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07AE3-4711-4D51-9ADC-EAB98A472671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D8DF3-3F47-4B58-AE83-09874160E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86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sco.jiveon.com/docs/DOC-66026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Short and relevant: Stay focused on what your audience cares about. Think about what you want them to know, feel and do. Then, say what you need to say and no more.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Bold and human: Be confident in your ideas and in the words you use to express them. Use clear, natural language to connect with your audience and make your message stick.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ea typeface="ＭＳ Ｐゴシック" pitchFamily="34" charset="-128"/>
              </a:rPr>
              <a:t>Show what’s possible and make it real: We call this Dreaming and Doing. When we do it right it's powerful, inspiring, convincing and persuasive.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ea typeface="ＭＳ Ｐゴシック" pitchFamily="34" charset="-128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ea typeface="ＭＳ Ｐゴシック" pitchFamily="34" charset="-128"/>
              </a:rPr>
              <a:t>To learn more, download the brand language guidelines: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rPr>
              <a:t> 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hlinkClick r:id="rId3"/>
              </a:rPr>
              <a:t>https://cisco.jiveon.com/docs/DOC-660269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A6D400-C829-4070-B5E9-1BF68645D698}" type="slidenum">
              <a:rPr lang="en-US" altLang="en-US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651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903288"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A5D73AC0-76AB-402E-B890-15700E2F40B9}" type="slidenum">
              <a:rPr lang="en-US" sz="800" b="0"/>
              <a:pPr/>
              <a:t>12</a:t>
            </a:fld>
            <a:endParaRPr lang="en-US" sz="800" b="0" dirty="0"/>
          </a:p>
        </p:txBody>
      </p:sp>
      <p:sp>
        <p:nvSpPr>
          <p:cNvPr id="53251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9135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55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04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>
                    <a:lumMod val="75000"/>
                  </a:schemeClr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84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3549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72500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15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1785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501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52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1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67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5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98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1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1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7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3E116-F05C-4ADB-B658-049993C73C87}" type="datetimeFigureOut">
              <a:rPr lang="en-US" smtClean="0"/>
              <a:t>5/21/2019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C14DC-8773-44D7-8526-E9919E18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2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55234" y="2451100"/>
            <a:ext cx="7752380" cy="2196040"/>
          </a:xfrm>
        </p:spPr>
        <p:txBody>
          <a:bodyPr/>
          <a:lstStyle/>
          <a:p>
            <a:r>
              <a:rPr lang="en-US" sz="4800" b="1" dirty="0">
                <a:solidFill>
                  <a:srgbClr val="003C56"/>
                </a:solidFill>
              </a:rPr>
              <a:t>Cisco </a:t>
            </a:r>
            <a:r>
              <a:rPr lang="en-US" sz="4800" b="1" dirty="0">
                <a:solidFill>
                  <a:srgbClr val="003C56"/>
                </a:solidFill>
              </a:rPr>
              <a:t>Managed</a:t>
            </a:r>
            <a:br>
              <a:rPr lang="en-US" sz="4800" b="1" dirty="0">
                <a:solidFill>
                  <a:srgbClr val="003C56"/>
                </a:solidFill>
              </a:rPr>
            </a:br>
            <a:r>
              <a:rPr lang="en-US" sz="4800" b="1" dirty="0">
                <a:solidFill>
                  <a:srgbClr val="003C56"/>
                </a:solidFill>
              </a:rPr>
              <a:t>Service License </a:t>
            </a:r>
            <a:br>
              <a:rPr lang="en-US" sz="4800" b="1" dirty="0">
                <a:solidFill>
                  <a:srgbClr val="003C56"/>
                </a:solidFill>
              </a:rPr>
            </a:br>
            <a:r>
              <a:rPr lang="en-US" sz="4800" b="1" dirty="0">
                <a:solidFill>
                  <a:srgbClr val="003C56"/>
                </a:solidFill>
              </a:rPr>
              <a:t>Agreement</a:t>
            </a:r>
            <a:r>
              <a:rPr lang="uk-UA" sz="4800" b="1" dirty="0">
                <a:solidFill>
                  <a:srgbClr val="003C56"/>
                </a:solidFill>
              </a:rPr>
              <a:t> </a:t>
            </a:r>
            <a:r>
              <a:rPr lang="uk-UA" sz="4800" b="1" dirty="0">
                <a:solidFill>
                  <a:srgbClr val="003C56"/>
                </a:solidFill>
              </a:rPr>
              <a:t>(</a:t>
            </a:r>
            <a:r>
              <a:rPr lang="en-US" sz="4800" b="1" dirty="0">
                <a:solidFill>
                  <a:srgbClr val="003C56"/>
                </a:solidFill>
              </a:rPr>
              <a:t>MSLA</a:t>
            </a:r>
            <a:r>
              <a:rPr lang="uk-UA" sz="4800" b="1" dirty="0">
                <a:solidFill>
                  <a:srgbClr val="003C56"/>
                </a:solidFill>
              </a:rPr>
              <a:t>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35" y="443123"/>
            <a:ext cx="4063664" cy="788351"/>
          </a:xfrm>
          <a:prstGeom prst="rect">
            <a:avLst/>
          </a:prstGeom>
        </p:spPr>
      </p:pic>
      <p:sp>
        <p:nvSpPr>
          <p:cNvPr id="41" name="Text Placeholder 2"/>
          <p:cNvSpPr txBox="1">
            <a:spLocks/>
          </p:cNvSpPr>
          <p:nvPr/>
        </p:nvSpPr>
        <p:spPr>
          <a:xfrm>
            <a:off x="583663" y="5764659"/>
            <a:ext cx="7723952" cy="384175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Cisco Cyber’19</a:t>
            </a:r>
            <a:endParaRPr lang="en-US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63" y="383385"/>
            <a:ext cx="988891" cy="93749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84" y="-4233"/>
            <a:ext cx="3884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4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50333" y="1039285"/>
            <a:ext cx="5029200" cy="721783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uk-UA" sz="4267" dirty="0">
                <a:solidFill>
                  <a:srgbClr val="005073"/>
                </a:solidFill>
              </a:rPr>
              <a:t>Портфель </a:t>
            </a:r>
            <a:r>
              <a:rPr lang="en-US" sz="4267" dirty="0">
                <a:solidFill>
                  <a:srgbClr val="005073"/>
                </a:solidFill>
              </a:rPr>
              <a:t>MSLA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3311340" y="2294467"/>
            <a:ext cx="8229600" cy="818693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64613" tIns="0" rIns="73035" bIns="36516" numCol="2" anchor="ctr"/>
          <a:lstStyle/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endParaRPr lang="en-US" sz="1333" dirty="0"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cs typeface="Arial" panose="020B0604020202020204" pitchFamily="34" charset="0"/>
              </a:rPr>
              <a:t>Cloud </a:t>
            </a:r>
            <a:r>
              <a:rPr lang="en-US" sz="1333" dirty="0">
                <a:cs typeface="Arial" panose="020B0604020202020204" pitchFamily="34" charset="0"/>
              </a:rPr>
              <a:t>Services Router 1000v (CSR 1000v)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cs typeface="Arial" panose="020B0604020202020204" pitchFamily="34" charset="0"/>
              </a:rPr>
              <a:t>WAN Essentials/</a:t>
            </a:r>
            <a:r>
              <a:rPr lang="en-US" sz="1333" dirty="0" err="1">
                <a:cs typeface="Arial" panose="020B0604020202020204" pitchFamily="34" charset="0"/>
              </a:rPr>
              <a:t>ISRv</a:t>
            </a:r>
            <a:endParaRPr lang="ru-RU" sz="1333" dirty="0"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endParaRPr lang="en-US" sz="1333" dirty="0"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cs typeface="Arial" panose="020B0604020202020204" pitchFamily="34" charset="0"/>
              </a:rPr>
              <a:t>WAN Foundation/</a:t>
            </a:r>
            <a:r>
              <a:rPr lang="en-US" sz="1333" dirty="0" err="1">
                <a:cs typeface="Arial" panose="020B0604020202020204" pitchFamily="34" charset="0"/>
              </a:rPr>
              <a:t>ISRv</a:t>
            </a:r>
            <a:endParaRPr lang="en-US" sz="1333" dirty="0"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cs typeface="Arial" panose="020B0604020202020204" pitchFamily="34" charset="0"/>
              </a:rPr>
              <a:t>Virtual Wide Area Application Services (</a:t>
            </a:r>
            <a:r>
              <a:rPr lang="en-US" sz="1333" dirty="0" err="1">
                <a:cs typeface="Arial" panose="020B0604020202020204" pitchFamily="34" charset="0"/>
              </a:rPr>
              <a:t>vWAAS</a:t>
            </a:r>
            <a:r>
              <a:rPr lang="en-US" sz="1333" dirty="0"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711201" y="3232026"/>
            <a:ext cx="2483724" cy="12553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1452" tIns="91452" rIns="91452" bIns="91452" anchor="ctr"/>
          <a:lstStyle/>
          <a:p>
            <a:pPr algn="ctr"/>
            <a:r>
              <a:rPr lang="uk-UA" sz="1867" b="1" dirty="0">
                <a:solidFill>
                  <a:schemeClr val="bg2"/>
                </a:solidFill>
              </a:rPr>
              <a:t>Безпека</a:t>
            </a:r>
            <a:endParaRPr lang="en-US" sz="1867" b="1" dirty="0">
              <a:solidFill>
                <a:schemeClr val="bg2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711199" y="2300733"/>
            <a:ext cx="2483724" cy="812427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1452" tIns="91452" rIns="91452" bIns="91452" anchor="ctr"/>
          <a:lstStyle/>
          <a:p>
            <a:pPr algn="ctr"/>
            <a:r>
              <a:rPr lang="uk-UA" sz="1867" b="1" dirty="0">
                <a:solidFill>
                  <a:schemeClr val="bg2"/>
                </a:solidFill>
              </a:rPr>
              <a:t>Інфраструктура</a:t>
            </a:r>
            <a:endParaRPr lang="en-US" sz="1867" b="1" dirty="0">
              <a:solidFill>
                <a:schemeClr val="bg2"/>
              </a:solidFill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gray">
          <a:xfrm>
            <a:off x="3311340" y="4614333"/>
            <a:ext cx="8229600" cy="52460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64613" tIns="36516" rIns="73035" bIns="36516" anchor="ctr"/>
          <a:lstStyle/>
          <a:p>
            <a:pPr marL="228594" indent="-228594" defTabSz="814476">
              <a:buFont typeface="Arial" panose="020B0604020202020204" pitchFamily="34" charset="0"/>
              <a:buChar char="•"/>
            </a:pPr>
            <a:r>
              <a:rPr lang="en-US" sz="1333" dirty="0" err="1">
                <a:cs typeface="Arial" panose="020B0604020202020204" pitchFamily="34" charset="0"/>
              </a:rPr>
              <a:t>CloudCenter</a:t>
            </a:r>
            <a:r>
              <a:rPr lang="en-US" sz="1333" dirty="0">
                <a:cs typeface="Arial" panose="020B0604020202020204" pitchFamily="34" charset="0"/>
              </a:rPr>
              <a:t> </a:t>
            </a:r>
            <a:endParaRPr lang="en-US" sz="1333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726018" y="4614333"/>
            <a:ext cx="2483724" cy="524600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1452" tIns="91452" rIns="91452" bIns="91452" anchor="ctr"/>
          <a:lstStyle/>
          <a:p>
            <a:pPr algn="ctr"/>
            <a:r>
              <a:rPr lang="uk-UA" sz="1867" b="1" dirty="0" err="1">
                <a:solidFill>
                  <a:schemeClr val="bg2"/>
                </a:solidFill>
              </a:rPr>
              <a:t>Мультихмарність</a:t>
            </a:r>
            <a:endParaRPr lang="en-US" sz="1867" b="1" dirty="0">
              <a:solidFill>
                <a:schemeClr val="bg2"/>
              </a:solidFill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gray">
          <a:xfrm>
            <a:off x="3311340" y="5257799"/>
            <a:ext cx="8229600" cy="862020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64613" tIns="36516" rIns="73035" bIns="36516" anchor="ctr"/>
          <a:lstStyle/>
          <a:p>
            <a:pPr marL="228594" indent="-228594" defTabSz="814476">
              <a:buFont typeface="Arial" panose="020B0604020202020204" pitchFamily="34" charset="0"/>
              <a:buChar char="•"/>
            </a:pPr>
            <a:r>
              <a:rPr lang="ru-RU" sz="1333" dirty="0">
                <a:cs typeface="Arial" panose="020B0604020202020204" pitchFamily="34" charset="0"/>
              </a:rPr>
              <a:t> </a:t>
            </a:r>
            <a:r>
              <a:rPr lang="en-US" sz="1333" dirty="0">
                <a:cs typeface="Arial" panose="020B0604020202020204" pitchFamily="34" charset="0"/>
              </a:rPr>
              <a:t>Network Services Orchestrator (NSO)</a:t>
            </a:r>
            <a:endParaRPr lang="en-US" sz="1333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>
            <a:off x="726018" y="5257799"/>
            <a:ext cx="2483724" cy="862020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lIns="91452" tIns="91452" rIns="91452" bIns="91452" anchor="ctr"/>
          <a:lstStyle/>
          <a:p>
            <a:pPr algn="ctr"/>
            <a:r>
              <a:rPr lang="uk-UA" sz="1867" b="1" dirty="0" err="1">
                <a:solidFill>
                  <a:schemeClr val="bg2"/>
                </a:solidFill>
              </a:rPr>
              <a:t>Оркестрація</a:t>
            </a:r>
            <a:endParaRPr lang="en-US" sz="1867" b="1" dirty="0">
              <a:solidFill>
                <a:schemeClr val="bg2"/>
              </a:solidFill>
            </a:endParaRPr>
          </a:p>
          <a:p>
            <a:pPr algn="ctr"/>
            <a:r>
              <a:rPr lang="uk-UA" sz="1867" b="1" dirty="0">
                <a:solidFill>
                  <a:schemeClr val="bg2"/>
                </a:solidFill>
              </a:rPr>
              <a:t>та </a:t>
            </a:r>
            <a:r>
              <a:rPr lang="uk-UA" sz="1867" b="1" dirty="0">
                <a:solidFill>
                  <a:schemeClr val="bg2"/>
                </a:solidFill>
              </a:rPr>
              <a:t>аналітика</a:t>
            </a:r>
            <a:endParaRPr lang="en-US" sz="1867" b="1" dirty="0">
              <a:solidFill>
                <a:schemeClr val="bg2"/>
              </a:solidFill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gray">
          <a:xfrm>
            <a:off x="3311340" y="3237175"/>
            <a:ext cx="8229600" cy="1250159"/>
          </a:xfrm>
          <a:prstGeom prst="rect">
            <a:avLst/>
          </a:prstGeom>
          <a:solidFill>
            <a:schemeClr val="bg2">
              <a:lumMod val="85000"/>
            </a:schemeClr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164613" tIns="36516" rIns="73035" bIns="36516" numCol="2" anchor="ctr"/>
          <a:lstStyle/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Adaptive Security Virtual Appliance (</a:t>
            </a:r>
            <a:r>
              <a:rPr lang="en-US" sz="1333" dirty="0" err="1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ASAv</a:t>
            </a: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Advanced Malware Protection (AMP) for Endpoints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 err="1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Stealthwatch</a:t>
            </a: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Cloud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Umbrella Easy </a:t>
            </a: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Protect</a:t>
            </a:r>
            <a:endParaRPr lang="en-US" sz="1333" dirty="0"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Umbrella MSSP Insights 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Umbrella Mobile Protect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Email Security (</a:t>
            </a:r>
            <a:r>
              <a:rPr lang="en-US" sz="1333" dirty="0" err="1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ESAv</a:t>
            </a: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), CSMP 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Next Gen Firewall virtual (</a:t>
            </a:r>
            <a:r>
              <a:rPr lang="en-US" sz="1333" dirty="0" err="1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NGFWv</a:t>
            </a: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)</a:t>
            </a:r>
          </a:p>
          <a:p>
            <a:pPr marL="228594" indent="-228594">
              <a:lnSpc>
                <a:spcPct val="90000"/>
              </a:lnSpc>
              <a:spcBef>
                <a:spcPts val="133"/>
              </a:spcBef>
              <a:spcAft>
                <a:spcPts val="133"/>
              </a:spcAft>
              <a:buFont typeface="Arial" panose="020B0604020202020204" pitchFamily="34" charset="0"/>
              <a:buChar char="•"/>
              <a:defRPr/>
            </a:pPr>
            <a:r>
              <a:rPr lang="en-US" sz="1333" dirty="0"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Umbrella MSP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06" y="334583"/>
            <a:ext cx="2237461" cy="43406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/>
        </p:nvSpPr>
        <p:spPr>
          <a:xfrm>
            <a:off x="3064933" y="211754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428509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2"/>
          <p:cNvSpPr/>
          <p:nvPr/>
        </p:nvSpPr>
        <p:spPr>
          <a:xfrm flipV="1">
            <a:off x="1477862" y="3790037"/>
            <a:ext cx="10053740" cy="457463"/>
          </a:xfrm>
          <a:prstGeom prst="triangle">
            <a:avLst/>
          </a:prstGeom>
          <a:solidFill>
            <a:srgbClr val="00BCE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550334" y="1039285"/>
            <a:ext cx="10176933" cy="721783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uk-UA" sz="4267" dirty="0">
                <a:solidFill>
                  <a:srgbClr val="005073"/>
                </a:solidFill>
              </a:rPr>
              <a:t>Підтримка програмного забезпечення</a:t>
            </a:r>
            <a:endParaRPr lang="en-US" sz="4267" dirty="0">
              <a:solidFill>
                <a:srgbClr val="005073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06" y="334583"/>
            <a:ext cx="2237461" cy="4340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grpSp>
        <p:nvGrpSpPr>
          <p:cNvPr id="18" name="Group 23"/>
          <p:cNvGrpSpPr/>
          <p:nvPr/>
        </p:nvGrpSpPr>
        <p:grpSpPr>
          <a:xfrm>
            <a:off x="651396" y="2329204"/>
            <a:ext cx="10820400" cy="1549795"/>
            <a:chOff x="354328" y="3955754"/>
            <a:chExt cx="8469424" cy="422672"/>
          </a:xfrm>
        </p:grpSpPr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54328" y="3955754"/>
              <a:ext cx="8469424" cy="422672"/>
            </a:xfrm>
            <a:prstGeom prst="rect">
              <a:avLst/>
            </a:prstGeom>
            <a:solidFill>
              <a:srgbClr val="C5ED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54328" y="3955754"/>
              <a:ext cx="563099" cy="42267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  <a:extLst/>
          </p:spPr>
          <p:txBody>
            <a:bodyPr lIns="82135" tIns="41067" rIns="82135" bIns="41067" anchor="ctr">
              <a:noAutofit/>
            </a:bodyPr>
            <a:lstStyle/>
            <a:p>
              <a:endParaRPr lang="en-US" sz="3200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56281" y="2352559"/>
            <a:ext cx="492443" cy="150308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</a:rPr>
              <a:t>Види послуг</a:t>
            </a:r>
            <a:endParaRPr lang="uk-UA" sz="2000" b="1" dirty="0">
              <a:solidFill>
                <a:schemeClr val="bg2"/>
              </a:solidFill>
            </a:endParaRPr>
          </a:p>
        </p:txBody>
      </p:sp>
      <p:grpSp>
        <p:nvGrpSpPr>
          <p:cNvPr id="24" name="Group 20"/>
          <p:cNvGrpSpPr/>
          <p:nvPr/>
        </p:nvGrpSpPr>
        <p:grpSpPr>
          <a:xfrm>
            <a:off x="1477861" y="2000461"/>
            <a:ext cx="3246540" cy="1943440"/>
            <a:chOff x="6844093" y="1743075"/>
            <a:chExt cx="1979659" cy="1167253"/>
          </a:xfrm>
        </p:grpSpPr>
        <p:sp>
          <p:nvSpPr>
            <p:cNvPr id="25" name="Rectangle 3"/>
            <p:cNvSpPr>
              <a:spLocks noChangeArrowheads="1"/>
            </p:cNvSpPr>
            <p:nvPr/>
          </p:nvSpPr>
          <p:spPr bwMode="auto">
            <a:xfrm>
              <a:off x="6844093" y="1994297"/>
              <a:ext cx="1979659" cy="91603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B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6844093" y="1743075"/>
              <a:ext cx="1979659" cy="238125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1523943" y="2871929"/>
            <a:ext cx="3102664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dirty="0" err="1"/>
              <a:t>Технічне</a:t>
            </a:r>
            <a:r>
              <a:rPr lang="ru-RU" sz="1867" dirty="0"/>
              <a:t> </a:t>
            </a:r>
            <a:r>
              <a:rPr lang="ru-RU" sz="1867" dirty="0" err="1"/>
              <a:t>обслуговування</a:t>
            </a:r>
            <a:endParaRPr lang="ru-RU" sz="1867" dirty="0"/>
          </a:p>
          <a:p>
            <a:pPr algn="ctr"/>
            <a:r>
              <a:rPr lang="ru-RU" sz="1867" dirty="0" err="1"/>
              <a:t>Незначні</a:t>
            </a:r>
            <a:r>
              <a:rPr lang="ru-RU" sz="1867" dirty="0"/>
              <a:t> </a:t>
            </a:r>
            <a:r>
              <a:rPr lang="ru-RU" sz="1867" dirty="0" err="1"/>
              <a:t>оновлення</a:t>
            </a:r>
            <a:endParaRPr lang="ru-RU" sz="1867" dirty="0"/>
          </a:p>
          <a:p>
            <a:pPr algn="ctr"/>
            <a:r>
              <a:rPr lang="ru-RU" sz="1867" dirty="0" err="1"/>
              <a:t>Основні</a:t>
            </a:r>
            <a:r>
              <a:rPr lang="ru-RU" sz="1867" dirty="0"/>
              <a:t> </a:t>
            </a:r>
            <a:r>
              <a:rPr lang="ru-RU" sz="1867" dirty="0" err="1"/>
              <a:t>оновлення</a:t>
            </a:r>
            <a:endParaRPr lang="en-US" sz="1867" dirty="0"/>
          </a:p>
        </p:txBody>
      </p:sp>
      <p:sp>
        <p:nvSpPr>
          <p:cNvPr id="28" name="Овал 27"/>
          <p:cNvSpPr/>
          <p:nvPr/>
        </p:nvSpPr>
        <p:spPr>
          <a:xfrm>
            <a:off x="2643613" y="1741701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00BCE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29" name="Group 20"/>
          <p:cNvGrpSpPr/>
          <p:nvPr/>
        </p:nvGrpSpPr>
        <p:grpSpPr>
          <a:xfrm>
            <a:off x="4804891" y="2000461"/>
            <a:ext cx="3246540" cy="1943440"/>
            <a:chOff x="6844093" y="1743075"/>
            <a:chExt cx="1979659" cy="1167253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6844093" y="1994297"/>
              <a:ext cx="1979659" cy="91603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B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6844093" y="1743075"/>
              <a:ext cx="1979659" cy="238125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4899457" y="2928263"/>
            <a:ext cx="3102664" cy="954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67" dirty="0"/>
              <a:t>24x7 </a:t>
            </a:r>
            <a:r>
              <a:rPr lang="en-US" sz="1867" dirty="0"/>
              <a:t>Cisco</a:t>
            </a:r>
            <a:r>
              <a:rPr lang="en-US" sz="1867" baseline="30000" dirty="0"/>
              <a:t>®</a:t>
            </a:r>
            <a:r>
              <a:rPr lang="en-US" sz="1867" dirty="0"/>
              <a:t> TAC</a:t>
            </a:r>
          </a:p>
          <a:p>
            <a:pPr algn="ctr">
              <a:lnSpc>
                <a:spcPct val="150000"/>
              </a:lnSpc>
            </a:pPr>
            <a:r>
              <a:rPr lang="uk-UA" sz="1867" dirty="0"/>
              <a:t>Підтримка</a:t>
            </a:r>
            <a:endParaRPr lang="en-US" sz="1867" dirty="0"/>
          </a:p>
        </p:txBody>
      </p:sp>
      <p:sp>
        <p:nvSpPr>
          <p:cNvPr id="33" name="Овал 32"/>
          <p:cNvSpPr/>
          <p:nvPr/>
        </p:nvSpPr>
        <p:spPr>
          <a:xfrm>
            <a:off x="5970644" y="1741701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00BCE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34" name="Group 20"/>
          <p:cNvGrpSpPr/>
          <p:nvPr/>
        </p:nvGrpSpPr>
        <p:grpSpPr>
          <a:xfrm>
            <a:off x="8131922" y="2000461"/>
            <a:ext cx="3246540" cy="1943440"/>
            <a:chOff x="6844093" y="1743075"/>
            <a:chExt cx="1979659" cy="1167253"/>
          </a:xfrm>
        </p:grpSpPr>
        <p:sp>
          <p:nvSpPr>
            <p:cNvPr id="35" name="Rectangle 3"/>
            <p:cNvSpPr>
              <a:spLocks noChangeArrowheads="1"/>
            </p:cNvSpPr>
            <p:nvPr/>
          </p:nvSpPr>
          <p:spPr bwMode="auto">
            <a:xfrm>
              <a:off x="6844093" y="1994297"/>
              <a:ext cx="1979659" cy="91603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00BCE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36" name="Rectangle 4"/>
            <p:cNvSpPr>
              <a:spLocks noChangeArrowheads="1"/>
            </p:cNvSpPr>
            <p:nvPr/>
          </p:nvSpPr>
          <p:spPr bwMode="auto">
            <a:xfrm>
              <a:off x="6844093" y="1743075"/>
              <a:ext cx="1979659" cy="238125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sp>
        <p:nvSpPr>
          <p:cNvPr id="38" name="Овал 37"/>
          <p:cNvSpPr/>
          <p:nvPr/>
        </p:nvSpPr>
        <p:spPr>
          <a:xfrm>
            <a:off x="9297675" y="1741701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00BCE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9" name="Freeform 11"/>
          <p:cNvSpPr>
            <a:spLocks noChangeAspect="1" noEditPoints="1"/>
          </p:cNvSpPr>
          <p:nvPr/>
        </p:nvSpPr>
        <p:spPr bwMode="auto">
          <a:xfrm>
            <a:off x="2794289" y="2021262"/>
            <a:ext cx="613681" cy="389868"/>
          </a:xfrm>
          <a:custGeom>
            <a:avLst/>
            <a:gdLst/>
            <a:ahLst/>
            <a:cxnLst>
              <a:cxn ang="0">
                <a:pos x="1326" y="106"/>
              </a:cxn>
              <a:cxn ang="0">
                <a:pos x="1326" y="154"/>
              </a:cxn>
              <a:cxn ang="0">
                <a:pos x="1302" y="178"/>
              </a:cxn>
              <a:cxn ang="0">
                <a:pos x="1186" y="178"/>
              </a:cxn>
              <a:cxn ang="0">
                <a:pos x="1114" y="250"/>
              </a:cxn>
              <a:cxn ang="0">
                <a:pos x="1114" y="202"/>
              </a:cxn>
              <a:cxn ang="0">
                <a:pos x="1504" y="552"/>
              </a:cxn>
              <a:cxn ang="0">
                <a:pos x="71" y="404"/>
              </a:cxn>
              <a:cxn ang="0">
                <a:pos x="71" y="760"/>
              </a:cxn>
              <a:cxn ang="0">
                <a:pos x="591" y="824"/>
              </a:cxn>
              <a:cxn ang="0">
                <a:pos x="0" y="868"/>
              </a:cxn>
              <a:cxn ang="0">
                <a:pos x="567" y="940"/>
              </a:cxn>
              <a:cxn ang="0">
                <a:pos x="24" y="988"/>
              </a:cxn>
              <a:cxn ang="0">
                <a:pos x="591" y="1020"/>
              </a:cxn>
              <a:cxn ang="0">
                <a:pos x="937" y="988"/>
              </a:cxn>
              <a:cxn ang="0">
                <a:pos x="1653" y="794"/>
              </a:cxn>
              <a:cxn ang="0">
                <a:pos x="48" y="689"/>
              </a:cxn>
              <a:cxn ang="0">
                <a:pos x="1433" y="452"/>
              </a:cxn>
              <a:cxn ang="0">
                <a:pos x="1381" y="523"/>
              </a:cxn>
              <a:cxn ang="0">
                <a:pos x="1260" y="551"/>
              </a:cxn>
              <a:cxn ang="0">
                <a:pos x="1114" y="510"/>
              </a:cxn>
              <a:cxn ang="0">
                <a:pos x="1162" y="635"/>
              </a:cxn>
              <a:cxn ang="0">
                <a:pos x="1138" y="582"/>
              </a:cxn>
              <a:cxn ang="0">
                <a:pos x="1114" y="558"/>
              </a:cxn>
              <a:cxn ang="0">
                <a:pos x="615" y="972"/>
              </a:cxn>
              <a:cxn ang="0">
                <a:pos x="754" y="848"/>
              </a:cxn>
              <a:cxn ang="0">
                <a:pos x="702" y="760"/>
              </a:cxn>
              <a:cxn ang="0">
                <a:pos x="826" y="872"/>
              </a:cxn>
              <a:cxn ang="0">
                <a:pos x="937" y="844"/>
              </a:cxn>
              <a:cxn ang="0">
                <a:pos x="850" y="760"/>
              </a:cxn>
              <a:cxn ang="0">
                <a:pos x="1115" y="844"/>
              </a:cxn>
              <a:cxn ang="0">
                <a:pos x="937" y="892"/>
              </a:cxn>
              <a:cxn ang="0">
                <a:pos x="937" y="940"/>
              </a:cxn>
              <a:cxn ang="0">
                <a:pos x="1192" y="940"/>
              </a:cxn>
              <a:cxn ang="0">
                <a:pos x="1142" y="794"/>
              </a:cxn>
              <a:cxn ang="0">
                <a:pos x="1255" y="591"/>
              </a:cxn>
              <a:cxn ang="0">
                <a:pos x="1381" y="555"/>
              </a:cxn>
              <a:cxn ang="0">
                <a:pos x="1504" y="589"/>
              </a:cxn>
              <a:cxn ang="0">
                <a:pos x="178" y="202"/>
              </a:cxn>
              <a:cxn ang="0">
                <a:pos x="912" y="154"/>
              </a:cxn>
              <a:cxn ang="0">
                <a:pos x="178" y="202"/>
              </a:cxn>
              <a:cxn ang="0">
                <a:pos x="1504" y="285"/>
              </a:cxn>
              <a:cxn ang="0">
                <a:pos x="71" y="0"/>
              </a:cxn>
              <a:cxn ang="0">
                <a:pos x="71" y="356"/>
              </a:cxn>
              <a:cxn ang="0">
                <a:pos x="1433" y="48"/>
              </a:cxn>
              <a:cxn ang="0">
                <a:pos x="1433" y="308"/>
              </a:cxn>
              <a:cxn ang="0">
                <a:pos x="48" y="71"/>
              </a:cxn>
              <a:cxn ang="0">
                <a:pos x="1326" y="825"/>
              </a:cxn>
              <a:cxn ang="0">
                <a:pos x="1353" y="940"/>
              </a:cxn>
              <a:cxn ang="0">
                <a:pos x="1474" y="844"/>
              </a:cxn>
              <a:cxn ang="0">
                <a:pos x="1437" y="607"/>
              </a:cxn>
              <a:cxn ang="0">
                <a:pos x="154" y="582"/>
              </a:cxn>
              <a:cxn ang="0">
                <a:pos x="936" y="582"/>
              </a:cxn>
            </a:cxnLst>
            <a:rect l="0" t="0" r="r" b="b"/>
            <a:pathLst>
              <a:path w="1653" h="1065">
                <a:moveTo>
                  <a:pt x="1326" y="250"/>
                </a:moveTo>
                <a:cubicBezTo>
                  <a:pt x="1365" y="250"/>
                  <a:pt x="1398" y="217"/>
                  <a:pt x="1398" y="178"/>
                </a:cubicBezTo>
                <a:cubicBezTo>
                  <a:pt x="1398" y="138"/>
                  <a:pt x="1365" y="106"/>
                  <a:pt x="1326" y="106"/>
                </a:cubicBezTo>
                <a:cubicBezTo>
                  <a:pt x="1286" y="106"/>
                  <a:pt x="1254" y="138"/>
                  <a:pt x="1254" y="178"/>
                </a:cubicBezTo>
                <a:cubicBezTo>
                  <a:pt x="1254" y="217"/>
                  <a:pt x="1286" y="250"/>
                  <a:pt x="1326" y="250"/>
                </a:cubicBezTo>
                <a:close/>
                <a:moveTo>
                  <a:pt x="1326" y="154"/>
                </a:moveTo>
                <a:cubicBezTo>
                  <a:pt x="1339" y="154"/>
                  <a:pt x="1350" y="164"/>
                  <a:pt x="1350" y="178"/>
                </a:cubicBezTo>
                <a:cubicBezTo>
                  <a:pt x="1350" y="191"/>
                  <a:pt x="1339" y="202"/>
                  <a:pt x="1326" y="202"/>
                </a:cubicBezTo>
                <a:cubicBezTo>
                  <a:pt x="1313" y="202"/>
                  <a:pt x="1302" y="191"/>
                  <a:pt x="1302" y="178"/>
                </a:cubicBezTo>
                <a:cubicBezTo>
                  <a:pt x="1302" y="164"/>
                  <a:pt x="1313" y="154"/>
                  <a:pt x="1326" y="154"/>
                </a:cubicBezTo>
                <a:close/>
                <a:moveTo>
                  <a:pt x="1114" y="250"/>
                </a:moveTo>
                <a:cubicBezTo>
                  <a:pt x="1154" y="250"/>
                  <a:pt x="1186" y="217"/>
                  <a:pt x="1186" y="178"/>
                </a:cubicBezTo>
                <a:cubicBezTo>
                  <a:pt x="1186" y="138"/>
                  <a:pt x="1154" y="106"/>
                  <a:pt x="1114" y="106"/>
                </a:cubicBezTo>
                <a:cubicBezTo>
                  <a:pt x="1074" y="106"/>
                  <a:pt x="1042" y="138"/>
                  <a:pt x="1042" y="178"/>
                </a:cubicBezTo>
                <a:cubicBezTo>
                  <a:pt x="1042" y="217"/>
                  <a:pt x="1074" y="250"/>
                  <a:pt x="1114" y="250"/>
                </a:cubicBezTo>
                <a:close/>
                <a:moveTo>
                  <a:pt x="1114" y="154"/>
                </a:moveTo>
                <a:cubicBezTo>
                  <a:pt x="1127" y="154"/>
                  <a:pt x="1138" y="164"/>
                  <a:pt x="1138" y="178"/>
                </a:cubicBezTo>
                <a:cubicBezTo>
                  <a:pt x="1138" y="191"/>
                  <a:pt x="1127" y="202"/>
                  <a:pt x="1114" y="202"/>
                </a:cubicBezTo>
                <a:cubicBezTo>
                  <a:pt x="1101" y="202"/>
                  <a:pt x="1090" y="191"/>
                  <a:pt x="1090" y="178"/>
                </a:cubicBezTo>
                <a:cubicBezTo>
                  <a:pt x="1090" y="164"/>
                  <a:pt x="1101" y="154"/>
                  <a:pt x="1114" y="154"/>
                </a:cubicBezTo>
                <a:close/>
                <a:moveTo>
                  <a:pt x="1504" y="552"/>
                </a:moveTo>
                <a:cubicBezTo>
                  <a:pt x="1504" y="475"/>
                  <a:pt x="1504" y="475"/>
                  <a:pt x="1504" y="475"/>
                </a:cubicBezTo>
                <a:cubicBezTo>
                  <a:pt x="1504" y="435"/>
                  <a:pt x="1472" y="404"/>
                  <a:pt x="1433" y="404"/>
                </a:cubicBezTo>
                <a:cubicBezTo>
                  <a:pt x="71" y="404"/>
                  <a:pt x="71" y="404"/>
                  <a:pt x="71" y="404"/>
                </a:cubicBezTo>
                <a:cubicBezTo>
                  <a:pt x="31" y="404"/>
                  <a:pt x="0" y="435"/>
                  <a:pt x="0" y="475"/>
                </a:cubicBezTo>
                <a:cubicBezTo>
                  <a:pt x="0" y="689"/>
                  <a:pt x="0" y="689"/>
                  <a:pt x="0" y="689"/>
                </a:cubicBezTo>
                <a:cubicBezTo>
                  <a:pt x="0" y="728"/>
                  <a:pt x="31" y="760"/>
                  <a:pt x="71" y="760"/>
                </a:cubicBezTo>
                <a:cubicBezTo>
                  <a:pt x="654" y="760"/>
                  <a:pt x="654" y="760"/>
                  <a:pt x="654" y="760"/>
                </a:cubicBezTo>
                <a:cubicBezTo>
                  <a:pt x="654" y="824"/>
                  <a:pt x="654" y="824"/>
                  <a:pt x="654" y="824"/>
                </a:cubicBezTo>
                <a:cubicBezTo>
                  <a:pt x="591" y="824"/>
                  <a:pt x="591" y="824"/>
                  <a:pt x="591" y="824"/>
                </a:cubicBezTo>
                <a:cubicBezTo>
                  <a:pt x="579" y="824"/>
                  <a:pt x="569" y="832"/>
                  <a:pt x="567" y="844"/>
                </a:cubicBezTo>
                <a:cubicBezTo>
                  <a:pt x="24" y="844"/>
                  <a:pt x="24" y="844"/>
                  <a:pt x="24" y="844"/>
                </a:cubicBezTo>
                <a:cubicBezTo>
                  <a:pt x="10" y="844"/>
                  <a:pt x="0" y="855"/>
                  <a:pt x="0" y="868"/>
                </a:cubicBezTo>
                <a:cubicBezTo>
                  <a:pt x="0" y="881"/>
                  <a:pt x="10" y="892"/>
                  <a:pt x="24" y="892"/>
                </a:cubicBezTo>
                <a:cubicBezTo>
                  <a:pt x="567" y="892"/>
                  <a:pt x="567" y="892"/>
                  <a:pt x="567" y="892"/>
                </a:cubicBezTo>
                <a:cubicBezTo>
                  <a:pt x="567" y="940"/>
                  <a:pt x="567" y="940"/>
                  <a:pt x="567" y="940"/>
                </a:cubicBezTo>
                <a:cubicBezTo>
                  <a:pt x="24" y="940"/>
                  <a:pt x="24" y="940"/>
                  <a:pt x="24" y="940"/>
                </a:cubicBezTo>
                <a:cubicBezTo>
                  <a:pt x="10" y="940"/>
                  <a:pt x="0" y="951"/>
                  <a:pt x="0" y="964"/>
                </a:cubicBezTo>
                <a:cubicBezTo>
                  <a:pt x="0" y="977"/>
                  <a:pt x="10" y="988"/>
                  <a:pt x="24" y="988"/>
                </a:cubicBezTo>
                <a:cubicBezTo>
                  <a:pt x="567" y="988"/>
                  <a:pt x="567" y="988"/>
                  <a:pt x="567" y="988"/>
                </a:cubicBezTo>
                <a:cubicBezTo>
                  <a:pt x="567" y="996"/>
                  <a:pt x="567" y="996"/>
                  <a:pt x="567" y="996"/>
                </a:cubicBezTo>
                <a:cubicBezTo>
                  <a:pt x="567" y="1009"/>
                  <a:pt x="577" y="1020"/>
                  <a:pt x="591" y="1020"/>
                </a:cubicBezTo>
                <a:cubicBezTo>
                  <a:pt x="913" y="1020"/>
                  <a:pt x="913" y="1020"/>
                  <a:pt x="913" y="1020"/>
                </a:cubicBezTo>
                <a:cubicBezTo>
                  <a:pt x="926" y="1020"/>
                  <a:pt x="937" y="1009"/>
                  <a:pt x="937" y="996"/>
                </a:cubicBezTo>
                <a:cubicBezTo>
                  <a:pt x="937" y="988"/>
                  <a:pt x="937" y="988"/>
                  <a:pt x="937" y="988"/>
                </a:cubicBezTo>
                <a:cubicBezTo>
                  <a:pt x="1192" y="988"/>
                  <a:pt x="1192" y="988"/>
                  <a:pt x="1192" y="988"/>
                </a:cubicBezTo>
                <a:cubicBezTo>
                  <a:pt x="1241" y="1036"/>
                  <a:pt x="1308" y="1065"/>
                  <a:pt x="1381" y="1065"/>
                </a:cubicBezTo>
                <a:cubicBezTo>
                  <a:pt x="1531" y="1065"/>
                  <a:pt x="1653" y="944"/>
                  <a:pt x="1653" y="794"/>
                </a:cubicBezTo>
                <a:cubicBezTo>
                  <a:pt x="1653" y="689"/>
                  <a:pt x="1592" y="597"/>
                  <a:pt x="1504" y="552"/>
                </a:cubicBezTo>
                <a:close/>
                <a:moveTo>
                  <a:pt x="71" y="712"/>
                </a:moveTo>
                <a:cubicBezTo>
                  <a:pt x="58" y="712"/>
                  <a:pt x="48" y="701"/>
                  <a:pt x="48" y="689"/>
                </a:cubicBezTo>
                <a:cubicBezTo>
                  <a:pt x="48" y="475"/>
                  <a:pt x="48" y="475"/>
                  <a:pt x="48" y="475"/>
                </a:cubicBezTo>
                <a:cubicBezTo>
                  <a:pt x="48" y="462"/>
                  <a:pt x="58" y="452"/>
                  <a:pt x="71" y="452"/>
                </a:cubicBezTo>
                <a:cubicBezTo>
                  <a:pt x="1433" y="452"/>
                  <a:pt x="1433" y="452"/>
                  <a:pt x="1433" y="452"/>
                </a:cubicBezTo>
                <a:cubicBezTo>
                  <a:pt x="1445" y="452"/>
                  <a:pt x="1456" y="462"/>
                  <a:pt x="1456" y="475"/>
                </a:cubicBezTo>
                <a:cubicBezTo>
                  <a:pt x="1456" y="533"/>
                  <a:pt x="1456" y="533"/>
                  <a:pt x="1456" y="533"/>
                </a:cubicBezTo>
                <a:cubicBezTo>
                  <a:pt x="1432" y="527"/>
                  <a:pt x="1407" y="523"/>
                  <a:pt x="1381" y="523"/>
                </a:cubicBezTo>
                <a:cubicBezTo>
                  <a:pt x="1377" y="523"/>
                  <a:pt x="1372" y="523"/>
                  <a:pt x="1368" y="523"/>
                </a:cubicBezTo>
                <a:cubicBezTo>
                  <a:pt x="1356" y="515"/>
                  <a:pt x="1341" y="510"/>
                  <a:pt x="1326" y="510"/>
                </a:cubicBezTo>
                <a:cubicBezTo>
                  <a:pt x="1297" y="510"/>
                  <a:pt x="1272" y="527"/>
                  <a:pt x="1260" y="551"/>
                </a:cubicBezTo>
                <a:cubicBezTo>
                  <a:pt x="1229" y="567"/>
                  <a:pt x="1200" y="589"/>
                  <a:pt x="1177" y="616"/>
                </a:cubicBezTo>
                <a:cubicBezTo>
                  <a:pt x="1183" y="606"/>
                  <a:pt x="1186" y="594"/>
                  <a:pt x="1186" y="582"/>
                </a:cubicBezTo>
                <a:cubicBezTo>
                  <a:pt x="1186" y="542"/>
                  <a:pt x="1154" y="510"/>
                  <a:pt x="1114" y="510"/>
                </a:cubicBezTo>
                <a:cubicBezTo>
                  <a:pt x="1074" y="510"/>
                  <a:pt x="1042" y="542"/>
                  <a:pt x="1042" y="582"/>
                </a:cubicBezTo>
                <a:cubicBezTo>
                  <a:pt x="1042" y="621"/>
                  <a:pt x="1074" y="654"/>
                  <a:pt x="1114" y="654"/>
                </a:cubicBezTo>
                <a:cubicBezTo>
                  <a:pt x="1132" y="654"/>
                  <a:pt x="1149" y="647"/>
                  <a:pt x="1162" y="635"/>
                </a:cubicBezTo>
                <a:cubicBezTo>
                  <a:pt x="1145" y="658"/>
                  <a:pt x="1132" y="684"/>
                  <a:pt x="1123" y="712"/>
                </a:cubicBezTo>
                <a:lnTo>
                  <a:pt x="71" y="712"/>
                </a:lnTo>
                <a:close/>
                <a:moveTo>
                  <a:pt x="1138" y="582"/>
                </a:moveTo>
                <a:cubicBezTo>
                  <a:pt x="1138" y="595"/>
                  <a:pt x="1127" y="606"/>
                  <a:pt x="1114" y="606"/>
                </a:cubicBezTo>
                <a:cubicBezTo>
                  <a:pt x="1101" y="606"/>
                  <a:pt x="1090" y="595"/>
                  <a:pt x="1090" y="582"/>
                </a:cubicBezTo>
                <a:cubicBezTo>
                  <a:pt x="1090" y="568"/>
                  <a:pt x="1101" y="558"/>
                  <a:pt x="1114" y="558"/>
                </a:cubicBezTo>
                <a:cubicBezTo>
                  <a:pt x="1127" y="558"/>
                  <a:pt x="1138" y="568"/>
                  <a:pt x="1138" y="582"/>
                </a:cubicBezTo>
                <a:close/>
                <a:moveTo>
                  <a:pt x="889" y="972"/>
                </a:moveTo>
                <a:cubicBezTo>
                  <a:pt x="615" y="972"/>
                  <a:pt x="615" y="972"/>
                  <a:pt x="615" y="972"/>
                </a:cubicBezTo>
                <a:cubicBezTo>
                  <a:pt x="615" y="872"/>
                  <a:pt x="615" y="872"/>
                  <a:pt x="615" y="872"/>
                </a:cubicBezTo>
                <a:cubicBezTo>
                  <a:pt x="730" y="872"/>
                  <a:pt x="730" y="872"/>
                  <a:pt x="730" y="872"/>
                </a:cubicBezTo>
                <a:cubicBezTo>
                  <a:pt x="743" y="872"/>
                  <a:pt x="754" y="861"/>
                  <a:pt x="754" y="848"/>
                </a:cubicBezTo>
                <a:cubicBezTo>
                  <a:pt x="754" y="834"/>
                  <a:pt x="743" y="824"/>
                  <a:pt x="730" y="824"/>
                </a:cubicBezTo>
                <a:cubicBezTo>
                  <a:pt x="702" y="824"/>
                  <a:pt x="702" y="824"/>
                  <a:pt x="702" y="824"/>
                </a:cubicBezTo>
                <a:cubicBezTo>
                  <a:pt x="702" y="760"/>
                  <a:pt x="702" y="760"/>
                  <a:pt x="702" y="760"/>
                </a:cubicBezTo>
                <a:cubicBezTo>
                  <a:pt x="802" y="760"/>
                  <a:pt x="802" y="760"/>
                  <a:pt x="802" y="760"/>
                </a:cubicBezTo>
                <a:cubicBezTo>
                  <a:pt x="802" y="848"/>
                  <a:pt x="802" y="848"/>
                  <a:pt x="802" y="848"/>
                </a:cubicBezTo>
                <a:cubicBezTo>
                  <a:pt x="802" y="861"/>
                  <a:pt x="813" y="872"/>
                  <a:pt x="826" y="872"/>
                </a:cubicBezTo>
                <a:cubicBezTo>
                  <a:pt x="889" y="872"/>
                  <a:pt x="889" y="872"/>
                  <a:pt x="889" y="872"/>
                </a:cubicBezTo>
                <a:lnTo>
                  <a:pt x="889" y="972"/>
                </a:lnTo>
                <a:close/>
                <a:moveTo>
                  <a:pt x="937" y="844"/>
                </a:moveTo>
                <a:cubicBezTo>
                  <a:pt x="935" y="832"/>
                  <a:pt x="925" y="824"/>
                  <a:pt x="913" y="824"/>
                </a:cubicBezTo>
                <a:cubicBezTo>
                  <a:pt x="850" y="824"/>
                  <a:pt x="850" y="824"/>
                  <a:pt x="850" y="824"/>
                </a:cubicBezTo>
                <a:cubicBezTo>
                  <a:pt x="850" y="760"/>
                  <a:pt x="850" y="760"/>
                  <a:pt x="850" y="760"/>
                </a:cubicBezTo>
                <a:cubicBezTo>
                  <a:pt x="1112" y="760"/>
                  <a:pt x="1112" y="760"/>
                  <a:pt x="1112" y="760"/>
                </a:cubicBezTo>
                <a:cubicBezTo>
                  <a:pt x="1111" y="771"/>
                  <a:pt x="1110" y="782"/>
                  <a:pt x="1110" y="794"/>
                </a:cubicBezTo>
                <a:cubicBezTo>
                  <a:pt x="1110" y="811"/>
                  <a:pt x="1112" y="828"/>
                  <a:pt x="1115" y="844"/>
                </a:cubicBezTo>
                <a:lnTo>
                  <a:pt x="937" y="844"/>
                </a:lnTo>
                <a:close/>
                <a:moveTo>
                  <a:pt x="937" y="940"/>
                </a:moveTo>
                <a:cubicBezTo>
                  <a:pt x="937" y="892"/>
                  <a:pt x="937" y="892"/>
                  <a:pt x="937" y="892"/>
                </a:cubicBezTo>
                <a:cubicBezTo>
                  <a:pt x="1128" y="892"/>
                  <a:pt x="1128" y="892"/>
                  <a:pt x="1128" y="892"/>
                </a:cubicBezTo>
                <a:cubicBezTo>
                  <a:pt x="1135" y="909"/>
                  <a:pt x="1143" y="925"/>
                  <a:pt x="1153" y="940"/>
                </a:cubicBezTo>
                <a:lnTo>
                  <a:pt x="937" y="940"/>
                </a:lnTo>
                <a:close/>
                <a:moveTo>
                  <a:pt x="1381" y="1033"/>
                </a:moveTo>
                <a:cubicBezTo>
                  <a:pt x="1329" y="1033"/>
                  <a:pt x="1281" y="1016"/>
                  <a:pt x="1241" y="988"/>
                </a:cubicBezTo>
                <a:cubicBezTo>
                  <a:pt x="1223" y="974"/>
                  <a:pt x="1206" y="958"/>
                  <a:pt x="1192" y="940"/>
                </a:cubicBezTo>
                <a:cubicBezTo>
                  <a:pt x="1181" y="925"/>
                  <a:pt x="1171" y="909"/>
                  <a:pt x="1163" y="892"/>
                </a:cubicBezTo>
                <a:cubicBezTo>
                  <a:pt x="1156" y="877"/>
                  <a:pt x="1151" y="861"/>
                  <a:pt x="1147" y="844"/>
                </a:cubicBezTo>
                <a:cubicBezTo>
                  <a:pt x="1144" y="828"/>
                  <a:pt x="1142" y="811"/>
                  <a:pt x="1142" y="794"/>
                </a:cubicBezTo>
                <a:cubicBezTo>
                  <a:pt x="1142" y="782"/>
                  <a:pt x="1143" y="771"/>
                  <a:pt x="1145" y="760"/>
                </a:cubicBezTo>
                <a:cubicBezTo>
                  <a:pt x="1147" y="743"/>
                  <a:pt x="1151" y="727"/>
                  <a:pt x="1157" y="712"/>
                </a:cubicBezTo>
                <a:cubicBezTo>
                  <a:pt x="1175" y="662"/>
                  <a:pt x="1210" y="619"/>
                  <a:pt x="1255" y="591"/>
                </a:cubicBezTo>
                <a:cubicBezTo>
                  <a:pt x="1271" y="581"/>
                  <a:pt x="1288" y="573"/>
                  <a:pt x="1307" y="567"/>
                </a:cubicBezTo>
                <a:cubicBezTo>
                  <a:pt x="1316" y="564"/>
                  <a:pt x="1325" y="561"/>
                  <a:pt x="1335" y="559"/>
                </a:cubicBezTo>
                <a:cubicBezTo>
                  <a:pt x="1350" y="556"/>
                  <a:pt x="1366" y="555"/>
                  <a:pt x="1381" y="555"/>
                </a:cubicBezTo>
                <a:cubicBezTo>
                  <a:pt x="1385" y="555"/>
                  <a:pt x="1389" y="555"/>
                  <a:pt x="1393" y="555"/>
                </a:cubicBezTo>
                <a:cubicBezTo>
                  <a:pt x="1415" y="556"/>
                  <a:pt x="1436" y="560"/>
                  <a:pt x="1456" y="567"/>
                </a:cubicBezTo>
                <a:cubicBezTo>
                  <a:pt x="1473" y="572"/>
                  <a:pt x="1489" y="580"/>
                  <a:pt x="1504" y="589"/>
                </a:cubicBezTo>
                <a:cubicBezTo>
                  <a:pt x="1574" y="630"/>
                  <a:pt x="1621" y="707"/>
                  <a:pt x="1621" y="794"/>
                </a:cubicBezTo>
                <a:cubicBezTo>
                  <a:pt x="1621" y="926"/>
                  <a:pt x="1513" y="1033"/>
                  <a:pt x="1381" y="1033"/>
                </a:cubicBezTo>
                <a:close/>
                <a:moveTo>
                  <a:pt x="178" y="202"/>
                </a:moveTo>
                <a:cubicBezTo>
                  <a:pt x="912" y="202"/>
                  <a:pt x="912" y="202"/>
                  <a:pt x="912" y="202"/>
                </a:cubicBezTo>
                <a:cubicBezTo>
                  <a:pt x="925" y="202"/>
                  <a:pt x="936" y="191"/>
                  <a:pt x="936" y="178"/>
                </a:cubicBezTo>
                <a:cubicBezTo>
                  <a:pt x="936" y="164"/>
                  <a:pt x="925" y="154"/>
                  <a:pt x="912" y="154"/>
                </a:cubicBezTo>
                <a:cubicBezTo>
                  <a:pt x="178" y="154"/>
                  <a:pt x="178" y="154"/>
                  <a:pt x="178" y="154"/>
                </a:cubicBezTo>
                <a:cubicBezTo>
                  <a:pt x="164" y="154"/>
                  <a:pt x="154" y="164"/>
                  <a:pt x="154" y="178"/>
                </a:cubicBezTo>
                <a:cubicBezTo>
                  <a:pt x="154" y="191"/>
                  <a:pt x="164" y="202"/>
                  <a:pt x="178" y="202"/>
                </a:cubicBezTo>
                <a:close/>
                <a:moveTo>
                  <a:pt x="71" y="356"/>
                </a:moveTo>
                <a:cubicBezTo>
                  <a:pt x="1433" y="356"/>
                  <a:pt x="1433" y="356"/>
                  <a:pt x="1433" y="356"/>
                </a:cubicBezTo>
                <a:cubicBezTo>
                  <a:pt x="1472" y="356"/>
                  <a:pt x="1504" y="324"/>
                  <a:pt x="1504" y="285"/>
                </a:cubicBezTo>
                <a:cubicBezTo>
                  <a:pt x="1504" y="71"/>
                  <a:pt x="1504" y="71"/>
                  <a:pt x="1504" y="71"/>
                </a:cubicBezTo>
                <a:cubicBezTo>
                  <a:pt x="1504" y="32"/>
                  <a:pt x="1472" y="0"/>
                  <a:pt x="143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31" y="0"/>
                  <a:pt x="0" y="32"/>
                  <a:pt x="0" y="71"/>
                </a:cubicBezTo>
                <a:cubicBezTo>
                  <a:pt x="0" y="285"/>
                  <a:pt x="0" y="285"/>
                  <a:pt x="0" y="285"/>
                </a:cubicBezTo>
                <a:cubicBezTo>
                  <a:pt x="0" y="324"/>
                  <a:pt x="31" y="356"/>
                  <a:pt x="71" y="356"/>
                </a:cubicBezTo>
                <a:close/>
                <a:moveTo>
                  <a:pt x="48" y="71"/>
                </a:moveTo>
                <a:cubicBezTo>
                  <a:pt x="48" y="58"/>
                  <a:pt x="58" y="48"/>
                  <a:pt x="71" y="48"/>
                </a:cubicBezTo>
                <a:cubicBezTo>
                  <a:pt x="1433" y="48"/>
                  <a:pt x="1433" y="48"/>
                  <a:pt x="1433" y="48"/>
                </a:cubicBezTo>
                <a:cubicBezTo>
                  <a:pt x="1445" y="48"/>
                  <a:pt x="1456" y="58"/>
                  <a:pt x="1456" y="71"/>
                </a:cubicBezTo>
                <a:cubicBezTo>
                  <a:pt x="1456" y="285"/>
                  <a:pt x="1456" y="285"/>
                  <a:pt x="1456" y="285"/>
                </a:cubicBezTo>
                <a:cubicBezTo>
                  <a:pt x="1456" y="297"/>
                  <a:pt x="1445" y="308"/>
                  <a:pt x="1433" y="308"/>
                </a:cubicBezTo>
                <a:cubicBezTo>
                  <a:pt x="71" y="308"/>
                  <a:pt x="71" y="308"/>
                  <a:pt x="71" y="308"/>
                </a:cubicBezTo>
                <a:cubicBezTo>
                  <a:pt x="58" y="308"/>
                  <a:pt x="48" y="297"/>
                  <a:pt x="48" y="285"/>
                </a:cubicBezTo>
                <a:lnTo>
                  <a:pt x="48" y="71"/>
                </a:lnTo>
                <a:close/>
                <a:moveTo>
                  <a:pt x="1437" y="607"/>
                </a:moveTo>
                <a:cubicBezTo>
                  <a:pt x="1326" y="607"/>
                  <a:pt x="1326" y="607"/>
                  <a:pt x="1326" y="607"/>
                </a:cubicBezTo>
                <a:cubicBezTo>
                  <a:pt x="1326" y="825"/>
                  <a:pt x="1326" y="825"/>
                  <a:pt x="1326" y="825"/>
                </a:cubicBezTo>
                <a:cubicBezTo>
                  <a:pt x="1276" y="825"/>
                  <a:pt x="1276" y="825"/>
                  <a:pt x="1276" y="825"/>
                </a:cubicBezTo>
                <a:cubicBezTo>
                  <a:pt x="1289" y="844"/>
                  <a:pt x="1289" y="844"/>
                  <a:pt x="1289" y="844"/>
                </a:cubicBezTo>
                <a:cubicBezTo>
                  <a:pt x="1353" y="940"/>
                  <a:pt x="1353" y="940"/>
                  <a:pt x="1353" y="940"/>
                </a:cubicBezTo>
                <a:cubicBezTo>
                  <a:pt x="1381" y="981"/>
                  <a:pt x="1381" y="981"/>
                  <a:pt x="1381" y="981"/>
                </a:cubicBezTo>
                <a:cubicBezTo>
                  <a:pt x="1409" y="940"/>
                  <a:pt x="1409" y="940"/>
                  <a:pt x="1409" y="940"/>
                </a:cubicBezTo>
                <a:cubicBezTo>
                  <a:pt x="1474" y="844"/>
                  <a:pt x="1474" y="844"/>
                  <a:pt x="1474" y="844"/>
                </a:cubicBezTo>
                <a:cubicBezTo>
                  <a:pt x="1487" y="825"/>
                  <a:pt x="1487" y="825"/>
                  <a:pt x="1487" y="825"/>
                </a:cubicBezTo>
                <a:cubicBezTo>
                  <a:pt x="1437" y="825"/>
                  <a:pt x="1437" y="825"/>
                  <a:pt x="1437" y="825"/>
                </a:cubicBezTo>
                <a:lnTo>
                  <a:pt x="1437" y="607"/>
                </a:lnTo>
                <a:close/>
                <a:moveTo>
                  <a:pt x="912" y="558"/>
                </a:moveTo>
                <a:cubicBezTo>
                  <a:pt x="178" y="558"/>
                  <a:pt x="178" y="558"/>
                  <a:pt x="178" y="558"/>
                </a:cubicBezTo>
                <a:cubicBezTo>
                  <a:pt x="164" y="558"/>
                  <a:pt x="154" y="568"/>
                  <a:pt x="154" y="582"/>
                </a:cubicBezTo>
                <a:cubicBezTo>
                  <a:pt x="154" y="595"/>
                  <a:pt x="164" y="606"/>
                  <a:pt x="178" y="606"/>
                </a:cubicBezTo>
                <a:cubicBezTo>
                  <a:pt x="912" y="606"/>
                  <a:pt x="912" y="606"/>
                  <a:pt x="912" y="606"/>
                </a:cubicBezTo>
                <a:cubicBezTo>
                  <a:pt x="925" y="606"/>
                  <a:pt x="936" y="595"/>
                  <a:pt x="936" y="582"/>
                </a:cubicBezTo>
                <a:cubicBezTo>
                  <a:pt x="936" y="568"/>
                  <a:pt x="925" y="558"/>
                  <a:pt x="912" y="558"/>
                </a:cubicBezTo>
                <a:close/>
              </a:path>
            </a:pathLst>
          </a:custGeom>
          <a:solidFill>
            <a:srgbClr val="00BCEB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40" name="Freeform 21"/>
          <p:cNvSpPr>
            <a:spLocks noChangeAspect="1" noEditPoints="1"/>
          </p:cNvSpPr>
          <p:nvPr/>
        </p:nvSpPr>
        <p:spPr bwMode="auto">
          <a:xfrm>
            <a:off x="6195061" y="1920478"/>
            <a:ext cx="511456" cy="508105"/>
          </a:xfrm>
          <a:custGeom>
            <a:avLst/>
            <a:gdLst/>
            <a:ahLst/>
            <a:cxnLst>
              <a:cxn ang="0">
                <a:pos x="77" y="87"/>
              </a:cxn>
              <a:cxn ang="0">
                <a:pos x="73" y="86"/>
              </a:cxn>
              <a:cxn ang="0">
                <a:pos x="71" y="82"/>
              </a:cxn>
              <a:cxn ang="0">
                <a:pos x="71" y="80"/>
              </a:cxn>
              <a:cxn ang="0">
                <a:pos x="69" y="77"/>
              </a:cxn>
              <a:cxn ang="0">
                <a:pos x="67" y="85"/>
              </a:cxn>
              <a:cxn ang="0">
                <a:pos x="75" y="92"/>
              </a:cxn>
              <a:cxn ang="0">
                <a:pos x="81" y="90"/>
              </a:cxn>
              <a:cxn ang="0">
                <a:pos x="21" y="37"/>
              </a:cxn>
              <a:cxn ang="0">
                <a:pos x="21" y="37"/>
              </a:cxn>
              <a:cxn ang="0">
                <a:pos x="21" y="37"/>
              </a:cxn>
              <a:cxn ang="0">
                <a:pos x="11" y="52"/>
              </a:cxn>
              <a:cxn ang="0">
                <a:pos x="17" y="51"/>
              </a:cxn>
              <a:cxn ang="0">
                <a:pos x="16" y="34"/>
              </a:cxn>
              <a:cxn ang="0">
                <a:pos x="44" y="15"/>
              </a:cxn>
              <a:cxn ang="0">
                <a:pos x="61" y="34"/>
              </a:cxn>
              <a:cxn ang="0">
                <a:pos x="61" y="54"/>
              </a:cxn>
              <a:cxn ang="0">
                <a:pos x="44" y="67"/>
              </a:cxn>
              <a:cxn ang="0">
                <a:pos x="44" y="70"/>
              </a:cxn>
              <a:cxn ang="0">
                <a:pos x="64" y="54"/>
              </a:cxn>
              <a:cxn ang="0">
                <a:pos x="74" y="44"/>
              </a:cxn>
              <a:cxn ang="0">
                <a:pos x="65" y="34"/>
              </a:cxn>
              <a:cxn ang="0">
                <a:pos x="62" y="23"/>
              </a:cxn>
              <a:cxn ang="0">
                <a:pos x="54" y="12"/>
              </a:cxn>
              <a:cxn ang="0">
                <a:pos x="11" y="36"/>
              </a:cxn>
              <a:cxn ang="0">
                <a:pos x="11" y="52"/>
              </a:cxn>
              <a:cxn ang="0">
                <a:pos x="43" y="63"/>
              </a:cxn>
              <a:cxn ang="0">
                <a:pos x="56" y="37"/>
              </a:cxn>
              <a:cxn ang="0">
                <a:pos x="21" y="48"/>
              </a:cxn>
              <a:cxn ang="0">
                <a:pos x="73" y="83"/>
              </a:cxn>
              <a:cxn ang="0">
                <a:pos x="77" y="84"/>
              </a:cxn>
              <a:cxn ang="0">
                <a:pos x="77" y="83"/>
              </a:cxn>
              <a:cxn ang="0">
                <a:pos x="76" y="81"/>
              </a:cxn>
              <a:cxn ang="0">
                <a:pos x="77" y="80"/>
              </a:cxn>
              <a:cxn ang="0">
                <a:pos x="73" y="80"/>
              </a:cxn>
              <a:cxn ang="0">
                <a:pos x="74" y="80"/>
              </a:cxn>
              <a:cxn ang="0">
                <a:pos x="76" y="80"/>
              </a:cxn>
              <a:cxn ang="0">
                <a:pos x="73" y="83"/>
              </a:cxn>
              <a:cxn ang="0">
                <a:pos x="63" y="72"/>
              </a:cxn>
              <a:cxn ang="0">
                <a:pos x="46" y="74"/>
              </a:cxn>
              <a:cxn ang="0">
                <a:pos x="25" y="68"/>
              </a:cxn>
              <a:cxn ang="0">
                <a:pos x="2" y="95"/>
              </a:cxn>
              <a:cxn ang="0">
                <a:pos x="75" y="100"/>
              </a:cxn>
              <a:cxn ang="0">
                <a:pos x="75" y="66"/>
              </a:cxn>
              <a:cxn ang="0">
                <a:pos x="70" y="97"/>
              </a:cxn>
              <a:cxn ang="0">
                <a:pos x="64" y="73"/>
              </a:cxn>
              <a:cxn ang="0">
                <a:pos x="90" y="83"/>
              </a:cxn>
              <a:cxn ang="0">
                <a:pos x="77" y="73"/>
              </a:cxn>
              <a:cxn ang="0">
                <a:pos x="71" y="78"/>
              </a:cxn>
              <a:cxn ang="0">
                <a:pos x="84" y="82"/>
              </a:cxn>
              <a:cxn ang="0">
                <a:pos x="82" y="89"/>
              </a:cxn>
              <a:cxn ang="0">
                <a:pos x="77" y="73"/>
              </a:cxn>
              <a:cxn ang="0">
                <a:pos x="80" y="78"/>
              </a:cxn>
              <a:cxn ang="0">
                <a:pos x="77" y="83"/>
              </a:cxn>
              <a:cxn ang="0">
                <a:pos x="80" y="83"/>
              </a:cxn>
              <a:cxn ang="0">
                <a:pos x="80" y="84"/>
              </a:cxn>
              <a:cxn ang="0">
                <a:pos x="81" y="83"/>
              </a:cxn>
              <a:cxn ang="0">
                <a:pos x="82" y="82"/>
              </a:cxn>
              <a:cxn ang="0">
                <a:pos x="81" y="82"/>
              </a:cxn>
              <a:cxn ang="0">
                <a:pos x="81" y="78"/>
              </a:cxn>
              <a:cxn ang="0">
                <a:pos x="79" y="82"/>
              </a:cxn>
              <a:cxn ang="0">
                <a:pos x="80" y="82"/>
              </a:cxn>
            </a:cxnLst>
            <a:rect l="0" t="0" r="r" b="b"/>
            <a:pathLst>
              <a:path w="92" h="100">
                <a:moveTo>
                  <a:pt x="79" y="87"/>
                </a:moveTo>
                <a:cubicBezTo>
                  <a:pt x="78" y="87"/>
                  <a:pt x="78" y="87"/>
                  <a:pt x="77" y="87"/>
                </a:cubicBezTo>
                <a:cubicBezTo>
                  <a:pt x="76" y="88"/>
                  <a:pt x="76" y="88"/>
                  <a:pt x="75" y="88"/>
                </a:cubicBezTo>
                <a:cubicBezTo>
                  <a:pt x="73" y="86"/>
                  <a:pt x="73" y="86"/>
                  <a:pt x="73" y="86"/>
                </a:cubicBezTo>
                <a:cubicBezTo>
                  <a:pt x="71" y="83"/>
                  <a:pt x="71" y="83"/>
                  <a:pt x="71" y="83"/>
                </a:cubicBezTo>
                <a:cubicBezTo>
                  <a:pt x="71" y="83"/>
                  <a:pt x="70" y="83"/>
                  <a:pt x="71" y="82"/>
                </a:cubicBezTo>
                <a:cubicBezTo>
                  <a:pt x="71" y="82"/>
                  <a:pt x="71" y="82"/>
                  <a:pt x="72" y="81"/>
                </a:cubicBezTo>
                <a:cubicBezTo>
                  <a:pt x="72" y="81"/>
                  <a:pt x="72" y="80"/>
                  <a:pt x="71" y="80"/>
                </a:cubicBezTo>
                <a:cubicBezTo>
                  <a:pt x="69" y="77"/>
                  <a:pt x="69" y="77"/>
                  <a:pt x="69" y="77"/>
                </a:cubicBezTo>
                <a:cubicBezTo>
                  <a:pt x="69" y="77"/>
                  <a:pt x="69" y="77"/>
                  <a:pt x="69" y="77"/>
                </a:cubicBezTo>
                <a:cubicBezTo>
                  <a:pt x="68" y="77"/>
                  <a:pt x="67" y="77"/>
                  <a:pt x="67" y="77"/>
                </a:cubicBezTo>
                <a:cubicBezTo>
                  <a:pt x="65" y="79"/>
                  <a:pt x="65" y="83"/>
                  <a:pt x="67" y="85"/>
                </a:cubicBezTo>
                <a:cubicBezTo>
                  <a:pt x="73" y="91"/>
                  <a:pt x="73" y="91"/>
                  <a:pt x="73" y="91"/>
                </a:cubicBezTo>
                <a:cubicBezTo>
                  <a:pt x="74" y="92"/>
                  <a:pt x="74" y="92"/>
                  <a:pt x="75" y="92"/>
                </a:cubicBezTo>
                <a:cubicBezTo>
                  <a:pt x="77" y="93"/>
                  <a:pt x="80" y="93"/>
                  <a:pt x="82" y="92"/>
                </a:cubicBezTo>
                <a:cubicBezTo>
                  <a:pt x="82" y="91"/>
                  <a:pt x="82" y="90"/>
                  <a:pt x="81" y="90"/>
                </a:cubicBezTo>
                <a:lnTo>
                  <a:pt x="79" y="87"/>
                </a:lnTo>
                <a:close/>
                <a:moveTo>
                  <a:pt x="21" y="37"/>
                </a:moveTo>
                <a:cubicBezTo>
                  <a:pt x="21" y="37"/>
                  <a:pt x="21" y="37"/>
                  <a:pt x="21" y="37"/>
                </a:cubicBezTo>
                <a:cubicBezTo>
                  <a:pt x="21" y="34"/>
                  <a:pt x="21" y="35"/>
                  <a:pt x="21" y="37"/>
                </a:cubicBezTo>
                <a:close/>
                <a:moveTo>
                  <a:pt x="21" y="37"/>
                </a:moveTo>
                <a:cubicBezTo>
                  <a:pt x="21" y="37"/>
                  <a:pt x="21" y="37"/>
                  <a:pt x="21" y="37"/>
                </a:cubicBezTo>
                <a:cubicBezTo>
                  <a:pt x="21" y="62"/>
                  <a:pt x="21" y="43"/>
                  <a:pt x="21" y="37"/>
                </a:cubicBezTo>
                <a:close/>
                <a:moveTo>
                  <a:pt x="11" y="52"/>
                </a:moveTo>
                <a:cubicBezTo>
                  <a:pt x="11" y="53"/>
                  <a:pt x="12" y="54"/>
                  <a:pt x="14" y="54"/>
                </a:cubicBezTo>
                <a:cubicBezTo>
                  <a:pt x="15" y="54"/>
                  <a:pt x="17" y="53"/>
                  <a:pt x="17" y="51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6"/>
                  <a:pt x="16" y="35"/>
                  <a:pt x="16" y="34"/>
                </a:cubicBezTo>
                <a:cubicBezTo>
                  <a:pt x="16" y="29"/>
                  <a:pt x="19" y="25"/>
                  <a:pt x="22" y="21"/>
                </a:cubicBezTo>
                <a:cubicBezTo>
                  <a:pt x="27" y="16"/>
                  <a:pt x="35" y="13"/>
                  <a:pt x="44" y="15"/>
                </a:cubicBezTo>
                <a:cubicBezTo>
                  <a:pt x="48" y="17"/>
                  <a:pt x="51" y="18"/>
                  <a:pt x="54" y="21"/>
                </a:cubicBezTo>
                <a:cubicBezTo>
                  <a:pt x="58" y="24"/>
                  <a:pt x="60" y="29"/>
                  <a:pt x="61" y="34"/>
                </a:cubicBezTo>
                <a:cubicBezTo>
                  <a:pt x="59" y="36"/>
                  <a:pt x="60" y="37"/>
                  <a:pt x="60" y="51"/>
                </a:cubicBezTo>
                <a:cubicBezTo>
                  <a:pt x="60" y="52"/>
                  <a:pt x="60" y="53"/>
                  <a:pt x="61" y="54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64"/>
                  <a:pt x="53" y="65"/>
                  <a:pt x="44" y="67"/>
                </a:cubicBezTo>
                <a:cubicBezTo>
                  <a:pt x="42" y="65"/>
                  <a:pt x="38" y="67"/>
                  <a:pt x="38" y="70"/>
                </a:cubicBezTo>
                <a:cubicBezTo>
                  <a:pt x="38" y="73"/>
                  <a:pt x="43" y="74"/>
                  <a:pt x="44" y="70"/>
                </a:cubicBezTo>
                <a:cubicBezTo>
                  <a:pt x="54" y="68"/>
                  <a:pt x="64" y="67"/>
                  <a:pt x="64" y="56"/>
                </a:cubicBezTo>
                <a:cubicBezTo>
                  <a:pt x="64" y="54"/>
                  <a:pt x="64" y="54"/>
                  <a:pt x="64" y="54"/>
                </a:cubicBezTo>
                <a:cubicBezTo>
                  <a:pt x="65" y="53"/>
                  <a:pt x="66" y="53"/>
                  <a:pt x="66" y="52"/>
                </a:cubicBezTo>
                <a:cubicBezTo>
                  <a:pt x="70" y="52"/>
                  <a:pt x="74" y="48"/>
                  <a:pt x="74" y="44"/>
                </a:cubicBezTo>
                <a:cubicBezTo>
                  <a:pt x="74" y="40"/>
                  <a:pt x="70" y="36"/>
                  <a:pt x="66" y="36"/>
                </a:cubicBezTo>
                <a:cubicBezTo>
                  <a:pt x="66" y="35"/>
                  <a:pt x="65" y="34"/>
                  <a:pt x="65" y="34"/>
                </a:cubicBezTo>
                <a:cubicBezTo>
                  <a:pt x="65" y="32"/>
                  <a:pt x="65" y="30"/>
                  <a:pt x="64" y="28"/>
                </a:cubicBezTo>
                <a:cubicBezTo>
                  <a:pt x="64" y="26"/>
                  <a:pt x="63" y="25"/>
                  <a:pt x="62" y="23"/>
                </a:cubicBezTo>
                <a:cubicBezTo>
                  <a:pt x="62" y="21"/>
                  <a:pt x="60" y="19"/>
                  <a:pt x="59" y="17"/>
                </a:cubicBezTo>
                <a:cubicBezTo>
                  <a:pt x="57" y="15"/>
                  <a:pt x="56" y="14"/>
                  <a:pt x="54" y="12"/>
                </a:cubicBezTo>
                <a:cubicBezTo>
                  <a:pt x="35" y="0"/>
                  <a:pt x="10" y="15"/>
                  <a:pt x="12" y="34"/>
                </a:cubicBezTo>
                <a:cubicBezTo>
                  <a:pt x="11" y="34"/>
                  <a:pt x="11" y="35"/>
                  <a:pt x="11" y="36"/>
                </a:cubicBezTo>
                <a:cubicBezTo>
                  <a:pt x="6" y="36"/>
                  <a:pt x="3" y="40"/>
                  <a:pt x="3" y="44"/>
                </a:cubicBezTo>
                <a:cubicBezTo>
                  <a:pt x="3" y="48"/>
                  <a:pt x="6" y="52"/>
                  <a:pt x="11" y="52"/>
                </a:cubicBezTo>
                <a:close/>
                <a:moveTo>
                  <a:pt x="36" y="66"/>
                </a:moveTo>
                <a:cubicBezTo>
                  <a:pt x="37" y="64"/>
                  <a:pt x="40" y="63"/>
                  <a:pt x="43" y="63"/>
                </a:cubicBezTo>
                <a:cubicBezTo>
                  <a:pt x="49" y="62"/>
                  <a:pt x="49" y="62"/>
                  <a:pt x="49" y="62"/>
                </a:cubicBezTo>
                <a:cubicBezTo>
                  <a:pt x="57" y="54"/>
                  <a:pt x="56" y="44"/>
                  <a:pt x="56" y="37"/>
                </a:cubicBezTo>
                <a:cubicBezTo>
                  <a:pt x="52" y="13"/>
                  <a:pt x="25" y="12"/>
                  <a:pt x="21" y="37"/>
                </a:cubicBezTo>
                <a:cubicBezTo>
                  <a:pt x="21" y="48"/>
                  <a:pt x="21" y="48"/>
                  <a:pt x="21" y="48"/>
                </a:cubicBezTo>
                <a:cubicBezTo>
                  <a:pt x="22" y="57"/>
                  <a:pt x="28" y="65"/>
                  <a:pt x="36" y="66"/>
                </a:cubicBezTo>
                <a:close/>
                <a:moveTo>
                  <a:pt x="73" y="83"/>
                </a:moveTo>
                <a:cubicBezTo>
                  <a:pt x="73" y="84"/>
                  <a:pt x="74" y="84"/>
                  <a:pt x="74" y="84"/>
                </a:cubicBezTo>
                <a:cubicBezTo>
                  <a:pt x="77" y="84"/>
                  <a:pt x="77" y="84"/>
                  <a:pt x="77" y="84"/>
                </a:cubicBezTo>
                <a:cubicBezTo>
                  <a:pt x="77" y="84"/>
                  <a:pt x="77" y="84"/>
                  <a:pt x="77" y="83"/>
                </a:cubicBezTo>
                <a:cubicBezTo>
                  <a:pt x="77" y="83"/>
                  <a:pt x="77" y="83"/>
                  <a:pt x="77" y="83"/>
                </a:cubicBezTo>
                <a:cubicBezTo>
                  <a:pt x="75" y="83"/>
                  <a:pt x="75" y="83"/>
                  <a:pt x="75" y="83"/>
                </a:cubicBezTo>
                <a:cubicBezTo>
                  <a:pt x="75" y="82"/>
                  <a:pt x="76" y="82"/>
                  <a:pt x="76" y="81"/>
                </a:cubicBezTo>
                <a:cubicBezTo>
                  <a:pt x="77" y="81"/>
                  <a:pt x="77" y="81"/>
                  <a:pt x="77" y="81"/>
                </a:cubicBezTo>
                <a:cubicBezTo>
                  <a:pt x="77" y="81"/>
                  <a:pt x="77" y="80"/>
                  <a:pt x="77" y="80"/>
                </a:cubicBezTo>
                <a:cubicBezTo>
                  <a:pt x="77" y="79"/>
                  <a:pt x="76" y="78"/>
                  <a:pt x="75" y="78"/>
                </a:cubicBezTo>
                <a:cubicBezTo>
                  <a:pt x="74" y="78"/>
                  <a:pt x="73" y="79"/>
                  <a:pt x="73" y="80"/>
                </a:cubicBezTo>
                <a:cubicBezTo>
                  <a:pt x="73" y="80"/>
                  <a:pt x="74" y="80"/>
                  <a:pt x="74" y="80"/>
                </a:cubicBezTo>
                <a:cubicBezTo>
                  <a:pt x="74" y="80"/>
                  <a:pt x="74" y="80"/>
                  <a:pt x="74" y="80"/>
                </a:cubicBezTo>
                <a:cubicBezTo>
                  <a:pt x="74" y="79"/>
                  <a:pt x="75" y="79"/>
                  <a:pt x="75" y="79"/>
                </a:cubicBezTo>
                <a:cubicBezTo>
                  <a:pt x="76" y="79"/>
                  <a:pt x="76" y="79"/>
                  <a:pt x="76" y="80"/>
                </a:cubicBezTo>
                <a:cubicBezTo>
                  <a:pt x="76" y="80"/>
                  <a:pt x="76" y="80"/>
                  <a:pt x="76" y="80"/>
                </a:cubicBezTo>
                <a:cubicBezTo>
                  <a:pt x="76" y="80"/>
                  <a:pt x="73" y="82"/>
                  <a:pt x="73" y="83"/>
                </a:cubicBezTo>
                <a:close/>
                <a:moveTo>
                  <a:pt x="75" y="66"/>
                </a:moveTo>
                <a:cubicBezTo>
                  <a:pt x="70" y="66"/>
                  <a:pt x="66" y="68"/>
                  <a:pt x="63" y="72"/>
                </a:cubicBezTo>
                <a:cubicBezTo>
                  <a:pt x="62" y="71"/>
                  <a:pt x="61" y="70"/>
                  <a:pt x="60" y="70"/>
                </a:cubicBezTo>
                <a:cubicBezTo>
                  <a:pt x="57" y="71"/>
                  <a:pt x="56" y="71"/>
                  <a:pt x="46" y="74"/>
                </a:cubicBezTo>
                <a:cubicBezTo>
                  <a:pt x="43" y="77"/>
                  <a:pt x="38" y="76"/>
                  <a:pt x="36" y="72"/>
                </a:cubicBezTo>
                <a:cubicBezTo>
                  <a:pt x="32" y="72"/>
                  <a:pt x="28" y="70"/>
                  <a:pt x="25" y="68"/>
                </a:cubicBezTo>
                <a:cubicBezTo>
                  <a:pt x="15" y="69"/>
                  <a:pt x="7" y="75"/>
                  <a:pt x="4" y="85"/>
                </a:cubicBezTo>
                <a:cubicBezTo>
                  <a:pt x="2" y="89"/>
                  <a:pt x="0" y="92"/>
                  <a:pt x="2" y="95"/>
                </a:cubicBezTo>
                <a:cubicBezTo>
                  <a:pt x="5" y="98"/>
                  <a:pt x="5" y="97"/>
                  <a:pt x="66" y="97"/>
                </a:cubicBezTo>
                <a:cubicBezTo>
                  <a:pt x="68" y="99"/>
                  <a:pt x="72" y="100"/>
                  <a:pt x="75" y="100"/>
                </a:cubicBezTo>
                <a:cubicBezTo>
                  <a:pt x="85" y="100"/>
                  <a:pt x="92" y="92"/>
                  <a:pt x="92" y="83"/>
                </a:cubicBezTo>
                <a:cubicBezTo>
                  <a:pt x="92" y="74"/>
                  <a:pt x="85" y="66"/>
                  <a:pt x="75" y="66"/>
                </a:cubicBezTo>
                <a:close/>
                <a:moveTo>
                  <a:pt x="75" y="98"/>
                </a:moveTo>
                <a:cubicBezTo>
                  <a:pt x="73" y="98"/>
                  <a:pt x="72" y="98"/>
                  <a:pt x="70" y="97"/>
                </a:cubicBezTo>
                <a:cubicBezTo>
                  <a:pt x="64" y="95"/>
                  <a:pt x="60" y="89"/>
                  <a:pt x="60" y="83"/>
                </a:cubicBezTo>
                <a:cubicBezTo>
                  <a:pt x="60" y="79"/>
                  <a:pt x="62" y="75"/>
                  <a:pt x="64" y="73"/>
                </a:cubicBezTo>
                <a:cubicBezTo>
                  <a:pt x="67" y="70"/>
                  <a:pt x="71" y="68"/>
                  <a:pt x="75" y="68"/>
                </a:cubicBezTo>
                <a:cubicBezTo>
                  <a:pt x="84" y="68"/>
                  <a:pt x="90" y="75"/>
                  <a:pt x="90" y="83"/>
                </a:cubicBezTo>
                <a:cubicBezTo>
                  <a:pt x="90" y="91"/>
                  <a:pt x="84" y="98"/>
                  <a:pt x="75" y="98"/>
                </a:cubicBezTo>
                <a:close/>
                <a:moveTo>
                  <a:pt x="77" y="73"/>
                </a:moveTo>
                <a:cubicBezTo>
                  <a:pt x="74" y="73"/>
                  <a:pt x="71" y="75"/>
                  <a:pt x="70" y="77"/>
                </a:cubicBezTo>
                <a:cubicBezTo>
                  <a:pt x="71" y="78"/>
                  <a:pt x="71" y="78"/>
                  <a:pt x="71" y="78"/>
                </a:cubicBezTo>
                <a:cubicBezTo>
                  <a:pt x="72" y="75"/>
                  <a:pt x="74" y="74"/>
                  <a:pt x="77" y="74"/>
                </a:cubicBezTo>
                <a:cubicBezTo>
                  <a:pt x="81" y="74"/>
                  <a:pt x="84" y="78"/>
                  <a:pt x="84" y="82"/>
                </a:cubicBezTo>
                <a:cubicBezTo>
                  <a:pt x="84" y="84"/>
                  <a:pt x="83" y="87"/>
                  <a:pt x="81" y="88"/>
                </a:cubicBezTo>
                <a:cubicBezTo>
                  <a:pt x="82" y="89"/>
                  <a:pt x="82" y="89"/>
                  <a:pt x="82" y="89"/>
                </a:cubicBezTo>
                <a:cubicBezTo>
                  <a:pt x="84" y="87"/>
                  <a:pt x="85" y="85"/>
                  <a:pt x="85" y="82"/>
                </a:cubicBezTo>
                <a:cubicBezTo>
                  <a:pt x="85" y="77"/>
                  <a:pt x="82" y="73"/>
                  <a:pt x="77" y="73"/>
                </a:cubicBezTo>
                <a:close/>
                <a:moveTo>
                  <a:pt x="81" y="78"/>
                </a:moveTo>
                <a:cubicBezTo>
                  <a:pt x="80" y="78"/>
                  <a:pt x="80" y="78"/>
                  <a:pt x="80" y="78"/>
                </a:cubicBezTo>
                <a:cubicBezTo>
                  <a:pt x="77" y="82"/>
                  <a:pt x="77" y="82"/>
                  <a:pt x="77" y="82"/>
                </a:cubicBezTo>
                <a:cubicBezTo>
                  <a:pt x="77" y="82"/>
                  <a:pt x="77" y="82"/>
                  <a:pt x="77" y="83"/>
                </a:cubicBezTo>
                <a:cubicBezTo>
                  <a:pt x="77" y="83"/>
                  <a:pt x="78" y="83"/>
                  <a:pt x="78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3"/>
                  <a:pt x="80" y="83"/>
                  <a:pt x="80" y="83"/>
                </a:cubicBezTo>
                <a:cubicBezTo>
                  <a:pt x="80" y="84"/>
                  <a:pt x="80" y="84"/>
                  <a:pt x="80" y="84"/>
                </a:cubicBezTo>
                <a:cubicBezTo>
                  <a:pt x="81" y="84"/>
                  <a:pt x="81" y="84"/>
                  <a:pt x="81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1" y="83"/>
                  <a:pt x="81" y="83"/>
                  <a:pt x="81" y="83"/>
                </a:cubicBezTo>
                <a:cubicBezTo>
                  <a:pt x="82" y="83"/>
                  <a:pt x="82" y="83"/>
                  <a:pt x="82" y="82"/>
                </a:cubicBezTo>
                <a:cubicBezTo>
                  <a:pt x="82" y="82"/>
                  <a:pt x="82" y="82"/>
                  <a:pt x="81" y="82"/>
                </a:cubicBezTo>
                <a:cubicBezTo>
                  <a:pt x="81" y="82"/>
                  <a:pt x="81" y="82"/>
                  <a:pt x="81" y="82"/>
                </a:cubicBezTo>
                <a:cubicBezTo>
                  <a:pt x="81" y="79"/>
                  <a:pt x="81" y="79"/>
                  <a:pt x="81" y="79"/>
                </a:cubicBezTo>
                <a:cubicBezTo>
                  <a:pt x="81" y="78"/>
                  <a:pt x="81" y="78"/>
                  <a:pt x="81" y="78"/>
                </a:cubicBezTo>
                <a:close/>
                <a:moveTo>
                  <a:pt x="80" y="82"/>
                </a:moveTo>
                <a:cubicBezTo>
                  <a:pt x="79" y="82"/>
                  <a:pt x="79" y="82"/>
                  <a:pt x="79" y="82"/>
                </a:cubicBezTo>
                <a:cubicBezTo>
                  <a:pt x="80" y="80"/>
                  <a:pt x="80" y="80"/>
                  <a:pt x="80" y="80"/>
                </a:cubicBezTo>
                <a:lnTo>
                  <a:pt x="80" y="82"/>
                </a:lnTo>
                <a:close/>
              </a:path>
            </a:pathLst>
          </a:custGeom>
          <a:solidFill>
            <a:srgbClr val="00BCEB"/>
          </a:solidFill>
          <a:ln w="9525">
            <a:noFill/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+mj-lt"/>
            </a:endParaRPr>
          </a:p>
        </p:txBody>
      </p:sp>
      <p:sp>
        <p:nvSpPr>
          <p:cNvPr id="41" name="Freeform 16"/>
          <p:cNvSpPr>
            <a:spLocks noChangeAspect="1" noEditPoints="1"/>
          </p:cNvSpPr>
          <p:nvPr/>
        </p:nvSpPr>
        <p:spPr bwMode="auto">
          <a:xfrm>
            <a:off x="9530970" y="1905695"/>
            <a:ext cx="448441" cy="557789"/>
          </a:xfrm>
          <a:custGeom>
            <a:avLst/>
            <a:gdLst/>
            <a:ahLst/>
            <a:cxnLst>
              <a:cxn ang="0">
                <a:pos x="20" y="37"/>
              </a:cxn>
              <a:cxn ang="0">
                <a:pos x="20" y="37"/>
              </a:cxn>
              <a:cxn ang="0">
                <a:pos x="20" y="37"/>
              </a:cxn>
              <a:cxn ang="0">
                <a:pos x="13" y="54"/>
              </a:cxn>
              <a:cxn ang="0">
                <a:pos x="16" y="37"/>
              </a:cxn>
              <a:cxn ang="0">
                <a:pos x="22" y="21"/>
              </a:cxn>
              <a:cxn ang="0">
                <a:pos x="54" y="21"/>
              </a:cxn>
              <a:cxn ang="0">
                <a:pos x="59" y="51"/>
              </a:cxn>
              <a:cxn ang="0">
                <a:pos x="61" y="56"/>
              </a:cxn>
              <a:cxn ang="0">
                <a:pos x="37" y="70"/>
              </a:cxn>
              <a:cxn ang="0">
                <a:pos x="64" y="56"/>
              </a:cxn>
              <a:cxn ang="0">
                <a:pos x="65" y="52"/>
              </a:cxn>
              <a:cxn ang="0">
                <a:pos x="65" y="36"/>
              </a:cxn>
              <a:cxn ang="0">
                <a:pos x="64" y="28"/>
              </a:cxn>
              <a:cxn ang="0">
                <a:pos x="58" y="17"/>
              </a:cxn>
              <a:cxn ang="0">
                <a:pos x="11" y="34"/>
              </a:cxn>
              <a:cxn ang="0">
                <a:pos x="2" y="44"/>
              </a:cxn>
              <a:cxn ang="0">
                <a:pos x="74" y="90"/>
              </a:cxn>
              <a:cxn ang="0">
                <a:pos x="45" y="74"/>
              </a:cxn>
              <a:cxn ang="0">
                <a:pos x="24" y="68"/>
              </a:cxn>
              <a:cxn ang="0">
                <a:pos x="2" y="95"/>
              </a:cxn>
              <a:cxn ang="0">
                <a:pos x="18" y="82"/>
              </a:cxn>
              <a:cxn ang="0">
                <a:pos x="54" y="79"/>
              </a:cxn>
              <a:cxn ang="0">
                <a:pos x="58" y="97"/>
              </a:cxn>
              <a:cxn ang="0">
                <a:pos x="74" y="90"/>
              </a:cxn>
              <a:cxn ang="0">
                <a:pos x="21" y="82"/>
              </a:cxn>
              <a:cxn ang="0">
                <a:pos x="52" y="102"/>
              </a:cxn>
              <a:cxn ang="0">
                <a:pos x="54" y="82"/>
              </a:cxn>
              <a:cxn ang="0">
                <a:pos x="51" y="100"/>
              </a:cxn>
              <a:cxn ang="0">
                <a:pos x="24" y="100"/>
              </a:cxn>
              <a:cxn ang="0">
                <a:pos x="52" y="85"/>
              </a:cxn>
              <a:cxn ang="0">
                <a:pos x="15" y="107"/>
              </a:cxn>
              <a:cxn ang="0">
                <a:pos x="61" y="103"/>
              </a:cxn>
              <a:cxn ang="0">
                <a:pos x="15" y="107"/>
              </a:cxn>
              <a:cxn ang="0">
                <a:pos x="43" y="63"/>
              </a:cxn>
              <a:cxn ang="0">
                <a:pos x="55" y="37"/>
              </a:cxn>
              <a:cxn ang="0">
                <a:pos x="20" y="48"/>
              </a:cxn>
            </a:cxnLst>
            <a:rect l="0" t="0" r="r" b="b"/>
            <a:pathLst>
              <a:path w="75" h="107">
                <a:moveTo>
                  <a:pt x="20" y="37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62"/>
                  <a:pt x="20" y="43"/>
                  <a:pt x="20" y="37"/>
                </a:cubicBezTo>
                <a:close/>
                <a:moveTo>
                  <a:pt x="20" y="37"/>
                </a:moveTo>
                <a:cubicBezTo>
                  <a:pt x="20" y="37"/>
                  <a:pt x="20" y="37"/>
                  <a:pt x="20" y="37"/>
                </a:cubicBezTo>
                <a:cubicBezTo>
                  <a:pt x="20" y="34"/>
                  <a:pt x="20" y="35"/>
                  <a:pt x="20" y="37"/>
                </a:cubicBezTo>
                <a:close/>
                <a:moveTo>
                  <a:pt x="10" y="52"/>
                </a:moveTo>
                <a:cubicBezTo>
                  <a:pt x="10" y="53"/>
                  <a:pt x="11" y="54"/>
                  <a:pt x="13" y="54"/>
                </a:cubicBezTo>
                <a:cubicBezTo>
                  <a:pt x="15" y="54"/>
                  <a:pt x="16" y="53"/>
                  <a:pt x="16" y="51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6"/>
                  <a:pt x="16" y="35"/>
                  <a:pt x="15" y="34"/>
                </a:cubicBezTo>
                <a:cubicBezTo>
                  <a:pt x="16" y="29"/>
                  <a:pt x="18" y="25"/>
                  <a:pt x="22" y="21"/>
                </a:cubicBezTo>
                <a:cubicBezTo>
                  <a:pt x="26" y="16"/>
                  <a:pt x="35" y="13"/>
                  <a:pt x="44" y="15"/>
                </a:cubicBezTo>
                <a:cubicBezTo>
                  <a:pt x="47" y="17"/>
                  <a:pt x="51" y="18"/>
                  <a:pt x="54" y="21"/>
                </a:cubicBezTo>
                <a:cubicBezTo>
                  <a:pt x="57" y="24"/>
                  <a:pt x="60" y="29"/>
                  <a:pt x="60" y="34"/>
                </a:cubicBezTo>
                <a:cubicBezTo>
                  <a:pt x="59" y="36"/>
                  <a:pt x="59" y="37"/>
                  <a:pt x="59" y="51"/>
                </a:cubicBezTo>
                <a:cubicBezTo>
                  <a:pt x="59" y="52"/>
                  <a:pt x="60" y="53"/>
                  <a:pt x="61" y="54"/>
                </a:cubicBezTo>
                <a:cubicBezTo>
                  <a:pt x="61" y="56"/>
                  <a:pt x="61" y="56"/>
                  <a:pt x="61" y="56"/>
                </a:cubicBezTo>
                <a:cubicBezTo>
                  <a:pt x="61" y="64"/>
                  <a:pt x="53" y="65"/>
                  <a:pt x="43" y="67"/>
                </a:cubicBezTo>
                <a:cubicBezTo>
                  <a:pt x="41" y="65"/>
                  <a:pt x="37" y="67"/>
                  <a:pt x="37" y="70"/>
                </a:cubicBezTo>
                <a:cubicBezTo>
                  <a:pt x="37" y="73"/>
                  <a:pt x="43" y="74"/>
                  <a:pt x="44" y="70"/>
                </a:cubicBezTo>
                <a:cubicBezTo>
                  <a:pt x="54" y="68"/>
                  <a:pt x="64" y="67"/>
                  <a:pt x="64" y="56"/>
                </a:cubicBezTo>
                <a:cubicBezTo>
                  <a:pt x="64" y="54"/>
                  <a:pt x="64" y="54"/>
                  <a:pt x="64" y="54"/>
                </a:cubicBezTo>
                <a:cubicBezTo>
                  <a:pt x="65" y="53"/>
                  <a:pt x="65" y="53"/>
                  <a:pt x="65" y="52"/>
                </a:cubicBezTo>
                <a:cubicBezTo>
                  <a:pt x="70" y="52"/>
                  <a:pt x="73" y="48"/>
                  <a:pt x="73" y="44"/>
                </a:cubicBezTo>
                <a:cubicBezTo>
                  <a:pt x="73" y="40"/>
                  <a:pt x="70" y="36"/>
                  <a:pt x="65" y="36"/>
                </a:cubicBezTo>
                <a:cubicBezTo>
                  <a:pt x="65" y="35"/>
                  <a:pt x="65" y="34"/>
                  <a:pt x="64" y="34"/>
                </a:cubicBezTo>
                <a:cubicBezTo>
                  <a:pt x="64" y="32"/>
                  <a:pt x="64" y="30"/>
                  <a:pt x="64" y="28"/>
                </a:cubicBezTo>
                <a:cubicBezTo>
                  <a:pt x="63" y="26"/>
                  <a:pt x="63" y="25"/>
                  <a:pt x="62" y="23"/>
                </a:cubicBezTo>
                <a:cubicBezTo>
                  <a:pt x="61" y="21"/>
                  <a:pt x="60" y="19"/>
                  <a:pt x="58" y="17"/>
                </a:cubicBezTo>
                <a:cubicBezTo>
                  <a:pt x="57" y="15"/>
                  <a:pt x="55" y="14"/>
                  <a:pt x="53" y="12"/>
                </a:cubicBezTo>
                <a:cubicBezTo>
                  <a:pt x="35" y="0"/>
                  <a:pt x="9" y="15"/>
                  <a:pt x="11" y="34"/>
                </a:cubicBezTo>
                <a:cubicBezTo>
                  <a:pt x="11" y="34"/>
                  <a:pt x="10" y="35"/>
                  <a:pt x="10" y="36"/>
                </a:cubicBezTo>
                <a:cubicBezTo>
                  <a:pt x="6" y="36"/>
                  <a:pt x="2" y="40"/>
                  <a:pt x="2" y="44"/>
                </a:cubicBezTo>
                <a:cubicBezTo>
                  <a:pt x="2" y="48"/>
                  <a:pt x="6" y="52"/>
                  <a:pt x="10" y="52"/>
                </a:cubicBezTo>
                <a:close/>
                <a:moveTo>
                  <a:pt x="74" y="90"/>
                </a:moveTo>
                <a:cubicBezTo>
                  <a:pt x="72" y="85"/>
                  <a:pt x="70" y="75"/>
                  <a:pt x="59" y="70"/>
                </a:cubicBezTo>
                <a:cubicBezTo>
                  <a:pt x="57" y="71"/>
                  <a:pt x="56" y="71"/>
                  <a:pt x="45" y="74"/>
                </a:cubicBezTo>
                <a:cubicBezTo>
                  <a:pt x="42" y="77"/>
                  <a:pt x="37" y="76"/>
                  <a:pt x="35" y="72"/>
                </a:cubicBezTo>
                <a:cubicBezTo>
                  <a:pt x="31" y="72"/>
                  <a:pt x="27" y="70"/>
                  <a:pt x="24" y="68"/>
                </a:cubicBezTo>
                <a:cubicBezTo>
                  <a:pt x="14" y="69"/>
                  <a:pt x="6" y="75"/>
                  <a:pt x="3" y="85"/>
                </a:cubicBezTo>
                <a:cubicBezTo>
                  <a:pt x="1" y="89"/>
                  <a:pt x="0" y="92"/>
                  <a:pt x="2" y="95"/>
                </a:cubicBezTo>
                <a:cubicBezTo>
                  <a:pt x="3" y="97"/>
                  <a:pt x="4" y="97"/>
                  <a:pt x="18" y="97"/>
                </a:cubicBezTo>
                <a:cubicBezTo>
                  <a:pt x="18" y="82"/>
                  <a:pt x="18" y="82"/>
                  <a:pt x="18" y="82"/>
                </a:cubicBezTo>
                <a:cubicBezTo>
                  <a:pt x="18" y="80"/>
                  <a:pt x="19" y="79"/>
                  <a:pt x="21" y="79"/>
                </a:cubicBezTo>
                <a:cubicBezTo>
                  <a:pt x="54" y="79"/>
                  <a:pt x="54" y="79"/>
                  <a:pt x="54" y="79"/>
                </a:cubicBezTo>
                <a:cubicBezTo>
                  <a:pt x="56" y="79"/>
                  <a:pt x="58" y="80"/>
                  <a:pt x="58" y="82"/>
                </a:cubicBezTo>
                <a:cubicBezTo>
                  <a:pt x="58" y="97"/>
                  <a:pt x="58" y="97"/>
                  <a:pt x="58" y="97"/>
                </a:cubicBezTo>
                <a:cubicBezTo>
                  <a:pt x="61" y="97"/>
                  <a:pt x="65" y="97"/>
                  <a:pt x="69" y="97"/>
                </a:cubicBezTo>
                <a:cubicBezTo>
                  <a:pt x="73" y="97"/>
                  <a:pt x="75" y="94"/>
                  <a:pt x="74" y="90"/>
                </a:cubicBezTo>
                <a:close/>
                <a:moveTo>
                  <a:pt x="54" y="82"/>
                </a:moveTo>
                <a:cubicBezTo>
                  <a:pt x="21" y="82"/>
                  <a:pt x="21" y="82"/>
                  <a:pt x="21" y="82"/>
                </a:cubicBezTo>
                <a:cubicBezTo>
                  <a:pt x="21" y="102"/>
                  <a:pt x="21" y="102"/>
                  <a:pt x="21" y="102"/>
                </a:cubicBezTo>
                <a:cubicBezTo>
                  <a:pt x="52" y="102"/>
                  <a:pt x="52" y="102"/>
                  <a:pt x="52" y="102"/>
                </a:cubicBezTo>
                <a:cubicBezTo>
                  <a:pt x="54" y="102"/>
                  <a:pt x="54" y="102"/>
                  <a:pt x="54" y="102"/>
                </a:cubicBezTo>
                <a:lnTo>
                  <a:pt x="54" y="82"/>
                </a:lnTo>
                <a:close/>
                <a:moveTo>
                  <a:pt x="52" y="100"/>
                </a:moveTo>
                <a:cubicBezTo>
                  <a:pt x="51" y="100"/>
                  <a:pt x="51" y="100"/>
                  <a:pt x="51" y="100"/>
                </a:cubicBezTo>
                <a:cubicBezTo>
                  <a:pt x="51" y="100"/>
                  <a:pt x="51" y="100"/>
                  <a:pt x="51" y="100"/>
                </a:cubicBezTo>
                <a:cubicBezTo>
                  <a:pt x="24" y="100"/>
                  <a:pt x="24" y="100"/>
                  <a:pt x="24" y="100"/>
                </a:cubicBezTo>
                <a:cubicBezTo>
                  <a:pt x="24" y="85"/>
                  <a:pt x="24" y="85"/>
                  <a:pt x="24" y="85"/>
                </a:cubicBezTo>
                <a:cubicBezTo>
                  <a:pt x="52" y="85"/>
                  <a:pt x="52" y="85"/>
                  <a:pt x="52" y="85"/>
                </a:cubicBezTo>
                <a:lnTo>
                  <a:pt x="52" y="100"/>
                </a:lnTo>
                <a:close/>
                <a:moveTo>
                  <a:pt x="15" y="107"/>
                </a:moveTo>
                <a:cubicBezTo>
                  <a:pt x="61" y="107"/>
                  <a:pt x="61" y="107"/>
                  <a:pt x="61" y="107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15" y="103"/>
                  <a:pt x="15" y="103"/>
                  <a:pt x="15" y="103"/>
                </a:cubicBezTo>
                <a:lnTo>
                  <a:pt x="15" y="107"/>
                </a:lnTo>
                <a:close/>
                <a:moveTo>
                  <a:pt x="35" y="66"/>
                </a:moveTo>
                <a:cubicBezTo>
                  <a:pt x="37" y="64"/>
                  <a:pt x="40" y="63"/>
                  <a:pt x="43" y="63"/>
                </a:cubicBezTo>
                <a:cubicBezTo>
                  <a:pt x="48" y="62"/>
                  <a:pt x="48" y="62"/>
                  <a:pt x="48" y="62"/>
                </a:cubicBezTo>
                <a:cubicBezTo>
                  <a:pt x="57" y="54"/>
                  <a:pt x="55" y="44"/>
                  <a:pt x="55" y="37"/>
                </a:cubicBezTo>
                <a:cubicBezTo>
                  <a:pt x="51" y="13"/>
                  <a:pt x="24" y="12"/>
                  <a:pt x="20" y="37"/>
                </a:cubicBezTo>
                <a:cubicBezTo>
                  <a:pt x="20" y="48"/>
                  <a:pt x="20" y="48"/>
                  <a:pt x="20" y="48"/>
                </a:cubicBezTo>
                <a:cubicBezTo>
                  <a:pt x="22" y="57"/>
                  <a:pt x="28" y="65"/>
                  <a:pt x="35" y="66"/>
                </a:cubicBezTo>
                <a:close/>
              </a:path>
            </a:pathLst>
          </a:custGeom>
          <a:solidFill>
            <a:srgbClr val="00BCEB"/>
          </a:solidFill>
          <a:ln w="9525">
            <a:noFill/>
            <a:round/>
            <a:headEnd/>
            <a:tailEnd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latin typeface="+mj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203857" y="2558251"/>
            <a:ext cx="3102664" cy="1323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ru-RU" sz="1600" dirty="0"/>
          </a:p>
          <a:p>
            <a:pPr algn="ctr">
              <a:lnSpc>
                <a:spcPct val="150000"/>
              </a:lnSpc>
            </a:pPr>
            <a:r>
              <a:rPr lang="ru-RU" sz="1867" dirty="0" err="1"/>
              <a:t>Інструменти</a:t>
            </a:r>
            <a:r>
              <a:rPr lang="ru-RU" sz="1867" dirty="0"/>
              <a:t> </a:t>
            </a:r>
            <a:r>
              <a:rPr lang="ru-RU" sz="1867" dirty="0" err="1"/>
              <a:t>підтримки</a:t>
            </a:r>
            <a:r>
              <a:rPr lang="ru-RU" sz="1867" dirty="0"/>
              <a:t> </a:t>
            </a:r>
            <a:br>
              <a:rPr lang="ru-RU" sz="1867" dirty="0"/>
            </a:br>
            <a:r>
              <a:rPr lang="ru-RU" sz="1867" dirty="0"/>
              <a:t>онлайн та </a:t>
            </a:r>
            <a:r>
              <a:rPr lang="ru-RU" sz="1867" dirty="0" err="1"/>
              <a:t>спільнота</a:t>
            </a:r>
            <a:endParaRPr lang="en-US" sz="1867" dirty="0"/>
          </a:p>
        </p:txBody>
      </p:sp>
      <p:grpSp>
        <p:nvGrpSpPr>
          <p:cNvPr id="43" name="Group 23"/>
          <p:cNvGrpSpPr/>
          <p:nvPr/>
        </p:nvGrpSpPr>
        <p:grpSpPr>
          <a:xfrm>
            <a:off x="711200" y="4391533"/>
            <a:ext cx="10820400" cy="1549795"/>
            <a:chOff x="354328" y="3955754"/>
            <a:chExt cx="8469424" cy="422672"/>
          </a:xfrm>
        </p:grpSpPr>
        <p:sp>
          <p:nvSpPr>
            <p:cNvPr id="44" name="Rectangle 11"/>
            <p:cNvSpPr>
              <a:spLocks noChangeArrowheads="1"/>
            </p:cNvSpPr>
            <p:nvPr/>
          </p:nvSpPr>
          <p:spPr bwMode="auto">
            <a:xfrm>
              <a:off x="354328" y="3955754"/>
              <a:ext cx="8469424" cy="4226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354328" y="3955754"/>
              <a:ext cx="516289" cy="422672"/>
            </a:xfrm>
            <a:prstGeom prst="rect">
              <a:avLst/>
            </a:prstGeom>
            <a:solidFill>
              <a:srgbClr val="FBAB18"/>
            </a:solidFill>
            <a:ln>
              <a:noFill/>
            </a:ln>
            <a:effectLst/>
            <a:extLst/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580983" y="4442994"/>
            <a:ext cx="800219" cy="1503084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uk-UA" sz="2000" b="1" dirty="0">
                <a:solidFill>
                  <a:schemeClr val="bg2"/>
                </a:solidFill>
              </a:rPr>
              <a:t>Бізнес-результати</a:t>
            </a:r>
            <a:endParaRPr lang="en-US" sz="2000" b="1" dirty="0">
              <a:solidFill>
                <a:schemeClr val="bg2"/>
              </a:solidFill>
            </a:endParaRPr>
          </a:p>
        </p:txBody>
      </p:sp>
      <p:grpSp>
        <p:nvGrpSpPr>
          <p:cNvPr id="47" name="Group 20"/>
          <p:cNvGrpSpPr/>
          <p:nvPr/>
        </p:nvGrpSpPr>
        <p:grpSpPr>
          <a:xfrm>
            <a:off x="1477862" y="4333577"/>
            <a:ext cx="9900853" cy="1794176"/>
            <a:chOff x="6844093" y="1832725"/>
            <a:chExt cx="6037293" cy="1077603"/>
          </a:xfrm>
        </p:grpSpPr>
        <p:sp>
          <p:nvSpPr>
            <p:cNvPr id="48" name="Rectangle 3"/>
            <p:cNvSpPr>
              <a:spLocks noChangeArrowheads="1"/>
            </p:cNvSpPr>
            <p:nvPr/>
          </p:nvSpPr>
          <p:spPr bwMode="auto">
            <a:xfrm>
              <a:off x="6844093" y="1994297"/>
              <a:ext cx="1979659" cy="916031"/>
            </a:xfrm>
            <a:prstGeom prst="rect">
              <a:avLst/>
            </a:prstGeom>
            <a:solidFill>
              <a:schemeClr val="bg2"/>
            </a:solidFill>
            <a:ln w="9525" algn="ctr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49" name="Rectangle 4"/>
            <p:cNvSpPr>
              <a:spLocks noChangeArrowheads="1"/>
            </p:cNvSpPr>
            <p:nvPr/>
          </p:nvSpPr>
          <p:spPr bwMode="auto">
            <a:xfrm>
              <a:off x="6844093" y="1832725"/>
              <a:ext cx="1979659" cy="13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62" name="Rectangle 4"/>
            <p:cNvSpPr>
              <a:spLocks noChangeArrowheads="1"/>
            </p:cNvSpPr>
            <p:nvPr/>
          </p:nvSpPr>
          <p:spPr bwMode="auto">
            <a:xfrm>
              <a:off x="8865165" y="1832725"/>
              <a:ext cx="1979659" cy="13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63" name="Rectangle 4"/>
            <p:cNvSpPr>
              <a:spLocks noChangeArrowheads="1"/>
            </p:cNvSpPr>
            <p:nvPr/>
          </p:nvSpPr>
          <p:spPr bwMode="auto">
            <a:xfrm>
              <a:off x="10901727" y="1832725"/>
              <a:ext cx="1979659" cy="13322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1549088" y="4946239"/>
            <a:ext cx="3102664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67" dirty="0"/>
              <a:t>Захист інвестиції </a:t>
            </a:r>
          </a:p>
          <a:p>
            <a:pPr algn="ctr"/>
            <a:r>
              <a:rPr lang="uk-UA" sz="1867" dirty="0"/>
              <a:t>протягом терміну</a:t>
            </a:r>
          </a:p>
          <a:p>
            <a:pPr algn="ctr"/>
            <a:r>
              <a:rPr lang="uk-UA" sz="1867" dirty="0"/>
              <a:t> </a:t>
            </a:r>
            <a:r>
              <a:rPr lang="en-US" sz="1867" dirty="0"/>
              <a:t>MSLA</a:t>
            </a: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4804891" y="4602587"/>
            <a:ext cx="3246540" cy="1525163"/>
          </a:xfrm>
          <a:prstGeom prst="rect">
            <a:avLst/>
          </a:prstGeom>
          <a:solidFill>
            <a:schemeClr val="bg2"/>
          </a:solidFill>
          <a:ln w="9525" algn="ctr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lIns="82135" tIns="41067" rIns="82135" bIns="41067" anchor="ctr">
            <a:noAutofit/>
          </a:bodyPr>
          <a:lstStyle/>
          <a:p>
            <a:endParaRPr lang="en-US" sz="2400" dirty="0"/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8131922" y="4602587"/>
            <a:ext cx="3246540" cy="1525163"/>
          </a:xfrm>
          <a:prstGeom prst="rect">
            <a:avLst/>
          </a:prstGeom>
          <a:solidFill>
            <a:schemeClr val="bg2"/>
          </a:solidFill>
          <a:ln>
            <a:solidFill>
              <a:srgbClr val="FFC000"/>
            </a:solidFill>
          </a:ln>
          <a:effectLst/>
          <a:extLst/>
        </p:spPr>
        <p:txBody>
          <a:bodyPr lIns="82135" tIns="41067" rIns="82135" bIns="41067" anchor="ctr">
            <a:noAutofit/>
          </a:bodyPr>
          <a:lstStyle/>
          <a:p>
            <a:endParaRPr lang="en-US" sz="24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4876984" y="4948003"/>
            <a:ext cx="3102664" cy="954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67" dirty="0"/>
              <a:t>Підвищення безперервності бізнесу та</a:t>
            </a:r>
          </a:p>
          <a:p>
            <a:pPr algn="ctr"/>
            <a:r>
              <a:rPr lang="uk-UA" sz="1867" dirty="0"/>
              <a:t>зменшення ризиків</a:t>
            </a:r>
            <a:endParaRPr lang="en-US" sz="1867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203857" y="4948686"/>
            <a:ext cx="3102664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67" dirty="0" err="1"/>
              <a:t>Підвищення</a:t>
            </a:r>
            <a:r>
              <a:rPr lang="ru-RU" sz="1867" dirty="0"/>
              <a:t> </a:t>
            </a:r>
          </a:p>
          <a:p>
            <a:pPr algn="ctr"/>
            <a:r>
              <a:rPr lang="ru-RU" sz="1867" dirty="0" err="1"/>
              <a:t>продуктивності</a:t>
            </a:r>
            <a:r>
              <a:rPr lang="ru-RU" sz="1867" dirty="0"/>
              <a:t> ІТ </a:t>
            </a:r>
          </a:p>
        </p:txBody>
      </p:sp>
      <p:sp>
        <p:nvSpPr>
          <p:cNvPr id="51" name="Text Placeholder 2"/>
          <p:cNvSpPr txBox="1">
            <a:spLocks/>
          </p:cNvSpPr>
          <p:nvPr/>
        </p:nvSpPr>
        <p:spPr>
          <a:xfrm>
            <a:off x="3108187" y="20558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0428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8"/>
          <p:cNvSpPr/>
          <p:nvPr/>
        </p:nvSpPr>
        <p:spPr>
          <a:xfrm>
            <a:off x="711200" y="4657092"/>
            <a:ext cx="3502683" cy="1934208"/>
          </a:xfrm>
          <a:prstGeom prst="rect">
            <a:avLst/>
          </a:prstGeom>
          <a:solidFill>
            <a:srgbClr val="005073"/>
          </a:solidFill>
          <a:ln w="9525">
            <a:solidFill>
              <a:srgbClr val="004669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2560" rtlCol="0" anchor="t"/>
          <a:lstStyle/>
          <a:p>
            <a:pPr algn="ctr">
              <a:spcBef>
                <a:spcPts val="1067"/>
              </a:spcBef>
            </a:pPr>
            <a:r>
              <a:rPr lang="uk-UA" sz="1867" b="1" dirty="0">
                <a:solidFill>
                  <a:schemeClr val="bg2"/>
                </a:solidFill>
              </a:rPr>
              <a:t>Самостійне </a:t>
            </a:r>
            <a:br>
              <a:rPr lang="uk-UA" sz="1867" b="1" dirty="0">
                <a:solidFill>
                  <a:schemeClr val="bg2"/>
                </a:solidFill>
              </a:rPr>
            </a:br>
            <a:r>
              <a:rPr lang="uk-UA" sz="1867" b="1" dirty="0">
                <a:solidFill>
                  <a:schemeClr val="bg2"/>
                </a:solidFill>
              </a:rPr>
              <a:t>здійснюйте  </a:t>
            </a:r>
            <a:br>
              <a:rPr lang="uk-UA" sz="1867" b="1" dirty="0">
                <a:solidFill>
                  <a:schemeClr val="bg2"/>
                </a:solidFill>
              </a:rPr>
            </a:br>
            <a:r>
              <a:rPr lang="uk-UA" sz="1867" b="1" dirty="0">
                <a:solidFill>
                  <a:schemeClr val="bg2"/>
                </a:solidFill>
              </a:rPr>
              <a:t>ліцензування</a:t>
            </a:r>
            <a:endParaRPr lang="en-US" sz="1867" b="1" dirty="0">
              <a:solidFill>
                <a:schemeClr val="bg2"/>
              </a:solidFill>
            </a:endParaRPr>
          </a:p>
          <a:p>
            <a:pPr algn="ctr">
              <a:spcBef>
                <a:spcPts val="1067"/>
              </a:spcBef>
            </a:pPr>
            <a:r>
              <a:rPr lang="uk-UA" sz="1867" dirty="0">
                <a:solidFill>
                  <a:schemeClr val="bg2"/>
                </a:solidFill>
              </a:rPr>
              <a:t>Швидше </a:t>
            </a:r>
            <a:r>
              <a:rPr lang="uk-UA" sz="1867" dirty="0">
                <a:solidFill>
                  <a:schemeClr val="bg2"/>
                </a:solidFill>
              </a:rPr>
              <a:t>розгортання</a:t>
            </a:r>
            <a:endParaRPr lang="en-US" sz="1867" dirty="0">
              <a:solidFill>
                <a:schemeClr val="bg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987801" y="2080685"/>
            <a:ext cx="4483100" cy="5668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3688" y="917576"/>
            <a:ext cx="11608312" cy="960957"/>
          </a:xfrm>
        </p:spPr>
        <p:txBody>
          <a:bodyPr/>
          <a:lstStyle/>
          <a:p>
            <a:r>
              <a:rPr lang="en-US" sz="3067" dirty="0">
                <a:solidFill>
                  <a:srgbClr val="004669"/>
                </a:solidFill>
              </a:rPr>
              <a:t>Cisco smart account</a:t>
            </a:r>
            <a:r>
              <a:rPr lang="uk-UA" sz="3067" dirty="0">
                <a:solidFill>
                  <a:srgbClr val="004669"/>
                </a:solidFill>
              </a:rPr>
              <a:t> – єдиний центр</a:t>
            </a:r>
            <a:r>
              <a:rPr lang="en-US" sz="3067" dirty="0">
                <a:solidFill>
                  <a:srgbClr val="004669"/>
                </a:solidFill>
              </a:rPr>
              <a:t> </a:t>
            </a:r>
            <a:r>
              <a:rPr lang="uk-UA" sz="3067" dirty="0">
                <a:solidFill>
                  <a:srgbClr val="004669"/>
                </a:solidFill>
              </a:rPr>
              <a:t>управління ліцензіями</a:t>
            </a:r>
            <a:endParaRPr lang="en-US" sz="3067" dirty="0">
              <a:solidFill>
                <a:srgbClr val="004669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39" y="275017"/>
            <a:ext cx="2237461" cy="434068"/>
          </a:xfrm>
          <a:prstGeom prst="rect">
            <a:avLst/>
          </a:prstGeom>
        </p:spPr>
      </p:pic>
      <p:sp>
        <p:nvSpPr>
          <p:cNvPr id="26" name="Rectangle 33"/>
          <p:cNvSpPr/>
          <p:nvPr/>
        </p:nvSpPr>
        <p:spPr>
          <a:xfrm>
            <a:off x="3987801" y="2080685"/>
            <a:ext cx="4483100" cy="1957916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44500"/>
                    <a:satMod val="160000"/>
                    <a:alpha val="0"/>
                  </a:schemeClr>
                </a:gs>
              </a:gsLst>
              <a:lin ang="54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667" b="1" dirty="0">
                <a:solidFill>
                  <a:schemeClr val="bg2"/>
                </a:solidFill>
              </a:rPr>
              <a:t>Smart </a:t>
            </a:r>
            <a:r>
              <a:rPr lang="en-US" sz="2667" b="1" dirty="0">
                <a:solidFill>
                  <a:schemeClr val="bg2"/>
                </a:solidFill>
              </a:rPr>
              <a:t>Account</a:t>
            </a:r>
            <a:endParaRPr lang="en-US" sz="2667" b="1" dirty="0">
              <a:solidFill>
                <a:schemeClr val="bg2"/>
              </a:solidFill>
            </a:endParaRPr>
          </a:p>
        </p:txBody>
      </p:sp>
      <p:sp>
        <p:nvSpPr>
          <p:cNvPr id="28" name="Rectangle 39"/>
          <p:cNvSpPr/>
          <p:nvPr/>
        </p:nvSpPr>
        <p:spPr>
          <a:xfrm>
            <a:off x="4371228" y="4658153"/>
            <a:ext cx="3744072" cy="1933148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2560" rtlCol="0" anchor="t"/>
          <a:lstStyle/>
          <a:p>
            <a:pPr algn="ctr">
              <a:spcBef>
                <a:spcPts val="533"/>
              </a:spcBef>
            </a:pPr>
            <a:r>
              <a:rPr lang="uk-UA" sz="1867" b="1" dirty="0">
                <a:solidFill>
                  <a:schemeClr val="bg2"/>
                </a:solidFill>
              </a:rPr>
              <a:t>Перегляд прав </a:t>
            </a:r>
            <a:r>
              <a:rPr lang="en-US" sz="1867" b="1" dirty="0">
                <a:solidFill>
                  <a:schemeClr val="bg2"/>
                </a:solidFill>
              </a:rPr>
              <a:t/>
            </a:r>
            <a:br>
              <a:rPr lang="en-US" sz="1867" b="1" dirty="0">
                <a:solidFill>
                  <a:schemeClr val="bg2"/>
                </a:solidFill>
              </a:rPr>
            </a:br>
            <a:r>
              <a:rPr lang="uk-UA" sz="1867" b="1" dirty="0">
                <a:solidFill>
                  <a:schemeClr val="bg2"/>
                </a:solidFill>
              </a:rPr>
              <a:t>та споживання в режимі реального часу</a:t>
            </a:r>
            <a:endParaRPr lang="en-US" sz="1867" b="1" dirty="0">
              <a:solidFill>
                <a:schemeClr val="bg2"/>
              </a:solidFill>
            </a:endParaRPr>
          </a:p>
          <a:p>
            <a:pPr algn="ctr">
              <a:spcBef>
                <a:spcPts val="533"/>
              </a:spcBef>
            </a:pPr>
            <a:r>
              <a:rPr lang="uk-UA" sz="1867" dirty="0" err="1">
                <a:solidFill>
                  <a:schemeClr val="bg2"/>
                </a:solidFill>
              </a:rPr>
              <a:t>Зменшіть</a:t>
            </a:r>
            <a:r>
              <a:rPr lang="uk-UA" sz="1867" dirty="0">
                <a:solidFill>
                  <a:schemeClr val="bg2"/>
                </a:solidFill>
              </a:rPr>
              <a:t> догадки, </a:t>
            </a:r>
            <a:endParaRPr lang="en-US" sz="1867" dirty="0">
              <a:solidFill>
                <a:schemeClr val="bg2"/>
              </a:solidFill>
            </a:endParaRPr>
          </a:p>
          <a:p>
            <a:pPr algn="ctr">
              <a:spcBef>
                <a:spcPts val="533"/>
              </a:spcBef>
            </a:pPr>
            <a:r>
              <a:rPr lang="uk-UA" sz="1867" dirty="0">
                <a:solidFill>
                  <a:schemeClr val="bg2"/>
                </a:solidFill>
              </a:rPr>
              <a:t>затримки</a:t>
            </a:r>
            <a:r>
              <a:rPr lang="uk-UA" sz="1867" dirty="0">
                <a:solidFill>
                  <a:schemeClr val="bg2"/>
                </a:solidFill>
              </a:rPr>
              <a:t>, аудити</a:t>
            </a:r>
            <a:endParaRPr lang="en-US" sz="1867" dirty="0">
              <a:solidFill>
                <a:schemeClr val="bg2"/>
              </a:solidFill>
            </a:endParaRPr>
          </a:p>
        </p:txBody>
      </p:sp>
      <p:sp>
        <p:nvSpPr>
          <p:cNvPr id="29" name="Rectangle 40"/>
          <p:cNvSpPr/>
          <p:nvPr/>
        </p:nvSpPr>
        <p:spPr>
          <a:xfrm>
            <a:off x="8272645" y="4658782"/>
            <a:ext cx="3258955" cy="1932519"/>
          </a:xfrm>
          <a:prstGeom prst="rect">
            <a:avLst/>
          </a:prstGeom>
          <a:solidFill>
            <a:srgbClr val="92D050"/>
          </a:solidFill>
          <a:ln w="9525">
            <a:solidFill>
              <a:srgbClr val="92D05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62560" rtlCol="0" anchor="t"/>
          <a:lstStyle/>
          <a:p>
            <a:pPr algn="ctr">
              <a:spcBef>
                <a:spcPts val="1067"/>
              </a:spcBef>
            </a:pPr>
            <a:r>
              <a:rPr lang="uk-UA" sz="1867" b="1" dirty="0">
                <a:solidFill>
                  <a:schemeClr val="bg2"/>
                </a:solidFill>
              </a:rPr>
              <a:t>Управління</a:t>
            </a:r>
            <a:r>
              <a:rPr lang="en-US" sz="1867" b="1" dirty="0">
                <a:solidFill>
                  <a:schemeClr val="bg2"/>
                </a:solidFill>
              </a:rPr>
              <a:t> </a:t>
            </a:r>
            <a:r>
              <a:rPr lang="uk-UA" sz="1867" b="1" dirty="0">
                <a:solidFill>
                  <a:schemeClr val="bg2"/>
                </a:solidFill>
              </a:rPr>
              <a:t>змінами</a:t>
            </a:r>
          </a:p>
          <a:p>
            <a:pPr algn="ctr">
              <a:spcBef>
                <a:spcPts val="1067"/>
              </a:spcBef>
            </a:pPr>
            <a:r>
              <a:rPr lang="ru-RU" sz="1867" dirty="0">
                <a:solidFill>
                  <a:schemeClr val="bg2"/>
                </a:solidFill>
              </a:rPr>
              <a:t>Легко </a:t>
            </a:r>
            <a:r>
              <a:rPr lang="en-US" sz="1867" dirty="0">
                <a:solidFill>
                  <a:schemeClr val="bg2"/>
                </a:solidFill>
              </a:rPr>
              <a:t/>
            </a:r>
            <a:br>
              <a:rPr lang="en-US" sz="1867" dirty="0">
                <a:solidFill>
                  <a:schemeClr val="bg2"/>
                </a:solidFill>
              </a:rPr>
            </a:br>
            <a:r>
              <a:rPr lang="ru-RU" sz="1867" dirty="0" err="1">
                <a:solidFill>
                  <a:schemeClr val="bg2"/>
                </a:solidFill>
              </a:rPr>
              <a:t>оновлювати</a:t>
            </a:r>
            <a:r>
              <a:rPr lang="ru-RU" sz="1867" dirty="0">
                <a:solidFill>
                  <a:schemeClr val="bg2"/>
                </a:solidFill>
              </a:rPr>
              <a:t>\</a:t>
            </a:r>
            <a:r>
              <a:rPr lang="ru-RU" sz="1867" dirty="0" err="1">
                <a:solidFill>
                  <a:schemeClr val="bg2"/>
                </a:solidFill>
              </a:rPr>
              <a:t>знижувати</a:t>
            </a:r>
            <a:r>
              <a:rPr lang="ru-RU" sz="1867" dirty="0">
                <a:solidFill>
                  <a:schemeClr val="bg2"/>
                </a:solidFill>
              </a:rPr>
              <a:t> </a:t>
            </a:r>
            <a:r>
              <a:rPr lang="ru-RU" sz="1867" dirty="0" err="1">
                <a:solidFill>
                  <a:schemeClr val="bg2"/>
                </a:solidFill>
              </a:rPr>
              <a:t>версії</a:t>
            </a:r>
            <a:r>
              <a:rPr lang="ru-RU" sz="1867" dirty="0">
                <a:solidFill>
                  <a:schemeClr val="bg2"/>
                </a:solidFill>
              </a:rPr>
              <a:t> </a:t>
            </a:r>
            <a:r>
              <a:rPr lang="ru-RU" sz="1867" dirty="0" err="1">
                <a:solidFill>
                  <a:schemeClr val="bg2"/>
                </a:solidFill>
              </a:rPr>
              <a:t>програмного</a:t>
            </a:r>
            <a:r>
              <a:rPr lang="ru-RU" sz="1867" dirty="0">
                <a:solidFill>
                  <a:schemeClr val="bg2"/>
                </a:solidFill>
              </a:rPr>
              <a:t> </a:t>
            </a:r>
            <a:r>
              <a:rPr lang="ru-RU" sz="1867" dirty="0" err="1">
                <a:solidFill>
                  <a:schemeClr val="bg2"/>
                </a:solidFill>
              </a:rPr>
              <a:t>забезпечення</a:t>
            </a:r>
            <a:endParaRPr lang="en-US" sz="1867" dirty="0">
              <a:solidFill>
                <a:schemeClr val="bg2"/>
              </a:solidFill>
            </a:endParaRPr>
          </a:p>
        </p:txBody>
      </p:sp>
      <p:grpSp>
        <p:nvGrpSpPr>
          <p:cNvPr id="30" name="Group 41"/>
          <p:cNvGrpSpPr/>
          <p:nvPr/>
        </p:nvGrpSpPr>
        <p:grpSpPr>
          <a:xfrm>
            <a:off x="2527977" y="3779065"/>
            <a:ext cx="2504567" cy="880777"/>
            <a:chOff x="1685925" y="2349501"/>
            <a:chExt cx="1408819" cy="1108073"/>
          </a:xfrm>
        </p:grpSpPr>
        <p:cxnSp>
          <p:nvCxnSpPr>
            <p:cNvPr id="31" name="Straight Connector 42"/>
            <p:cNvCxnSpPr/>
            <p:nvPr/>
          </p:nvCxnSpPr>
          <p:spPr>
            <a:xfrm flipH="1">
              <a:off x="1685925" y="2349501"/>
              <a:ext cx="1408819" cy="0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3"/>
            <p:cNvCxnSpPr/>
            <p:nvPr/>
          </p:nvCxnSpPr>
          <p:spPr>
            <a:xfrm>
              <a:off x="1685925" y="2349501"/>
              <a:ext cx="0" cy="1108073"/>
            </a:xfrm>
            <a:prstGeom prst="line">
              <a:avLst/>
            </a:prstGeom>
            <a:ln w="15875">
              <a:solidFill>
                <a:schemeClr val="tx2">
                  <a:lumMod val="60000"/>
                  <a:lumOff val="4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44"/>
          <p:cNvGrpSpPr/>
          <p:nvPr/>
        </p:nvGrpSpPr>
        <p:grpSpPr>
          <a:xfrm flipH="1">
            <a:off x="7301920" y="3701572"/>
            <a:ext cx="2425417" cy="957211"/>
            <a:chOff x="2085975" y="2349501"/>
            <a:chExt cx="1364297" cy="1108073"/>
          </a:xfrm>
        </p:grpSpPr>
        <p:cxnSp>
          <p:nvCxnSpPr>
            <p:cNvPr id="34" name="Straight Connector 45"/>
            <p:cNvCxnSpPr/>
            <p:nvPr/>
          </p:nvCxnSpPr>
          <p:spPr>
            <a:xfrm flipH="1">
              <a:off x="2085975" y="2349501"/>
              <a:ext cx="1364297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46"/>
            <p:cNvCxnSpPr/>
            <p:nvPr/>
          </p:nvCxnSpPr>
          <p:spPr>
            <a:xfrm>
              <a:off x="2085975" y="2349501"/>
              <a:ext cx="0" cy="1108073"/>
            </a:xfrm>
            <a:prstGeom prst="line">
              <a:avLst/>
            </a:prstGeom>
            <a:ln w="15875">
              <a:solidFill>
                <a:srgbClr val="00B05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4"/>
          <p:cNvGrpSpPr/>
          <p:nvPr/>
        </p:nvGrpSpPr>
        <p:grpSpPr>
          <a:xfrm>
            <a:off x="4425980" y="2812649"/>
            <a:ext cx="1442027" cy="1442027"/>
            <a:chOff x="2821694" y="1679453"/>
            <a:chExt cx="1097280" cy="1097280"/>
          </a:xfrm>
        </p:grpSpPr>
        <p:sp>
          <p:nvSpPr>
            <p:cNvPr id="37" name="Oval 35"/>
            <p:cNvSpPr>
              <a:spLocks noChangeAspect="1"/>
            </p:cNvSpPr>
            <p:nvPr/>
          </p:nvSpPr>
          <p:spPr>
            <a:xfrm>
              <a:off x="2821694" y="1679453"/>
              <a:ext cx="1097280" cy="1097280"/>
            </a:xfrm>
            <a:prstGeom prst="ellipse">
              <a:avLst/>
            </a:prstGeom>
            <a:solidFill>
              <a:srgbClr val="005073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3168722" y="1968537"/>
              <a:ext cx="403225" cy="519113"/>
            </a:xfrm>
            <a:custGeom>
              <a:avLst/>
              <a:gdLst/>
              <a:ahLst/>
              <a:cxnLst>
                <a:cxn ang="0">
                  <a:pos x="119" y="84"/>
                </a:cxn>
                <a:cxn ang="0">
                  <a:pos x="117" y="84"/>
                </a:cxn>
                <a:cxn ang="0">
                  <a:pos x="105" y="94"/>
                </a:cxn>
                <a:cxn ang="0">
                  <a:pos x="75" y="140"/>
                </a:cxn>
                <a:cxn ang="0">
                  <a:pos x="73" y="144"/>
                </a:cxn>
                <a:cxn ang="0">
                  <a:pos x="71" y="140"/>
                </a:cxn>
                <a:cxn ang="0">
                  <a:pos x="69" y="137"/>
                </a:cxn>
                <a:cxn ang="0">
                  <a:pos x="44" y="108"/>
                </a:cxn>
                <a:cxn ang="0">
                  <a:pos x="42" y="106"/>
                </a:cxn>
                <a:cxn ang="0">
                  <a:pos x="43" y="105"/>
                </a:cxn>
                <a:cxn ang="0">
                  <a:pos x="52" y="87"/>
                </a:cxn>
                <a:cxn ang="0">
                  <a:pos x="53" y="84"/>
                </a:cxn>
                <a:cxn ang="0">
                  <a:pos x="55" y="86"/>
                </a:cxn>
                <a:cxn ang="0">
                  <a:pos x="72" y="108"/>
                </a:cxn>
                <a:cxn ang="0">
                  <a:pos x="80" y="89"/>
                </a:cxn>
                <a:cxn ang="0">
                  <a:pos x="93" y="68"/>
                </a:cxn>
                <a:cxn ang="0">
                  <a:pos x="108" y="54"/>
                </a:cxn>
                <a:cxn ang="0">
                  <a:pos x="111" y="53"/>
                </a:cxn>
                <a:cxn ang="0">
                  <a:pos x="111" y="56"/>
                </a:cxn>
                <a:cxn ang="0">
                  <a:pos x="118" y="82"/>
                </a:cxn>
                <a:cxn ang="0">
                  <a:pos x="119" y="84"/>
                </a:cxn>
                <a:cxn ang="0">
                  <a:pos x="105" y="31"/>
                </a:cxn>
                <a:cxn ang="0">
                  <a:pos x="105" y="51"/>
                </a:cxn>
                <a:cxn ang="0">
                  <a:pos x="93" y="51"/>
                </a:cxn>
                <a:cxn ang="0">
                  <a:pos x="93" y="31"/>
                </a:cxn>
                <a:cxn ang="0">
                  <a:pos x="12" y="31"/>
                </a:cxn>
                <a:cxn ang="0">
                  <a:pos x="12" y="140"/>
                </a:cxn>
                <a:cxn ang="0">
                  <a:pos x="66" y="140"/>
                </a:cxn>
                <a:cxn ang="0">
                  <a:pos x="66" y="153"/>
                </a:cxn>
                <a:cxn ang="0">
                  <a:pos x="12" y="153"/>
                </a:cxn>
                <a:cxn ang="0">
                  <a:pos x="0" y="140"/>
                </a:cxn>
                <a:cxn ang="0">
                  <a:pos x="0" y="31"/>
                </a:cxn>
                <a:cxn ang="0">
                  <a:pos x="12" y="19"/>
                </a:cxn>
                <a:cxn ang="0">
                  <a:pos x="24" y="19"/>
                </a:cxn>
                <a:cxn ang="0">
                  <a:pos x="53" y="0"/>
                </a:cxn>
                <a:cxn ang="0">
                  <a:pos x="81" y="19"/>
                </a:cxn>
                <a:cxn ang="0">
                  <a:pos x="93" y="19"/>
                </a:cxn>
                <a:cxn ang="0">
                  <a:pos x="105" y="31"/>
                </a:cxn>
                <a:cxn ang="0">
                  <a:pos x="47" y="12"/>
                </a:cxn>
                <a:cxn ang="0">
                  <a:pos x="53" y="18"/>
                </a:cxn>
                <a:cxn ang="0">
                  <a:pos x="58" y="12"/>
                </a:cxn>
                <a:cxn ang="0">
                  <a:pos x="53" y="7"/>
                </a:cxn>
                <a:cxn ang="0">
                  <a:pos x="47" y="12"/>
                </a:cxn>
              </a:cxnLst>
              <a:rect l="0" t="0" r="r" b="b"/>
              <a:pathLst>
                <a:path w="119" h="153">
                  <a:moveTo>
                    <a:pt x="119" y="84"/>
                  </a:moveTo>
                  <a:cubicBezTo>
                    <a:pt x="117" y="84"/>
                    <a:pt x="117" y="84"/>
                    <a:pt x="117" y="84"/>
                  </a:cubicBezTo>
                  <a:cubicBezTo>
                    <a:pt x="117" y="84"/>
                    <a:pt x="112" y="86"/>
                    <a:pt x="105" y="94"/>
                  </a:cubicBezTo>
                  <a:cubicBezTo>
                    <a:pt x="98" y="101"/>
                    <a:pt x="87" y="115"/>
                    <a:pt x="75" y="140"/>
                  </a:cubicBezTo>
                  <a:cubicBezTo>
                    <a:pt x="73" y="144"/>
                    <a:pt x="73" y="144"/>
                    <a:pt x="73" y="144"/>
                  </a:cubicBezTo>
                  <a:cubicBezTo>
                    <a:pt x="71" y="140"/>
                    <a:pt x="71" y="140"/>
                    <a:pt x="71" y="140"/>
                  </a:cubicBezTo>
                  <a:cubicBezTo>
                    <a:pt x="71" y="140"/>
                    <a:pt x="70" y="139"/>
                    <a:pt x="69" y="137"/>
                  </a:cubicBezTo>
                  <a:cubicBezTo>
                    <a:pt x="65" y="131"/>
                    <a:pt x="56" y="117"/>
                    <a:pt x="44" y="108"/>
                  </a:cubicBezTo>
                  <a:cubicBezTo>
                    <a:pt x="42" y="106"/>
                    <a:pt x="42" y="106"/>
                    <a:pt x="42" y="106"/>
                  </a:cubicBezTo>
                  <a:cubicBezTo>
                    <a:pt x="43" y="105"/>
                    <a:pt x="43" y="105"/>
                    <a:pt x="43" y="105"/>
                  </a:cubicBezTo>
                  <a:cubicBezTo>
                    <a:pt x="43" y="105"/>
                    <a:pt x="51" y="93"/>
                    <a:pt x="52" y="87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6"/>
                    <a:pt x="64" y="91"/>
                    <a:pt x="72" y="108"/>
                  </a:cubicBezTo>
                  <a:cubicBezTo>
                    <a:pt x="74" y="104"/>
                    <a:pt x="76" y="97"/>
                    <a:pt x="80" y="89"/>
                  </a:cubicBezTo>
                  <a:cubicBezTo>
                    <a:pt x="84" y="81"/>
                    <a:pt x="89" y="74"/>
                    <a:pt x="93" y="68"/>
                  </a:cubicBezTo>
                  <a:cubicBezTo>
                    <a:pt x="98" y="62"/>
                    <a:pt x="103" y="57"/>
                    <a:pt x="108" y="54"/>
                  </a:cubicBezTo>
                  <a:cubicBezTo>
                    <a:pt x="111" y="53"/>
                    <a:pt x="111" y="53"/>
                    <a:pt x="111" y="53"/>
                  </a:cubicBezTo>
                  <a:cubicBezTo>
                    <a:pt x="111" y="56"/>
                    <a:pt x="111" y="56"/>
                    <a:pt x="111" y="56"/>
                  </a:cubicBezTo>
                  <a:cubicBezTo>
                    <a:pt x="111" y="56"/>
                    <a:pt x="114" y="72"/>
                    <a:pt x="118" y="82"/>
                  </a:cubicBezTo>
                  <a:lnTo>
                    <a:pt x="119" y="84"/>
                  </a:lnTo>
                  <a:close/>
                  <a:moveTo>
                    <a:pt x="105" y="31"/>
                  </a:moveTo>
                  <a:cubicBezTo>
                    <a:pt x="105" y="51"/>
                    <a:pt x="105" y="51"/>
                    <a:pt x="105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2" y="140"/>
                    <a:pt x="12" y="140"/>
                    <a:pt x="12" y="140"/>
                  </a:cubicBezTo>
                  <a:cubicBezTo>
                    <a:pt x="66" y="140"/>
                    <a:pt x="66" y="140"/>
                    <a:pt x="66" y="140"/>
                  </a:cubicBezTo>
                  <a:cubicBezTo>
                    <a:pt x="66" y="153"/>
                    <a:pt x="66" y="153"/>
                    <a:pt x="66" y="153"/>
                  </a:cubicBezTo>
                  <a:cubicBezTo>
                    <a:pt x="12" y="153"/>
                    <a:pt x="12" y="153"/>
                    <a:pt x="12" y="153"/>
                  </a:cubicBezTo>
                  <a:cubicBezTo>
                    <a:pt x="6" y="153"/>
                    <a:pt x="0" y="147"/>
                    <a:pt x="0" y="14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4"/>
                    <a:pt x="6" y="19"/>
                    <a:pt x="12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6" y="8"/>
                    <a:pt x="38" y="0"/>
                    <a:pt x="53" y="0"/>
                  </a:cubicBezTo>
                  <a:cubicBezTo>
                    <a:pt x="67" y="0"/>
                    <a:pt x="79" y="8"/>
                    <a:pt x="81" y="19"/>
                  </a:cubicBezTo>
                  <a:cubicBezTo>
                    <a:pt x="93" y="19"/>
                    <a:pt x="93" y="19"/>
                    <a:pt x="93" y="19"/>
                  </a:cubicBezTo>
                  <a:cubicBezTo>
                    <a:pt x="100" y="19"/>
                    <a:pt x="105" y="24"/>
                    <a:pt x="105" y="31"/>
                  </a:cubicBezTo>
                  <a:close/>
                  <a:moveTo>
                    <a:pt x="47" y="12"/>
                  </a:moveTo>
                  <a:cubicBezTo>
                    <a:pt x="47" y="15"/>
                    <a:pt x="50" y="18"/>
                    <a:pt x="53" y="18"/>
                  </a:cubicBezTo>
                  <a:cubicBezTo>
                    <a:pt x="55" y="18"/>
                    <a:pt x="58" y="15"/>
                    <a:pt x="58" y="12"/>
                  </a:cubicBezTo>
                  <a:cubicBezTo>
                    <a:pt x="58" y="9"/>
                    <a:pt x="55" y="7"/>
                    <a:pt x="53" y="7"/>
                  </a:cubicBezTo>
                  <a:cubicBezTo>
                    <a:pt x="50" y="7"/>
                    <a:pt x="47" y="9"/>
                    <a:pt x="47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162560" tIns="81280" rIns="162560" bIns="81280" numCol="1" anchor="t" anchorCtr="0" compatLnSpc="1">
              <a:prstTxWarp prst="textNoShape">
                <a:avLst/>
              </a:prstTxWarp>
            </a:bodyPr>
            <a:lstStyle/>
            <a:p>
              <a:endParaRPr lang="en-US" sz="1867" dirty="0"/>
            </a:p>
          </p:txBody>
        </p:sp>
      </p:grpSp>
      <p:grpSp>
        <p:nvGrpSpPr>
          <p:cNvPr id="39" name="Group 92"/>
          <p:cNvGrpSpPr/>
          <p:nvPr/>
        </p:nvGrpSpPr>
        <p:grpSpPr>
          <a:xfrm>
            <a:off x="6687385" y="2812649"/>
            <a:ext cx="1442027" cy="1442027"/>
            <a:chOff x="5328215" y="1679453"/>
            <a:chExt cx="1097280" cy="1097280"/>
          </a:xfrm>
        </p:grpSpPr>
        <p:sp>
          <p:nvSpPr>
            <p:cNvPr id="40" name="Oval 37"/>
            <p:cNvSpPr>
              <a:spLocks noChangeAspect="1"/>
            </p:cNvSpPr>
            <p:nvPr/>
          </p:nvSpPr>
          <p:spPr>
            <a:xfrm>
              <a:off x="5328215" y="1679453"/>
              <a:ext cx="1097280" cy="109728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sp>
          <p:nvSpPr>
            <p:cNvPr id="41" name="Block Arc 56"/>
            <p:cNvSpPr/>
            <p:nvPr/>
          </p:nvSpPr>
          <p:spPr>
            <a:xfrm flipH="1">
              <a:off x="5627511" y="1977251"/>
              <a:ext cx="542578" cy="501685"/>
            </a:xfrm>
            <a:custGeom>
              <a:avLst/>
              <a:gdLst/>
              <a:ahLst/>
              <a:cxnLst/>
              <a:rect l="l" t="t" r="r" b="b"/>
              <a:pathLst>
                <a:path w="1689763" h="1562409">
                  <a:moveTo>
                    <a:pt x="908793" y="915095"/>
                  </a:moveTo>
                  <a:cubicBezTo>
                    <a:pt x="778925" y="915095"/>
                    <a:pt x="658278" y="940046"/>
                    <a:pt x="558198" y="982776"/>
                  </a:cubicBezTo>
                  <a:lnTo>
                    <a:pt x="557273" y="983214"/>
                  </a:lnTo>
                  <a:lnTo>
                    <a:pt x="540575" y="1150544"/>
                  </a:lnTo>
                  <a:lnTo>
                    <a:pt x="614948" y="1211908"/>
                  </a:lnTo>
                  <a:cubicBezTo>
                    <a:pt x="670868" y="1249687"/>
                    <a:pt x="734449" y="1276986"/>
                    <a:pt x="802875" y="1290988"/>
                  </a:cubicBezTo>
                  <a:lnTo>
                    <a:pt x="872744" y="1298031"/>
                  </a:lnTo>
                  <a:lnTo>
                    <a:pt x="944842" y="1298031"/>
                  </a:lnTo>
                  <a:lnTo>
                    <a:pt x="1014711" y="1290988"/>
                  </a:lnTo>
                  <a:cubicBezTo>
                    <a:pt x="1083136" y="1276986"/>
                    <a:pt x="1146718" y="1249687"/>
                    <a:pt x="1202638" y="1211908"/>
                  </a:cubicBezTo>
                  <a:lnTo>
                    <a:pt x="1277012" y="1150544"/>
                  </a:lnTo>
                  <a:lnTo>
                    <a:pt x="1260314" y="983214"/>
                  </a:lnTo>
                  <a:lnTo>
                    <a:pt x="1259388" y="982776"/>
                  </a:lnTo>
                  <a:cubicBezTo>
                    <a:pt x="1159309" y="940046"/>
                    <a:pt x="1038661" y="915095"/>
                    <a:pt x="908793" y="915095"/>
                  </a:cubicBezTo>
                  <a:close/>
                  <a:moveTo>
                    <a:pt x="911432" y="319680"/>
                  </a:moveTo>
                  <a:lnTo>
                    <a:pt x="910377" y="319816"/>
                  </a:lnTo>
                  <a:lnTo>
                    <a:pt x="909323" y="319680"/>
                  </a:lnTo>
                  <a:lnTo>
                    <a:pt x="908015" y="319812"/>
                  </a:lnTo>
                  <a:lnTo>
                    <a:pt x="906707" y="319680"/>
                  </a:lnTo>
                  <a:lnTo>
                    <a:pt x="905652" y="319816"/>
                  </a:lnTo>
                  <a:lnTo>
                    <a:pt x="904598" y="319680"/>
                  </a:lnTo>
                  <a:cubicBezTo>
                    <a:pt x="796394" y="319680"/>
                    <a:pt x="708677" y="407396"/>
                    <a:pt x="708677" y="515601"/>
                  </a:cubicBezTo>
                  <a:cubicBezTo>
                    <a:pt x="707447" y="619941"/>
                    <a:pt x="712509" y="628144"/>
                    <a:pt x="720505" y="665947"/>
                  </a:cubicBezTo>
                  <a:cubicBezTo>
                    <a:pt x="731736" y="694625"/>
                    <a:pt x="743683" y="720195"/>
                    <a:pt x="756656" y="742418"/>
                  </a:cubicBezTo>
                  <a:lnTo>
                    <a:pt x="772157" y="765968"/>
                  </a:lnTo>
                  <a:lnTo>
                    <a:pt x="779894" y="778876"/>
                  </a:lnTo>
                  <a:cubicBezTo>
                    <a:pt x="804816" y="816546"/>
                    <a:pt x="836021" y="845495"/>
                    <a:pt x="901799" y="845560"/>
                  </a:cubicBezTo>
                  <a:lnTo>
                    <a:pt x="904425" y="845310"/>
                  </a:lnTo>
                  <a:lnTo>
                    <a:pt x="906523" y="845560"/>
                  </a:lnTo>
                  <a:lnTo>
                    <a:pt x="908015" y="845418"/>
                  </a:lnTo>
                  <a:lnTo>
                    <a:pt x="909506" y="845560"/>
                  </a:lnTo>
                  <a:lnTo>
                    <a:pt x="911604" y="845310"/>
                  </a:lnTo>
                  <a:lnTo>
                    <a:pt x="914231" y="845560"/>
                  </a:lnTo>
                  <a:cubicBezTo>
                    <a:pt x="980008" y="845495"/>
                    <a:pt x="1011213" y="816546"/>
                    <a:pt x="1036135" y="778876"/>
                  </a:cubicBezTo>
                  <a:lnTo>
                    <a:pt x="1043873" y="765968"/>
                  </a:lnTo>
                  <a:lnTo>
                    <a:pt x="1059373" y="742418"/>
                  </a:lnTo>
                  <a:cubicBezTo>
                    <a:pt x="1072346" y="720195"/>
                    <a:pt x="1084293" y="694625"/>
                    <a:pt x="1095524" y="665947"/>
                  </a:cubicBezTo>
                  <a:cubicBezTo>
                    <a:pt x="1103521" y="628144"/>
                    <a:pt x="1108582" y="619941"/>
                    <a:pt x="1107352" y="515601"/>
                  </a:cubicBezTo>
                  <a:cubicBezTo>
                    <a:pt x="1107352" y="407396"/>
                    <a:pt x="1019636" y="319680"/>
                    <a:pt x="911432" y="319680"/>
                  </a:cubicBezTo>
                  <a:close/>
                  <a:moveTo>
                    <a:pt x="852246" y="2039"/>
                  </a:moveTo>
                  <a:cubicBezTo>
                    <a:pt x="719050" y="11663"/>
                    <a:pt x="588310" y="55314"/>
                    <a:pt x="473928" y="131987"/>
                  </a:cubicBezTo>
                  <a:lnTo>
                    <a:pt x="382323" y="206040"/>
                  </a:lnTo>
                  <a:lnTo>
                    <a:pt x="366777" y="216522"/>
                  </a:lnTo>
                  <a:cubicBezTo>
                    <a:pt x="351205" y="232092"/>
                    <a:pt x="341575" y="253605"/>
                    <a:pt x="341575" y="277365"/>
                  </a:cubicBezTo>
                  <a:cubicBezTo>
                    <a:pt x="341575" y="324887"/>
                    <a:pt x="380098" y="363411"/>
                    <a:pt x="427620" y="363411"/>
                  </a:cubicBezTo>
                  <a:cubicBezTo>
                    <a:pt x="439500" y="363411"/>
                    <a:pt x="450819" y="361004"/>
                    <a:pt x="461114" y="356649"/>
                  </a:cubicBezTo>
                  <a:lnTo>
                    <a:pt x="483451" y="341589"/>
                  </a:lnTo>
                  <a:lnTo>
                    <a:pt x="484435" y="342606"/>
                  </a:lnTo>
                  <a:cubicBezTo>
                    <a:pt x="696730" y="137304"/>
                    <a:pt x="1025593" y="113541"/>
                    <a:pt x="1265196" y="286191"/>
                  </a:cubicBezTo>
                  <a:cubicBezTo>
                    <a:pt x="1504800" y="458839"/>
                    <a:pt x="1586336" y="778319"/>
                    <a:pt x="1458773" y="1044675"/>
                  </a:cubicBezTo>
                  <a:cubicBezTo>
                    <a:pt x="1331209" y="1311030"/>
                    <a:pt x="1031180" y="1447771"/>
                    <a:pt x="746466" y="1369313"/>
                  </a:cubicBezTo>
                  <a:cubicBezTo>
                    <a:pt x="497341" y="1300661"/>
                    <a:pt x="322542" y="1084500"/>
                    <a:pt x="300744" y="834508"/>
                  </a:cubicBezTo>
                  <a:lnTo>
                    <a:pt x="300906" y="764841"/>
                  </a:lnTo>
                  <a:lnTo>
                    <a:pt x="301027" y="764841"/>
                  </a:lnTo>
                  <a:cubicBezTo>
                    <a:pt x="347654" y="764871"/>
                    <a:pt x="381228" y="764775"/>
                    <a:pt x="384965" y="764395"/>
                  </a:cubicBezTo>
                  <a:cubicBezTo>
                    <a:pt x="394929" y="763382"/>
                    <a:pt x="401670" y="763013"/>
                    <a:pt x="410990" y="753616"/>
                  </a:cubicBezTo>
                  <a:cubicBezTo>
                    <a:pt x="417651" y="746955"/>
                    <a:pt x="421770" y="737754"/>
                    <a:pt x="421770" y="727590"/>
                  </a:cubicBezTo>
                  <a:cubicBezTo>
                    <a:pt x="421770" y="717427"/>
                    <a:pt x="417651" y="708225"/>
                    <a:pt x="410990" y="701565"/>
                  </a:cubicBezTo>
                  <a:lnTo>
                    <a:pt x="408715" y="700031"/>
                  </a:lnTo>
                  <a:lnTo>
                    <a:pt x="407495" y="698196"/>
                  </a:lnTo>
                  <a:lnTo>
                    <a:pt x="239866" y="530565"/>
                  </a:lnTo>
                  <a:cubicBezTo>
                    <a:pt x="231693" y="522393"/>
                    <a:pt x="220984" y="518307"/>
                    <a:pt x="210273" y="518307"/>
                  </a:cubicBezTo>
                  <a:cubicBezTo>
                    <a:pt x="199561" y="518307"/>
                    <a:pt x="188851" y="522393"/>
                    <a:pt x="180679" y="530565"/>
                  </a:cubicBezTo>
                  <a:lnTo>
                    <a:pt x="14222" y="697023"/>
                  </a:lnTo>
                  <a:lnTo>
                    <a:pt x="11550" y="701047"/>
                  </a:lnTo>
                  <a:lnTo>
                    <a:pt x="10780" y="701565"/>
                  </a:lnTo>
                  <a:cubicBezTo>
                    <a:pt x="4119" y="708225"/>
                    <a:pt x="0" y="717427"/>
                    <a:pt x="0" y="727590"/>
                  </a:cubicBezTo>
                  <a:cubicBezTo>
                    <a:pt x="0" y="737754"/>
                    <a:pt x="4119" y="746955"/>
                    <a:pt x="10780" y="753616"/>
                  </a:cubicBezTo>
                  <a:lnTo>
                    <a:pt x="22478" y="761503"/>
                  </a:lnTo>
                  <a:cubicBezTo>
                    <a:pt x="26881" y="763366"/>
                    <a:pt x="31724" y="764395"/>
                    <a:pt x="36805" y="764395"/>
                  </a:cubicBezTo>
                  <a:cubicBezTo>
                    <a:pt x="51311" y="764395"/>
                    <a:pt x="67475" y="764412"/>
                    <a:pt x="84676" y="764438"/>
                  </a:cubicBezTo>
                  <a:lnTo>
                    <a:pt x="130508" y="764523"/>
                  </a:lnTo>
                  <a:lnTo>
                    <a:pt x="130310" y="849468"/>
                  </a:lnTo>
                  <a:cubicBezTo>
                    <a:pt x="158223" y="1169562"/>
                    <a:pt x="382037" y="1446337"/>
                    <a:pt x="701018" y="1534238"/>
                  </a:cubicBezTo>
                  <a:cubicBezTo>
                    <a:pt x="1065569" y="1634696"/>
                    <a:pt x="1449731" y="1459613"/>
                    <a:pt x="1613064" y="1118568"/>
                  </a:cubicBezTo>
                  <a:cubicBezTo>
                    <a:pt x="1776398" y="777523"/>
                    <a:pt x="1671998" y="368457"/>
                    <a:pt x="1365207" y="147396"/>
                  </a:cubicBezTo>
                  <a:cubicBezTo>
                    <a:pt x="1211811" y="36865"/>
                    <a:pt x="1029844" y="-10795"/>
                    <a:pt x="852246" y="203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42" name="Straight Connector 47"/>
          <p:cNvCxnSpPr/>
          <p:nvPr/>
        </p:nvCxnSpPr>
        <p:spPr>
          <a:xfrm>
            <a:off x="6253527" y="4012141"/>
            <a:ext cx="0" cy="660400"/>
          </a:xfrm>
          <a:prstGeom prst="line">
            <a:avLst/>
          </a:prstGeom>
          <a:ln w="158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91"/>
          <p:cNvGrpSpPr/>
          <p:nvPr/>
        </p:nvGrpSpPr>
        <p:grpSpPr>
          <a:xfrm>
            <a:off x="5517163" y="2850749"/>
            <a:ext cx="1442027" cy="1442027"/>
            <a:chOff x="4111971" y="1679453"/>
            <a:chExt cx="1097280" cy="1097280"/>
          </a:xfrm>
        </p:grpSpPr>
        <p:sp>
          <p:nvSpPr>
            <p:cNvPr id="44" name="Oval 36"/>
            <p:cNvSpPr>
              <a:spLocks noChangeAspect="1"/>
            </p:cNvSpPr>
            <p:nvPr/>
          </p:nvSpPr>
          <p:spPr>
            <a:xfrm>
              <a:off x="4111971" y="1679453"/>
              <a:ext cx="1097280" cy="1097280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2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67" dirty="0"/>
            </a:p>
          </p:txBody>
        </p:sp>
        <p:grpSp>
          <p:nvGrpSpPr>
            <p:cNvPr id="45" name="Group 52"/>
            <p:cNvGrpSpPr/>
            <p:nvPr/>
          </p:nvGrpSpPr>
          <p:grpSpPr>
            <a:xfrm>
              <a:off x="4356080" y="1965594"/>
              <a:ext cx="579799" cy="524999"/>
              <a:chOff x="2083707" y="1246199"/>
              <a:chExt cx="274609" cy="248654"/>
            </a:xfrm>
            <a:solidFill>
              <a:schemeClr val="bg1"/>
            </a:solidFill>
          </p:grpSpPr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2083707" y="1246199"/>
                <a:ext cx="274609" cy="248654"/>
              </a:xfrm>
              <a:custGeom>
                <a:avLst/>
                <a:gdLst>
                  <a:gd name="T0" fmla="*/ 3107 w 5070"/>
                  <a:gd name="T1" fmla="*/ 18 h 4591"/>
                  <a:gd name="T2" fmla="*/ 3527 w 5070"/>
                  <a:gd name="T3" fmla="*/ 117 h 4591"/>
                  <a:gd name="T4" fmla="*/ 3912 w 5070"/>
                  <a:gd name="T5" fmla="*/ 289 h 4591"/>
                  <a:gd name="T6" fmla="*/ 4256 w 5070"/>
                  <a:gd name="T7" fmla="*/ 529 h 4591"/>
                  <a:gd name="T8" fmla="*/ 4550 w 5070"/>
                  <a:gd name="T9" fmla="*/ 827 h 4591"/>
                  <a:gd name="T10" fmla="*/ 4785 w 5070"/>
                  <a:gd name="T11" fmla="*/ 1177 h 4591"/>
                  <a:gd name="T12" fmla="*/ 4956 w 5070"/>
                  <a:gd name="T13" fmla="*/ 1569 h 4591"/>
                  <a:gd name="T14" fmla="*/ 5051 w 5070"/>
                  <a:gd name="T15" fmla="*/ 1995 h 4591"/>
                  <a:gd name="T16" fmla="*/ 5065 w 5070"/>
                  <a:gd name="T17" fmla="*/ 2446 h 4591"/>
                  <a:gd name="T18" fmla="*/ 4996 w 5070"/>
                  <a:gd name="T19" fmla="*/ 2882 h 4591"/>
                  <a:gd name="T20" fmla="*/ 4850 w 5070"/>
                  <a:gd name="T21" fmla="*/ 3286 h 4591"/>
                  <a:gd name="T22" fmla="*/ 4635 w 5070"/>
                  <a:gd name="T23" fmla="*/ 3651 h 4591"/>
                  <a:gd name="T24" fmla="*/ 4359 w 5070"/>
                  <a:gd name="T25" fmla="*/ 3968 h 4591"/>
                  <a:gd name="T26" fmla="*/ 4032 w 5070"/>
                  <a:gd name="T27" fmla="*/ 4228 h 4591"/>
                  <a:gd name="T28" fmla="*/ 3659 w 5070"/>
                  <a:gd name="T29" fmla="*/ 4423 h 4591"/>
                  <a:gd name="T30" fmla="*/ 3250 w 5070"/>
                  <a:gd name="T31" fmla="*/ 4548 h 4591"/>
                  <a:gd name="T32" fmla="*/ 2813 w 5070"/>
                  <a:gd name="T33" fmla="*/ 4591 h 4591"/>
                  <a:gd name="T34" fmla="*/ 2378 w 5070"/>
                  <a:gd name="T35" fmla="*/ 4548 h 4591"/>
                  <a:gd name="T36" fmla="*/ 1972 w 5070"/>
                  <a:gd name="T37" fmla="*/ 4426 h 4591"/>
                  <a:gd name="T38" fmla="*/ 1600 w 5070"/>
                  <a:gd name="T39" fmla="*/ 4232 h 4591"/>
                  <a:gd name="T40" fmla="*/ 1274 w 5070"/>
                  <a:gd name="T41" fmla="*/ 3974 h 4591"/>
                  <a:gd name="T42" fmla="*/ 1600 w 5070"/>
                  <a:gd name="T43" fmla="*/ 3628 h 4591"/>
                  <a:gd name="T44" fmla="*/ 1883 w 5070"/>
                  <a:gd name="T45" fmla="*/ 3848 h 4591"/>
                  <a:gd name="T46" fmla="*/ 2206 w 5070"/>
                  <a:gd name="T47" fmla="*/ 4008 h 4591"/>
                  <a:gd name="T48" fmla="*/ 2561 w 5070"/>
                  <a:gd name="T49" fmla="*/ 4097 h 4591"/>
                  <a:gd name="T50" fmla="*/ 2939 w 5070"/>
                  <a:gd name="T51" fmla="*/ 4111 h 4591"/>
                  <a:gd name="T52" fmla="*/ 3307 w 5070"/>
                  <a:gd name="T53" fmla="*/ 4045 h 4591"/>
                  <a:gd name="T54" fmla="*/ 3642 w 5070"/>
                  <a:gd name="T55" fmla="*/ 3906 h 4591"/>
                  <a:gd name="T56" fmla="*/ 3941 w 5070"/>
                  <a:gd name="T57" fmla="*/ 3705 h 4591"/>
                  <a:gd name="T58" fmla="*/ 4193 w 5070"/>
                  <a:gd name="T59" fmla="*/ 3448 h 4591"/>
                  <a:gd name="T60" fmla="*/ 4392 w 5070"/>
                  <a:gd name="T61" fmla="*/ 3143 h 4591"/>
                  <a:gd name="T62" fmla="*/ 4527 w 5070"/>
                  <a:gd name="T63" fmla="*/ 2798 h 4591"/>
                  <a:gd name="T64" fmla="*/ 4591 w 5070"/>
                  <a:gd name="T65" fmla="*/ 2425 h 4591"/>
                  <a:gd name="T66" fmla="*/ 4578 w 5070"/>
                  <a:gd name="T67" fmla="*/ 2037 h 4591"/>
                  <a:gd name="T68" fmla="*/ 4488 w 5070"/>
                  <a:gd name="T69" fmla="*/ 1672 h 4591"/>
                  <a:gd name="T70" fmla="*/ 4332 w 5070"/>
                  <a:gd name="T71" fmla="*/ 1341 h 4591"/>
                  <a:gd name="T72" fmla="*/ 4115 w 5070"/>
                  <a:gd name="T73" fmla="*/ 1051 h 4591"/>
                  <a:gd name="T74" fmla="*/ 3847 w 5070"/>
                  <a:gd name="T75" fmla="*/ 812 h 4591"/>
                  <a:gd name="T76" fmla="*/ 3535 w 5070"/>
                  <a:gd name="T77" fmla="*/ 630 h 4591"/>
                  <a:gd name="T78" fmla="*/ 3187 w 5070"/>
                  <a:gd name="T79" fmla="*/ 515 h 4591"/>
                  <a:gd name="T80" fmla="*/ 2813 w 5070"/>
                  <a:gd name="T81" fmla="*/ 475 h 4591"/>
                  <a:gd name="T82" fmla="*/ 2430 w 5070"/>
                  <a:gd name="T83" fmla="*/ 517 h 4591"/>
                  <a:gd name="T84" fmla="*/ 2075 w 5070"/>
                  <a:gd name="T85" fmla="*/ 637 h 4591"/>
                  <a:gd name="T86" fmla="*/ 1760 w 5070"/>
                  <a:gd name="T87" fmla="*/ 826 h 4591"/>
                  <a:gd name="T88" fmla="*/ 1489 w 5070"/>
                  <a:gd name="T89" fmla="*/ 1077 h 4591"/>
                  <a:gd name="T90" fmla="*/ 1272 w 5070"/>
                  <a:gd name="T91" fmla="*/ 1378 h 4591"/>
                  <a:gd name="T92" fmla="*/ 1120 w 5070"/>
                  <a:gd name="T93" fmla="*/ 1721 h 4591"/>
                  <a:gd name="T94" fmla="*/ 1040 w 5070"/>
                  <a:gd name="T95" fmla="*/ 2100 h 4591"/>
                  <a:gd name="T96" fmla="*/ 791 w 5070"/>
                  <a:gd name="T97" fmla="*/ 3095 h 4591"/>
                  <a:gd name="T98" fmla="*/ 566 w 5070"/>
                  <a:gd name="T99" fmla="*/ 2071 h 4591"/>
                  <a:gd name="T100" fmla="*/ 646 w 5070"/>
                  <a:gd name="T101" fmla="*/ 1648 h 4591"/>
                  <a:gd name="T102" fmla="*/ 798 w 5070"/>
                  <a:gd name="T103" fmla="*/ 1257 h 4591"/>
                  <a:gd name="T104" fmla="*/ 1017 w 5070"/>
                  <a:gd name="T105" fmla="*/ 904 h 4591"/>
                  <a:gd name="T106" fmla="*/ 1292 w 5070"/>
                  <a:gd name="T107" fmla="*/ 598 h 4591"/>
                  <a:gd name="T108" fmla="*/ 1617 w 5070"/>
                  <a:gd name="T109" fmla="*/ 347 h 4591"/>
                  <a:gd name="T110" fmla="*/ 1983 w 5070"/>
                  <a:gd name="T111" fmla="*/ 160 h 4591"/>
                  <a:gd name="T112" fmla="*/ 2384 w 5070"/>
                  <a:gd name="T113" fmla="*/ 40 h 4591"/>
                  <a:gd name="T114" fmla="*/ 2813 w 5070"/>
                  <a:gd name="T115" fmla="*/ 0 h 4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070" h="4591">
                    <a:moveTo>
                      <a:pt x="2813" y="0"/>
                    </a:moveTo>
                    <a:lnTo>
                      <a:pt x="2961" y="4"/>
                    </a:lnTo>
                    <a:lnTo>
                      <a:pt x="3107" y="18"/>
                    </a:lnTo>
                    <a:lnTo>
                      <a:pt x="3250" y="43"/>
                    </a:lnTo>
                    <a:lnTo>
                      <a:pt x="3390" y="75"/>
                    </a:lnTo>
                    <a:lnTo>
                      <a:pt x="3527" y="117"/>
                    </a:lnTo>
                    <a:lnTo>
                      <a:pt x="3659" y="166"/>
                    </a:lnTo>
                    <a:lnTo>
                      <a:pt x="3787" y="224"/>
                    </a:lnTo>
                    <a:lnTo>
                      <a:pt x="3912" y="289"/>
                    </a:lnTo>
                    <a:lnTo>
                      <a:pt x="4032" y="361"/>
                    </a:lnTo>
                    <a:lnTo>
                      <a:pt x="4147" y="443"/>
                    </a:lnTo>
                    <a:lnTo>
                      <a:pt x="4256" y="529"/>
                    </a:lnTo>
                    <a:lnTo>
                      <a:pt x="4359" y="623"/>
                    </a:lnTo>
                    <a:lnTo>
                      <a:pt x="4458" y="723"/>
                    </a:lnTo>
                    <a:lnTo>
                      <a:pt x="4550" y="827"/>
                    </a:lnTo>
                    <a:lnTo>
                      <a:pt x="4635" y="940"/>
                    </a:lnTo>
                    <a:lnTo>
                      <a:pt x="4713" y="1055"/>
                    </a:lnTo>
                    <a:lnTo>
                      <a:pt x="4785" y="1177"/>
                    </a:lnTo>
                    <a:lnTo>
                      <a:pt x="4850" y="1303"/>
                    </a:lnTo>
                    <a:lnTo>
                      <a:pt x="4907" y="1434"/>
                    </a:lnTo>
                    <a:lnTo>
                      <a:pt x="4956" y="1569"/>
                    </a:lnTo>
                    <a:lnTo>
                      <a:pt x="4996" y="1708"/>
                    </a:lnTo>
                    <a:lnTo>
                      <a:pt x="5028" y="1851"/>
                    </a:lnTo>
                    <a:lnTo>
                      <a:pt x="5051" y="1995"/>
                    </a:lnTo>
                    <a:lnTo>
                      <a:pt x="5065" y="2145"/>
                    </a:lnTo>
                    <a:lnTo>
                      <a:pt x="5070" y="2295"/>
                    </a:lnTo>
                    <a:lnTo>
                      <a:pt x="5065" y="2446"/>
                    </a:lnTo>
                    <a:lnTo>
                      <a:pt x="5051" y="2594"/>
                    </a:lnTo>
                    <a:lnTo>
                      <a:pt x="5028" y="2740"/>
                    </a:lnTo>
                    <a:lnTo>
                      <a:pt x="4996" y="2882"/>
                    </a:lnTo>
                    <a:lnTo>
                      <a:pt x="4956" y="3020"/>
                    </a:lnTo>
                    <a:lnTo>
                      <a:pt x="4907" y="3155"/>
                    </a:lnTo>
                    <a:lnTo>
                      <a:pt x="4850" y="3286"/>
                    </a:lnTo>
                    <a:lnTo>
                      <a:pt x="4785" y="3412"/>
                    </a:lnTo>
                    <a:lnTo>
                      <a:pt x="4713" y="3534"/>
                    </a:lnTo>
                    <a:lnTo>
                      <a:pt x="4635" y="3651"/>
                    </a:lnTo>
                    <a:lnTo>
                      <a:pt x="4550" y="3762"/>
                    </a:lnTo>
                    <a:lnTo>
                      <a:pt x="4458" y="3868"/>
                    </a:lnTo>
                    <a:lnTo>
                      <a:pt x="4359" y="3968"/>
                    </a:lnTo>
                    <a:lnTo>
                      <a:pt x="4256" y="4060"/>
                    </a:lnTo>
                    <a:lnTo>
                      <a:pt x="4147" y="4148"/>
                    </a:lnTo>
                    <a:lnTo>
                      <a:pt x="4032" y="4228"/>
                    </a:lnTo>
                    <a:lnTo>
                      <a:pt x="3912" y="4300"/>
                    </a:lnTo>
                    <a:lnTo>
                      <a:pt x="3787" y="4366"/>
                    </a:lnTo>
                    <a:lnTo>
                      <a:pt x="3659" y="4423"/>
                    </a:lnTo>
                    <a:lnTo>
                      <a:pt x="3527" y="4474"/>
                    </a:lnTo>
                    <a:lnTo>
                      <a:pt x="3390" y="4516"/>
                    </a:lnTo>
                    <a:lnTo>
                      <a:pt x="3250" y="4548"/>
                    </a:lnTo>
                    <a:lnTo>
                      <a:pt x="3107" y="4571"/>
                    </a:lnTo>
                    <a:lnTo>
                      <a:pt x="2961" y="4586"/>
                    </a:lnTo>
                    <a:lnTo>
                      <a:pt x="2813" y="4591"/>
                    </a:lnTo>
                    <a:lnTo>
                      <a:pt x="2666" y="4586"/>
                    </a:lnTo>
                    <a:lnTo>
                      <a:pt x="2520" y="4571"/>
                    </a:lnTo>
                    <a:lnTo>
                      <a:pt x="2378" y="4548"/>
                    </a:lnTo>
                    <a:lnTo>
                      <a:pt x="2240" y="4516"/>
                    </a:lnTo>
                    <a:lnTo>
                      <a:pt x="2103" y="4476"/>
                    </a:lnTo>
                    <a:lnTo>
                      <a:pt x="1972" y="4426"/>
                    </a:lnTo>
                    <a:lnTo>
                      <a:pt x="1843" y="4369"/>
                    </a:lnTo>
                    <a:lnTo>
                      <a:pt x="1720" y="4305"/>
                    </a:lnTo>
                    <a:lnTo>
                      <a:pt x="1600" y="4232"/>
                    </a:lnTo>
                    <a:lnTo>
                      <a:pt x="1486" y="4152"/>
                    </a:lnTo>
                    <a:lnTo>
                      <a:pt x="1377" y="4066"/>
                    </a:lnTo>
                    <a:lnTo>
                      <a:pt x="1274" y="3974"/>
                    </a:lnTo>
                    <a:lnTo>
                      <a:pt x="1175" y="3876"/>
                    </a:lnTo>
                    <a:lnTo>
                      <a:pt x="1515" y="3543"/>
                    </a:lnTo>
                    <a:lnTo>
                      <a:pt x="1600" y="3628"/>
                    </a:lnTo>
                    <a:lnTo>
                      <a:pt x="1689" y="3708"/>
                    </a:lnTo>
                    <a:lnTo>
                      <a:pt x="1783" y="3782"/>
                    </a:lnTo>
                    <a:lnTo>
                      <a:pt x="1883" y="3848"/>
                    </a:lnTo>
                    <a:lnTo>
                      <a:pt x="1986" y="3908"/>
                    </a:lnTo>
                    <a:lnTo>
                      <a:pt x="2093" y="3962"/>
                    </a:lnTo>
                    <a:lnTo>
                      <a:pt x="2206" y="4008"/>
                    </a:lnTo>
                    <a:lnTo>
                      <a:pt x="2321" y="4045"/>
                    </a:lnTo>
                    <a:lnTo>
                      <a:pt x="2440" y="4076"/>
                    </a:lnTo>
                    <a:lnTo>
                      <a:pt x="2561" y="4097"/>
                    </a:lnTo>
                    <a:lnTo>
                      <a:pt x="2686" y="4111"/>
                    </a:lnTo>
                    <a:lnTo>
                      <a:pt x="2813" y="4116"/>
                    </a:lnTo>
                    <a:lnTo>
                      <a:pt x="2939" y="4111"/>
                    </a:lnTo>
                    <a:lnTo>
                      <a:pt x="3066" y="4097"/>
                    </a:lnTo>
                    <a:lnTo>
                      <a:pt x="3187" y="4076"/>
                    </a:lnTo>
                    <a:lnTo>
                      <a:pt x="3307" y="4045"/>
                    </a:lnTo>
                    <a:lnTo>
                      <a:pt x="3422" y="4006"/>
                    </a:lnTo>
                    <a:lnTo>
                      <a:pt x="3535" y="3960"/>
                    </a:lnTo>
                    <a:lnTo>
                      <a:pt x="3642" y="3906"/>
                    </a:lnTo>
                    <a:lnTo>
                      <a:pt x="3747" y="3846"/>
                    </a:lnTo>
                    <a:lnTo>
                      <a:pt x="3847" y="3779"/>
                    </a:lnTo>
                    <a:lnTo>
                      <a:pt x="3941" y="3705"/>
                    </a:lnTo>
                    <a:lnTo>
                      <a:pt x="4030" y="3625"/>
                    </a:lnTo>
                    <a:lnTo>
                      <a:pt x="4115" y="3539"/>
                    </a:lnTo>
                    <a:lnTo>
                      <a:pt x="4193" y="3448"/>
                    </a:lnTo>
                    <a:lnTo>
                      <a:pt x="4265" y="3351"/>
                    </a:lnTo>
                    <a:lnTo>
                      <a:pt x="4332" y="3249"/>
                    </a:lnTo>
                    <a:lnTo>
                      <a:pt x="4392" y="3143"/>
                    </a:lnTo>
                    <a:lnTo>
                      <a:pt x="4444" y="3032"/>
                    </a:lnTo>
                    <a:lnTo>
                      <a:pt x="4488" y="2917"/>
                    </a:lnTo>
                    <a:lnTo>
                      <a:pt x="4527" y="2798"/>
                    </a:lnTo>
                    <a:lnTo>
                      <a:pt x="4556" y="2677"/>
                    </a:lnTo>
                    <a:lnTo>
                      <a:pt x="4578" y="2552"/>
                    </a:lnTo>
                    <a:lnTo>
                      <a:pt x="4591" y="2425"/>
                    </a:lnTo>
                    <a:lnTo>
                      <a:pt x="4596" y="2295"/>
                    </a:lnTo>
                    <a:lnTo>
                      <a:pt x="4591" y="2165"/>
                    </a:lnTo>
                    <a:lnTo>
                      <a:pt x="4578" y="2037"/>
                    </a:lnTo>
                    <a:lnTo>
                      <a:pt x="4556" y="1912"/>
                    </a:lnTo>
                    <a:lnTo>
                      <a:pt x="4527" y="1791"/>
                    </a:lnTo>
                    <a:lnTo>
                      <a:pt x="4488" y="1672"/>
                    </a:lnTo>
                    <a:lnTo>
                      <a:pt x="4444" y="1558"/>
                    </a:lnTo>
                    <a:lnTo>
                      <a:pt x="4392" y="1448"/>
                    </a:lnTo>
                    <a:lnTo>
                      <a:pt x="4332" y="1341"/>
                    </a:lnTo>
                    <a:lnTo>
                      <a:pt x="4265" y="1240"/>
                    </a:lnTo>
                    <a:lnTo>
                      <a:pt x="4193" y="1143"/>
                    </a:lnTo>
                    <a:lnTo>
                      <a:pt x="4115" y="1051"/>
                    </a:lnTo>
                    <a:lnTo>
                      <a:pt x="4030" y="966"/>
                    </a:lnTo>
                    <a:lnTo>
                      <a:pt x="3941" y="886"/>
                    </a:lnTo>
                    <a:lnTo>
                      <a:pt x="3847" y="812"/>
                    </a:lnTo>
                    <a:lnTo>
                      <a:pt x="3747" y="744"/>
                    </a:lnTo>
                    <a:lnTo>
                      <a:pt x="3642" y="683"/>
                    </a:lnTo>
                    <a:lnTo>
                      <a:pt x="3535" y="630"/>
                    </a:lnTo>
                    <a:lnTo>
                      <a:pt x="3422" y="584"/>
                    </a:lnTo>
                    <a:lnTo>
                      <a:pt x="3307" y="546"/>
                    </a:lnTo>
                    <a:lnTo>
                      <a:pt x="3187" y="515"/>
                    </a:lnTo>
                    <a:lnTo>
                      <a:pt x="3066" y="492"/>
                    </a:lnTo>
                    <a:lnTo>
                      <a:pt x="2939" y="480"/>
                    </a:lnTo>
                    <a:lnTo>
                      <a:pt x="2813" y="475"/>
                    </a:lnTo>
                    <a:lnTo>
                      <a:pt x="2683" y="480"/>
                    </a:lnTo>
                    <a:lnTo>
                      <a:pt x="2555" y="494"/>
                    </a:lnTo>
                    <a:lnTo>
                      <a:pt x="2430" y="517"/>
                    </a:lnTo>
                    <a:lnTo>
                      <a:pt x="2309" y="549"/>
                    </a:lnTo>
                    <a:lnTo>
                      <a:pt x="2190" y="589"/>
                    </a:lnTo>
                    <a:lnTo>
                      <a:pt x="2075" y="637"/>
                    </a:lnTo>
                    <a:lnTo>
                      <a:pt x="1966" y="692"/>
                    </a:lnTo>
                    <a:lnTo>
                      <a:pt x="1860" y="757"/>
                    </a:lnTo>
                    <a:lnTo>
                      <a:pt x="1760" y="826"/>
                    </a:lnTo>
                    <a:lnTo>
                      <a:pt x="1663" y="903"/>
                    </a:lnTo>
                    <a:lnTo>
                      <a:pt x="1574" y="987"/>
                    </a:lnTo>
                    <a:lnTo>
                      <a:pt x="1489" y="1077"/>
                    </a:lnTo>
                    <a:lnTo>
                      <a:pt x="1411" y="1172"/>
                    </a:lnTo>
                    <a:lnTo>
                      <a:pt x="1338" y="1272"/>
                    </a:lnTo>
                    <a:lnTo>
                      <a:pt x="1272" y="1378"/>
                    </a:lnTo>
                    <a:lnTo>
                      <a:pt x="1214" y="1489"/>
                    </a:lnTo>
                    <a:lnTo>
                      <a:pt x="1163" y="1603"/>
                    </a:lnTo>
                    <a:lnTo>
                      <a:pt x="1120" y="1721"/>
                    </a:lnTo>
                    <a:lnTo>
                      <a:pt x="1084" y="1844"/>
                    </a:lnTo>
                    <a:lnTo>
                      <a:pt x="1058" y="1971"/>
                    </a:lnTo>
                    <a:lnTo>
                      <a:pt x="1040" y="2100"/>
                    </a:lnTo>
                    <a:lnTo>
                      <a:pt x="1031" y="2232"/>
                    </a:lnTo>
                    <a:lnTo>
                      <a:pt x="1580" y="2249"/>
                    </a:lnTo>
                    <a:lnTo>
                      <a:pt x="791" y="3095"/>
                    </a:lnTo>
                    <a:lnTo>
                      <a:pt x="0" y="2200"/>
                    </a:lnTo>
                    <a:lnTo>
                      <a:pt x="557" y="2217"/>
                    </a:lnTo>
                    <a:lnTo>
                      <a:pt x="566" y="2071"/>
                    </a:lnTo>
                    <a:lnTo>
                      <a:pt x="585" y="1926"/>
                    </a:lnTo>
                    <a:lnTo>
                      <a:pt x="611" y="1784"/>
                    </a:lnTo>
                    <a:lnTo>
                      <a:pt x="646" y="1648"/>
                    </a:lnTo>
                    <a:lnTo>
                      <a:pt x="689" y="1514"/>
                    </a:lnTo>
                    <a:lnTo>
                      <a:pt x="740" y="1383"/>
                    </a:lnTo>
                    <a:lnTo>
                      <a:pt x="798" y="1257"/>
                    </a:lnTo>
                    <a:lnTo>
                      <a:pt x="864" y="1134"/>
                    </a:lnTo>
                    <a:lnTo>
                      <a:pt x="937" y="1017"/>
                    </a:lnTo>
                    <a:lnTo>
                      <a:pt x="1017" y="904"/>
                    </a:lnTo>
                    <a:lnTo>
                      <a:pt x="1103" y="797"/>
                    </a:lnTo>
                    <a:lnTo>
                      <a:pt x="1194" y="695"/>
                    </a:lnTo>
                    <a:lnTo>
                      <a:pt x="1292" y="598"/>
                    </a:lnTo>
                    <a:lnTo>
                      <a:pt x="1395" y="509"/>
                    </a:lnTo>
                    <a:lnTo>
                      <a:pt x="1503" y="424"/>
                    </a:lnTo>
                    <a:lnTo>
                      <a:pt x="1617" y="347"/>
                    </a:lnTo>
                    <a:lnTo>
                      <a:pt x="1734" y="278"/>
                    </a:lnTo>
                    <a:lnTo>
                      <a:pt x="1857" y="215"/>
                    </a:lnTo>
                    <a:lnTo>
                      <a:pt x="1983" y="160"/>
                    </a:lnTo>
                    <a:lnTo>
                      <a:pt x="2113" y="112"/>
                    </a:lnTo>
                    <a:lnTo>
                      <a:pt x="2247" y="72"/>
                    </a:lnTo>
                    <a:lnTo>
                      <a:pt x="2384" y="40"/>
                    </a:lnTo>
                    <a:lnTo>
                      <a:pt x="2524" y="18"/>
                    </a:lnTo>
                    <a:lnTo>
                      <a:pt x="2667" y="4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none" lIns="162517" tIns="81259" rIns="162517" bIns="8125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2236986" y="1293306"/>
                <a:ext cx="47989" cy="124002"/>
              </a:xfrm>
              <a:custGeom>
                <a:avLst/>
                <a:gdLst>
                  <a:gd name="T0" fmla="*/ 112 w 888"/>
                  <a:gd name="T1" fmla="*/ 0 h 2290"/>
                  <a:gd name="T2" fmla="*/ 138 w 888"/>
                  <a:gd name="T3" fmla="*/ 5 h 2290"/>
                  <a:gd name="T4" fmla="*/ 162 w 888"/>
                  <a:gd name="T5" fmla="*/ 17 h 2290"/>
                  <a:gd name="T6" fmla="*/ 178 w 888"/>
                  <a:gd name="T7" fmla="*/ 34 h 2290"/>
                  <a:gd name="T8" fmla="*/ 191 w 888"/>
                  <a:gd name="T9" fmla="*/ 57 h 2290"/>
                  <a:gd name="T10" fmla="*/ 195 w 888"/>
                  <a:gd name="T11" fmla="*/ 83 h 2290"/>
                  <a:gd name="T12" fmla="*/ 248 w 888"/>
                  <a:gd name="T13" fmla="*/ 1452 h 2290"/>
                  <a:gd name="T14" fmla="*/ 858 w 888"/>
                  <a:gd name="T15" fmla="*/ 2142 h 2290"/>
                  <a:gd name="T16" fmla="*/ 858 w 888"/>
                  <a:gd name="T17" fmla="*/ 2142 h 2290"/>
                  <a:gd name="T18" fmla="*/ 874 w 888"/>
                  <a:gd name="T19" fmla="*/ 2160 h 2290"/>
                  <a:gd name="T20" fmla="*/ 885 w 888"/>
                  <a:gd name="T21" fmla="*/ 2182 h 2290"/>
                  <a:gd name="T22" fmla="*/ 888 w 888"/>
                  <a:gd name="T23" fmla="*/ 2206 h 2290"/>
                  <a:gd name="T24" fmla="*/ 883 w 888"/>
                  <a:gd name="T25" fmla="*/ 2233 h 2290"/>
                  <a:gd name="T26" fmla="*/ 872 w 888"/>
                  <a:gd name="T27" fmla="*/ 2256 h 2290"/>
                  <a:gd name="T28" fmla="*/ 854 w 888"/>
                  <a:gd name="T29" fmla="*/ 2274 h 2290"/>
                  <a:gd name="T30" fmla="*/ 831 w 888"/>
                  <a:gd name="T31" fmla="*/ 2285 h 2290"/>
                  <a:gd name="T32" fmla="*/ 805 w 888"/>
                  <a:gd name="T33" fmla="*/ 2290 h 2290"/>
                  <a:gd name="T34" fmla="*/ 781 w 888"/>
                  <a:gd name="T35" fmla="*/ 2286 h 2290"/>
                  <a:gd name="T36" fmla="*/ 760 w 888"/>
                  <a:gd name="T37" fmla="*/ 2276 h 2290"/>
                  <a:gd name="T38" fmla="*/ 760 w 888"/>
                  <a:gd name="T39" fmla="*/ 2277 h 2290"/>
                  <a:gd name="T40" fmla="*/ 760 w 888"/>
                  <a:gd name="T41" fmla="*/ 2276 h 2290"/>
                  <a:gd name="T42" fmla="*/ 751 w 888"/>
                  <a:gd name="T43" fmla="*/ 2269 h 2290"/>
                  <a:gd name="T44" fmla="*/ 743 w 888"/>
                  <a:gd name="T45" fmla="*/ 2262 h 2290"/>
                  <a:gd name="T46" fmla="*/ 737 w 888"/>
                  <a:gd name="T47" fmla="*/ 2254 h 2290"/>
                  <a:gd name="T48" fmla="*/ 78 w 888"/>
                  <a:gd name="T49" fmla="*/ 1623 h 2290"/>
                  <a:gd name="T50" fmla="*/ 52 w 888"/>
                  <a:gd name="T51" fmla="*/ 1608 h 2290"/>
                  <a:gd name="T52" fmla="*/ 31 w 888"/>
                  <a:gd name="T53" fmla="*/ 1586 h 2290"/>
                  <a:gd name="T54" fmla="*/ 14 w 888"/>
                  <a:gd name="T55" fmla="*/ 1562 h 2290"/>
                  <a:gd name="T56" fmla="*/ 3 w 888"/>
                  <a:gd name="T57" fmla="*/ 1534 h 2290"/>
                  <a:gd name="T58" fmla="*/ 0 w 888"/>
                  <a:gd name="T59" fmla="*/ 1505 h 2290"/>
                  <a:gd name="T60" fmla="*/ 28 w 888"/>
                  <a:gd name="T61" fmla="*/ 83 h 2290"/>
                  <a:gd name="T62" fmla="*/ 32 w 888"/>
                  <a:gd name="T63" fmla="*/ 57 h 2290"/>
                  <a:gd name="T64" fmla="*/ 45 w 888"/>
                  <a:gd name="T65" fmla="*/ 34 h 2290"/>
                  <a:gd name="T66" fmla="*/ 63 w 888"/>
                  <a:gd name="T67" fmla="*/ 17 h 2290"/>
                  <a:gd name="T68" fmla="*/ 86 w 888"/>
                  <a:gd name="T69" fmla="*/ 5 h 2290"/>
                  <a:gd name="T70" fmla="*/ 112 w 888"/>
                  <a:gd name="T71" fmla="*/ 0 h 2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8" h="2290">
                    <a:moveTo>
                      <a:pt x="112" y="0"/>
                    </a:moveTo>
                    <a:lnTo>
                      <a:pt x="138" y="5"/>
                    </a:lnTo>
                    <a:lnTo>
                      <a:pt x="162" y="17"/>
                    </a:lnTo>
                    <a:lnTo>
                      <a:pt x="178" y="34"/>
                    </a:lnTo>
                    <a:lnTo>
                      <a:pt x="191" y="57"/>
                    </a:lnTo>
                    <a:lnTo>
                      <a:pt x="195" y="83"/>
                    </a:lnTo>
                    <a:lnTo>
                      <a:pt x="248" y="1452"/>
                    </a:lnTo>
                    <a:lnTo>
                      <a:pt x="858" y="2142"/>
                    </a:lnTo>
                    <a:lnTo>
                      <a:pt x="858" y="2142"/>
                    </a:lnTo>
                    <a:lnTo>
                      <a:pt x="874" y="2160"/>
                    </a:lnTo>
                    <a:lnTo>
                      <a:pt x="885" y="2182"/>
                    </a:lnTo>
                    <a:lnTo>
                      <a:pt x="888" y="2206"/>
                    </a:lnTo>
                    <a:lnTo>
                      <a:pt x="883" y="2233"/>
                    </a:lnTo>
                    <a:lnTo>
                      <a:pt x="872" y="2256"/>
                    </a:lnTo>
                    <a:lnTo>
                      <a:pt x="854" y="2274"/>
                    </a:lnTo>
                    <a:lnTo>
                      <a:pt x="831" y="2285"/>
                    </a:lnTo>
                    <a:lnTo>
                      <a:pt x="805" y="2290"/>
                    </a:lnTo>
                    <a:lnTo>
                      <a:pt x="781" y="2286"/>
                    </a:lnTo>
                    <a:lnTo>
                      <a:pt x="760" y="2276"/>
                    </a:lnTo>
                    <a:lnTo>
                      <a:pt x="760" y="2277"/>
                    </a:lnTo>
                    <a:lnTo>
                      <a:pt x="760" y="2276"/>
                    </a:lnTo>
                    <a:lnTo>
                      <a:pt x="751" y="2269"/>
                    </a:lnTo>
                    <a:lnTo>
                      <a:pt x="743" y="2262"/>
                    </a:lnTo>
                    <a:lnTo>
                      <a:pt x="737" y="2254"/>
                    </a:lnTo>
                    <a:lnTo>
                      <a:pt x="78" y="1623"/>
                    </a:lnTo>
                    <a:lnTo>
                      <a:pt x="52" y="1608"/>
                    </a:lnTo>
                    <a:lnTo>
                      <a:pt x="31" y="1586"/>
                    </a:lnTo>
                    <a:lnTo>
                      <a:pt x="14" y="1562"/>
                    </a:lnTo>
                    <a:lnTo>
                      <a:pt x="3" y="1534"/>
                    </a:lnTo>
                    <a:lnTo>
                      <a:pt x="0" y="1505"/>
                    </a:lnTo>
                    <a:lnTo>
                      <a:pt x="28" y="83"/>
                    </a:lnTo>
                    <a:lnTo>
                      <a:pt x="32" y="57"/>
                    </a:lnTo>
                    <a:lnTo>
                      <a:pt x="45" y="34"/>
                    </a:lnTo>
                    <a:lnTo>
                      <a:pt x="63" y="17"/>
                    </a:lnTo>
                    <a:lnTo>
                      <a:pt x="86" y="5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bg2"/>
              </a:solidFill>
              <a:ln w="0">
                <a:solidFill>
                  <a:schemeClr val="bg2"/>
                </a:solidFill>
                <a:prstDash val="solid"/>
                <a:round/>
                <a:headEnd/>
                <a:tailEnd/>
              </a:ln>
            </p:spPr>
            <p:txBody>
              <a:bodyPr vert="horz" wrap="none" lIns="162517" tIns="81259" rIns="162517" bIns="81259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867" dirty="0">
                  <a:solidFill>
                    <a:srgbClr val="FFFFFF"/>
                  </a:solidFill>
                </a:endParaRPr>
              </a:p>
            </p:txBody>
          </p:sp>
        </p:grpSp>
      </p:grp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49" name="Text Placeholder 2"/>
          <p:cNvSpPr txBox="1">
            <a:spLocks/>
          </p:cNvSpPr>
          <p:nvPr/>
        </p:nvSpPr>
        <p:spPr>
          <a:xfrm>
            <a:off x="2984500" y="142150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1856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06" y="334583"/>
            <a:ext cx="2237461" cy="4340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567267" y="1047751"/>
            <a:ext cx="10176933" cy="721783"/>
          </a:xfrm>
          <a:prstGeom prst="rect">
            <a:avLst/>
          </a:prstGeom>
        </p:spPr>
        <p:txBody>
          <a:bodyPr/>
          <a:lstStyle>
            <a:lvl1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lang="en-US" sz="2800" b="0" i="0" u="none" kern="1200" dirty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uk-UA" sz="4267" dirty="0">
                <a:solidFill>
                  <a:srgbClr val="005073"/>
                </a:solidFill>
              </a:rPr>
              <a:t>Запитай </a:t>
            </a:r>
            <a:r>
              <a:rPr lang="uk-UA" sz="4267" dirty="0">
                <a:solidFill>
                  <a:srgbClr val="005073"/>
                </a:solidFill>
              </a:rPr>
              <a:t>в нас про </a:t>
            </a:r>
            <a:r>
              <a:rPr lang="en-US" sz="4267" dirty="0">
                <a:solidFill>
                  <a:srgbClr val="005073"/>
                </a:solidFill>
              </a:rPr>
              <a:t>Cisco MSLA</a:t>
            </a:r>
            <a:r>
              <a:rPr lang="ru-RU" sz="4267" dirty="0">
                <a:solidFill>
                  <a:srgbClr val="005073"/>
                </a:solidFill>
              </a:rPr>
              <a:t>!</a:t>
            </a:r>
            <a:endParaRPr lang="en-US" sz="4267" dirty="0">
              <a:solidFill>
                <a:srgbClr val="005073"/>
              </a:solidFill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3566543" y="2207685"/>
            <a:ext cx="4811821" cy="3160183"/>
          </a:xfrm>
          <a:prstGeom prst="rect">
            <a:avLst/>
          </a:prstGeom>
        </p:spPr>
        <p:txBody>
          <a:bodyPr/>
          <a:lstStyle>
            <a:lvl1pPr marL="169863" indent="-169863" algn="l" defTabSz="684213" rtl="0" eaLnBrk="1" fontAlgn="base" hangingPunct="1">
              <a:lnSpc>
                <a:spcPct val="95000"/>
              </a:lnSpc>
              <a:spcBef>
                <a:spcPts val="1075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Arial" charset="0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133" dirty="0" err="1">
                <a:solidFill>
                  <a:schemeClr val="bg1"/>
                </a:solidFill>
              </a:rPr>
              <a:t>Лапада</a:t>
            </a:r>
            <a:r>
              <a:rPr lang="uk-UA" sz="2133" dirty="0">
                <a:solidFill>
                  <a:schemeClr val="bg1"/>
                </a:solidFill>
              </a:rPr>
              <a:t> </a:t>
            </a:r>
            <a:r>
              <a:rPr lang="uk-UA" sz="2133" dirty="0" err="1">
                <a:solidFill>
                  <a:schemeClr val="bg1"/>
                </a:solidFill>
              </a:rPr>
              <a:t>Павел</a:t>
            </a:r>
            <a:r>
              <a:rPr lang="uk-UA" sz="2133" dirty="0">
                <a:solidFill>
                  <a:schemeClr val="bg1"/>
                </a:solidFill>
              </a:rPr>
              <a:t>,</a:t>
            </a:r>
            <a:br>
              <a:rPr lang="uk-UA" sz="2133" dirty="0">
                <a:solidFill>
                  <a:schemeClr val="bg1"/>
                </a:solidFill>
              </a:rPr>
            </a:br>
            <a:r>
              <a:rPr lang="uk-UA" sz="2133" dirty="0">
                <a:solidFill>
                  <a:schemeClr val="bg1"/>
                </a:solidFill>
              </a:rPr>
              <a:t>консультант з продажів</a:t>
            </a:r>
            <a:br>
              <a:rPr lang="uk-UA" sz="2133" dirty="0">
                <a:solidFill>
                  <a:schemeClr val="bg1"/>
                </a:solidFill>
              </a:rPr>
            </a:br>
            <a:r>
              <a:rPr lang="uk-UA" sz="2133" dirty="0" err="1">
                <a:solidFill>
                  <a:schemeClr val="bg1"/>
                </a:solidFill>
              </a:rPr>
              <a:t>моб</a:t>
            </a:r>
            <a:r>
              <a:rPr lang="uk-UA" sz="2133" dirty="0">
                <a:solidFill>
                  <a:schemeClr val="bg1"/>
                </a:solidFill>
              </a:rPr>
              <a:t>.: </a:t>
            </a:r>
            <a:r>
              <a:rPr lang="ru-RU" sz="2133" dirty="0"/>
              <a:t>+380639798343</a:t>
            </a:r>
            <a:br>
              <a:rPr lang="ru-RU" sz="2133" dirty="0"/>
            </a:br>
            <a:r>
              <a:rPr lang="en-US" sz="2133" dirty="0">
                <a:solidFill>
                  <a:schemeClr val="bg1"/>
                </a:solidFill>
              </a:rPr>
              <a:t>Email</a:t>
            </a:r>
            <a:r>
              <a:rPr lang="en-US" sz="2133" dirty="0">
                <a:solidFill>
                  <a:schemeClr val="bg1"/>
                </a:solidFill>
              </a:rPr>
              <a:t>: </a:t>
            </a:r>
            <a:r>
              <a:rPr lang="en-US" sz="2133" dirty="0"/>
              <a:t>pavel.lapada@megatrade.ua</a:t>
            </a:r>
            <a:endParaRPr lang="uk-UA" sz="2133" dirty="0">
              <a:solidFill>
                <a:schemeClr val="bg1"/>
              </a:solidFill>
            </a:endParaRPr>
          </a:p>
          <a:p>
            <a:endParaRPr lang="uk-UA" sz="2133" dirty="0">
              <a:solidFill>
                <a:schemeClr val="bg1"/>
              </a:solidFill>
            </a:endParaRPr>
          </a:p>
          <a:p>
            <a:endParaRPr lang="uk-UA" sz="2133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133" dirty="0" err="1">
                <a:solidFill>
                  <a:schemeClr val="bg1"/>
                </a:solidFill>
              </a:rPr>
              <a:t>Стукан</a:t>
            </a:r>
            <a:r>
              <a:rPr lang="ru-RU" sz="2133" dirty="0">
                <a:solidFill>
                  <a:schemeClr val="bg1"/>
                </a:solidFill>
              </a:rPr>
              <a:t> </a:t>
            </a:r>
            <a:r>
              <a:rPr lang="ru-RU" sz="2133" dirty="0" err="1">
                <a:solidFill>
                  <a:schemeClr val="bg1"/>
                </a:solidFill>
              </a:rPr>
              <a:t>Дмитро</a:t>
            </a:r>
            <a:r>
              <a:rPr lang="uk-UA" sz="2133" dirty="0">
                <a:solidFill>
                  <a:schemeClr val="bg1"/>
                </a:solidFill>
              </a:rPr>
              <a:t>,</a:t>
            </a:r>
            <a:r>
              <a:rPr lang="uk-UA" sz="2133" dirty="0">
                <a:solidFill>
                  <a:schemeClr val="bg1"/>
                </a:solidFill>
              </a:rPr>
              <a:t/>
            </a:r>
            <a:br>
              <a:rPr lang="uk-UA" sz="2133" dirty="0">
                <a:solidFill>
                  <a:schemeClr val="bg1"/>
                </a:solidFill>
              </a:rPr>
            </a:br>
            <a:r>
              <a:rPr lang="uk-UA" sz="2133" dirty="0">
                <a:solidFill>
                  <a:schemeClr val="bg1"/>
                </a:solidFill>
              </a:rPr>
              <a:t>технічний спеціаліст</a:t>
            </a:r>
            <a:r>
              <a:rPr lang="uk-UA" sz="2133" dirty="0">
                <a:solidFill>
                  <a:schemeClr val="bg1"/>
                </a:solidFill>
              </a:rPr>
              <a:t/>
            </a:r>
            <a:br>
              <a:rPr lang="uk-UA" sz="2133" dirty="0">
                <a:solidFill>
                  <a:schemeClr val="bg1"/>
                </a:solidFill>
              </a:rPr>
            </a:br>
            <a:r>
              <a:rPr lang="uk-UA" sz="2133" dirty="0" err="1">
                <a:solidFill>
                  <a:schemeClr val="bg1"/>
                </a:solidFill>
              </a:rPr>
              <a:t>моб</a:t>
            </a:r>
            <a:r>
              <a:rPr lang="uk-UA" sz="2133" dirty="0">
                <a:solidFill>
                  <a:schemeClr val="bg1"/>
                </a:solidFill>
              </a:rPr>
              <a:t>.: </a:t>
            </a:r>
            <a:r>
              <a:rPr lang="ru-RU" sz="2133" dirty="0"/>
              <a:t>+380970170517</a:t>
            </a:r>
            <a:br>
              <a:rPr lang="ru-RU" sz="2133" dirty="0"/>
            </a:br>
            <a:r>
              <a:rPr lang="en-US" sz="2133" dirty="0">
                <a:solidFill>
                  <a:schemeClr val="bg1"/>
                </a:solidFill>
              </a:rPr>
              <a:t>Email: </a:t>
            </a:r>
            <a:r>
              <a:rPr lang="en-US" sz="2133" dirty="0"/>
              <a:t>dmitriy.stukan@megatrade.ua</a:t>
            </a:r>
            <a:endParaRPr lang="uk-UA" sz="1867" i="1" dirty="0">
              <a:solidFill>
                <a:schemeClr val="bg1"/>
              </a:solidFill>
            </a:endParaRPr>
          </a:p>
        </p:txBody>
      </p:sp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10582688" y="3025421"/>
            <a:ext cx="948912" cy="1531668"/>
            <a:chOff x="8556512" y="2367556"/>
            <a:chExt cx="367989" cy="593982"/>
          </a:xfrm>
        </p:grpSpPr>
        <p:sp>
          <p:nvSpPr>
            <p:cNvPr id="19" name="Freeform 534"/>
            <p:cNvSpPr>
              <a:spLocks noChangeAspect="1"/>
            </p:cNvSpPr>
            <p:nvPr/>
          </p:nvSpPr>
          <p:spPr bwMode="auto">
            <a:xfrm>
              <a:off x="8556512" y="2367556"/>
              <a:ext cx="367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accent2"/>
            </a:solidFill>
            <a:ln w="3175">
              <a:solidFill>
                <a:schemeClr val="accent2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Oval 535"/>
            <p:cNvSpPr>
              <a:spLocks noChangeAspect="1" noChangeArrowheads="1"/>
            </p:cNvSpPr>
            <p:nvPr/>
          </p:nvSpPr>
          <p:spPr bwMode="auto">
            <a:xfrm>
              <a:off x="8681508" y="2845542"/>
              <a:ext cx="115996" cy="115996"/>
            </a:xfrm>
            <a:prstGeom prst="ellipse">
              <a:avLst/>
            </a:prstGeom>
            <a:solidFill>
              <a:schemeClr val="accent1"/>
            </a:solidFill>
            <a:ln w="3175">
              <a:solidFill>
                <a:schemeClr val="accent1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536"/>
            <p:cNvSpPr>
              <a:spLocks noChangeAspect="1"/>
            </p:cNvSpPr>
            <p:nvPr/>
          </p:nvSpPr>
          <p:spPr bwMode="auto">
            <a:xfrm>
              <a:off x="8678508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537"/>
            <p:cNvSpPr>
              <a:spLocks noChangeAspect="1"/>
            </p:cNvSpPr>
            <p:nvPr/>
          </p:nvSpPr>
          <p:spPr bwMode="auto">
            <a:xfrm>
              <a:off x="8804505" y="2490552"/>
              <a:ext cx="119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rgbClr val="008C44"/>
            </a:solidFill>
            <a:ln w="3175">
              <a:solidFill>
                <a:srgbClr val="017E18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3" name="Group 25"/>
          <p:cNvGrpSpPr>
            <a:grpSpLocks noChangeAspect="1"/>
          </p:cNvGrpSpPr>
          <p:nvPr/>
        </p:nvGrpSpPr>
        <p:grpSpPr>
          <a:xfrm>
            <a:off x="9866104" y="4038980"/>
            <a:ext cx="1186547" cy="1910049"/>
            <a:chOff x="8085527" y="2367556"/>
            <a:chExt cx="368989" cy="593982"/>
          </a:xfrm>
        </p:grpSpPr>
        <p:sp>
          <p:nvSpPr>
            <p:cNvPr id="24" name="Freeform 530"/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Oval 531"/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chemeClr val="accent5"/>
            </a:solidFill>
            <a:ln w="3175">
              <a:solidFill>
                <a:schemeClr val="accent5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532"/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533"/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rgbClr val="49DAFF"/>
            </a:solidFill>
            <a:ln w="3175">
              <a:solidFill>
                <a:srgbClr val="49DAFF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8" name="Group 30"/>
          <p:cNvGrpSpPr>
            <a:grpSpLocks noChangeAspect="1"/>
          </p:cNvGrpSpPr>
          <p:nvPr/>
        </p:nvGrpSpPr>
        <p:grpSpPr>
          <a:xfrm>
            <a:off x="8130384" y="2601369"/>
            <a:ext cx="2180787" cy="3510532"/>
            <a:chOff x="8085527" y="2367556"/>
            <a:chExt cx="368989" cy="593982"/>
          </a:xfrm>
        </p:grpSpPr>
        <p:sp>
          <p:nvSpPr>
            <p:cNvPr id="29" name="Freeform 530"/>
            <p:cNvSpPr>
              <a:spLocks noChangeAspect="1"/>
            </p:cNvSpPr>
            <p:nvPr/>
          </p:nvSpPr>
          <p:spPr bwMode="auto">
            <a:xfrm>
              <a:off x="8085527" y="2367556"/>
              <a:ext cx="368989" cy="243993"/>
            </a:xfrm>
            <a:custGeom>
              <a:avLst/>
              <a:gdLst>
                <a:gd name="T0" fmla="*/ 78 w 156"/>
                <a:gd name="T1" fmla="*/ 0 h 103"/>
                <a:gd name="T2" fmla="*/ 0 w 156"/>
                <a:gd name="T3" fmla="*/ 78 h 103"/>
                <a:gd name="T4" fmla="*/ 25 w 156"/>
                <a:gd name="T5" fmla="*/ 103 h 103"/>
                <a:gd name="T6" fmla="*/ 51 w 156"/>
                <a:gd name="T7" fmla="*/ 78 h 103"/>
                <a:gd name="T8" fmla="*/ 78 w 156"/>
                <a:gd name="T9" fmla="*/ 51 h 103"/>
                <a:gd name="T10" fmla="*/ 105 w 156"/>
                <a:gd name="T11" fmla="*/ 78 h 103"/>
                <a:gd name="T12" fmla="*/ 105 w 156"/>
                <a:gd name="T13" fmla="*/ 78 h 103"/>
                <a:gd name="T14" fmla="*/ 130 w 156"/>
                <a:gd name="T15" fmla="*/ 52 h 103"/>
                <a:gd name="T16" fmla="*/ 156 w 156"/>
                <a:gd name="T17" fmla="*/ 78 h 103"/>
                <a:gd name="T18" fmla="*/ 78 w 156"/>
                <a:gd name="T1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03">
                  <a:moveTo>
                    <a:pt x="78" y="0"/>
                  </a:moveTo>
                  <a:cubicBezTo>
                    <a:pt x="35" y="0"/>
                    <a:pt x="0" y="35"/>
                    <a:pt x="0" y="78"/>
                  </a:cubicBezTo>
                  <a:cubicBezTo>
                    <a:pt x="0" y="92"/>
                    <a:pt x="11" y="103"/>
                    <a:pt x="25" y="103"/>
                  </a:cubicBezTo>
                  <a:cubicBezTo>
                    <a:pt x="39" y="103"/>
                    <a:pt x="51" y="92"/>
                    <a:pt x="51" y="78"/>
                  </a:cubicBezTo>
                  <a:cubicBezTo>
                    <a:pt x="51" y="63"/>
                    <a:pt x="63" y="51"/>
                    <a:pt x="78" y="51"/>
                  </a:cubicBezTo>
                  <a:cubicBezTo>
                    <a:pt x="93" y="51"/>
                    <a:pt x="105" y="63"/>
                    <a:pt x="105" y="78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105" y="64"/>
                    <a:pt x="116" y="52"/>
                    <a:pt x="130" y="52"/>
                  </a:cubicBezTo>
                  <a:cubicBezTo>
                    <a:pt x="144" y="52"/>
                    <a:pt x="156" y="64"/>
                    <a:pt x="156" y="78"/>
                  </a:cubicBezTo>
                  <a:cubicBezTo>
                    <a:pt x="156" y="35"/>
                    <a:pt x="121" y="0"/>
                    <a:pt x="78" y="0"/>
                  </a:cubicBezTo>
                </a:path>
              </a:pathLst>
            </a:custGeom>
            <a:solidFill>
              <a:schemeClr val="accent1"/>
            </a:solidFill>
            <a:ln w="3175">
              <a:solidFill>
                <a:schemeClr val="accent1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Oval 531"/>
            <p:cNvSpPr>
              <a:spLocks noChangeAspect="1" noChangeArrowheads="1"/>
            </p:cNvSpPr>
            <p:nvPr/>
          </p:nvSpPr>
          <p:spPr bwMode="auto">
            <a:xfrm>
              <a:off x="8210523" y="2845542"/>
              <a:ext cx="115996" cy="115996"/>
            </a:xfrm>
            <a:prstGeom prst="ellipse">
              <a:avLst/>
            </a:prstGeom>
            <a:solidFill>
              <a:schemeClr val="accent3"/>
            </a:solidFill>
            <a:ln w="3175">
              <a:solidFill>
                <a:schemeClr val="accent3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532"/>
            <p:cNvSpPr>
              <a:spLocks noChangeAspect="1"/>
            </p:cNvSpPr>
            <p:nvPr/>
          </p:nvSpPr>
          <p:spPr bwMode="auto">
            <a:xfrm>
              <a:off x="8208523" y="2551551"/>
              <a:ext cx="245992" cy="245992"/>
            </a:xfrm>
            <a:custGeom>
              <a:avLst/>
              <a:gdLst>
                <a:gd name="T0" fmla="*/ 104 w 104"/>
                <a:gd name="T1" fmla="*/ 0 h 104"/>
                <a:gd name="T2" fmla="*/ 78 w 104"/>
                <a:gd name="T3" fmla="*/ 25 h 104"/>
                <a:gd name="T4" fmla="*/ 53 w 104"/>
                <a:gd name="T5" fmla="*/ 0 h 104"/>
                <a:gd name="T6" fmla="*/ 53 w 104"/>
                <a:gd name="T7" fmla="*/ 0 h 104"/>
                <a:gd name="T8" fmla="*/ 37 w 104"/>
                <a:gd name="T9" fmla="*/ 24 h 104"/>
                <a:gd name="T10" fmla="*/ 0 w 104"/>
                <a:gd name="T11" fmla="*/ 78 h 104"/>
                <a:gd name="T12" fmla="*/ 26 w 104"/>
                <a:gd name="T13" fmla="*/ 104 h 104"/>
                <a:gd name="T14" fmla="*/ 51 w 104"/>
                <a:gd name="T15" fmla="*/ 78 h 104"/>
                <a:gd name="T16" fmla="*/ 59 w 104"/>
                <a:gd name="T17" fmla="*/ 70 h 104"/>
                <a:gd name="T18" fmla="*/ 104 w 104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04">
                  <a:moveTo>
                    <a:pt x="104" y="0"/>
                  </a:moveTo>
                  <a:cubicBezTo>
                    <a:pt x="104" y="14"/>
                    <a:pt x="92" y="25"/>
                    <a:pt x="78" y="25"/>
                  </a:cubicBezTo>
                  <a:cubicBezTo>
                    <a:pt x="64" y="25"/>
                    <a:pt x="53" y="14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0"/>
                    <a:pt x="47" y="20"/>
                    <a:pt x="37" y="24"/>
                  </a:cubicBezTo>
                  <a:cubicBezTo>
                    <a:pt x="15" y="35"/>
                    <a:pt x="0" y="56"/>
                    <a:pt x="0" y="78"/>
                  </a:cubicBezTo>
                  <a:cubicBezTo>
                    <a:pt x="0" y="92"/>
                    <a:pt x="12" y="104"/>
                    <a:pt x="26" y="104"/>
                  </a:cubicBezTo>
                  <a:cubicBezTo>
                    <a:pt x="40" y="104"/>
                    <a:pt x="51" y="93"/>
                    <a:pt x="51" y="78"/>
                  </a:cubicBezTo>
                  <a:cubicBezTo>
                    <a:pt x="52" y="77"/>
                    <a:pt x="54" y="73"/>
                    <a:pt x="59" y="70"/>
                  </a:cubicBezTo>
                  <a:cubicBezTo>
                    <a:pt x="86" y="57"/>
                    <a:pt x="104" y="30"/>
                    <a:pt x="104" y="0"/>
                  </a:cubicBezTo>
                </a:path>
              </a:pathLst>
            </a:custGeom>
            <a:solidFill>
              <a:schemeClr val="accent3"/>
            </a:solidFill>
            <a:ln w="3175">
              <a:solidFill>
                <a:schemeClr val="accent3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533"/>
            <p:cNvSpPr>
              <a:spLocks noChangeAspect="1"/>
            </p:cNvSpPr>
            <p:nvPr/>
          </p:nvSpPr>
          <p:spPr bwMode="auto">
            <a:xfrm>
              <a:off x="8333519" y="2490552"/>
              <a:ext cx="120996" cy="120996"/>
            </a:xfrm>
            <a:custGeom>
              <a:avLst/>
              <a:gdLst>
                <a:gd name="T0" fmla="*/ 25 w 51"/>
                <a:gd name="T1" fmla="*/ 0 h 51"/>
                <a:gd name="T2" fmla="*/ 0 w 51"/>
                <a:gd name="T3" fmla="*/ 26 h 51"/>
                <a:gd name="T4" fmla="*/ 0 w 51"/>
                <a:gd name="T5" fmla="*/ 26 h 51"/>
                <a:gd name="T6" fmla="*/ 0 w 51"/>
                <a:gd name="T7" fmla="*/ 26 h 51"/>
                <a:gd name="T8" fmla="*/ 25 w 51"/>
                <a:gd name="T9" fmla="*/ 51 h 51"/>
                <a:gd name="T10" fmla="*/ 51 w 51"/>
                <a:gd name="T11" fmla="*/ 26 h 51"/>
                <a:gd name="T12" fmla="*/ 51 w 51"/>
                <a:gd name="T13" fmla="*/ 26 h 51"/>
                <a:gd name="T14" fmla="*/ 51 w 51"/>
                <a:gd name="T15" fmla="*/ 26 h 51"/>
                <a:gd name="T16" fmla="*/ 25 w 51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1">
                  <a:moveTo>
                    <a:pt x="25" y="0"/>
                  </a:moveTo>
                  <a:cubicBezTo>
                    <a:pt x="11" y="0"/>
                    <a:pt x="0" y="12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40"/>
                    <a:pt x="11" y="51"/>
                    <a:pt x="25" y="51"/>
                  </a:cubicBezTo>
                  <a:cubicBezTo>
                    <a:pt x="39" y="51"/>
                    <a:pt x="51" y="40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12"/>
                    <a:pt x="39" y="0"/>
                    <a:pt x="25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 w="3175">
              <a:solidFill>
                <a:schemeClr val="accent3"/>
              </a:solidFill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7" y="1883386"/>
            <a:ext cx="2155593" cy="2155593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99"/>
          <a:stretch/>
        </p:blipFill>
        <p:spPr>
          <a:xfrm>
            <a:off x="651397" y="4134203"/>
            <a:ext cx="2090316" cy="2287527"/>
          </a:xfrm>
          <a:prstGeom prst="ellipse">
            <a:avLst/>
          </a:prstGeom>
        </p:spPr>
      </p:pic>
      <p:sp>
        <p:nvSpPr>
          <p:cNvPr id="33" name="Text Placeholder 2"/>
          <p:cNvSpPr txBox="1">
            <a:spLocks/>
          </p:cNvSpPr>
          <p:nvPr/>
        </p:nvSpPr>
        <p:spPr>
          <a:xfrm>
            <a:off x="3229253" y="218658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41496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6200000">
            <a:off x="-3827251" y="1934237"/>
            <a:ext cx="9360129" cy="3128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9733" b="1" dirty="0">
                <a:solidFill>
                  <a:schemeClr val="bg2"/>
                </a:solidFill>
              </a:rPr>
              <a:t>MSLA</a:t>
            </a:r>
            <a:endParaRPr lang="ru-RU" sz="19733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605" y="5125508"/>
            <a:ext cx="5968124" cy="11578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54" y="1538818"/>
            <a:ext cx="2737425" cy="25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591531" y="2209800"/>
            <a:ext cx="5103284" cy="2438400"/>
          </a:xfrm>
        </p:spPr>
        <p:txBody>
          <a:bodyPr/>
          <a:lstStyle/>
          <a:p>
            <a:r>
              <a:rPr lang="en-US" sz="3733" dirty="0">
                <a:solidFill>
                  <a:srgbClr val="003C56"/>
                </a:solidFill>
              </a:rPr>
              <a:t>Cisco Managed </a:t>
            </a:r>
            <a:r>
              <a:rPr lang="en-US" sz="3733" dirty="0">
                <a:solidFill>
                  <a:srgbClr val="003C56"/>
                </a:solidFill>
              </a:rPr>
              <a:t>Service License </a:t>
            </a:r>
            <a:r>
              <a:rPr lang="en-US" sz="3733" dirty="0">
                <a:solidFill>
                  <a:srgbClr val="003C56"/>
                </a:solidFill>
              </a:rPr>
              <a:t>Agreement</a:t>
            </a:r>
            <a:r>
              <a:rPr lang="uk-UA" sz="3733" dirty="0">
                <a:solidFill>
                  <a:srgbClr val="003C56"/>
                </a:solidFill>
              </a:rPr>
              <a:t> (</a:t>
            </a:r>
            <a:r>
              <a:rPr lang="en-US" sz="3733" dirty="0">
                <a:solidFill>
                  <a:srgbClr val="003C56"/>
                </a:solidFill>
              </a:rPr>
              <a:t>MSLA</a:t>
            </a:r>
            <a:r>
              <a:rPr lang="uk-UA" sz="3733" dirty="0">
                <a:solidFill>
                  <a:srgbClr val="003C56"/>
                </a:solidFill>
              </a:rPr>
              <a:t>)</a:t>
            </a:r>
            <a:endParaRPr altLang="en-US" sz="3733" dirty="0">
              <a:solidFill>
                <a:srgbClr val="003C56"/>
              </a:solidFill>
              <a:ea typeface="ＭＳ Ｐゴシック" pitchFamily="34" charset="-128"/>
              <a:cs typeface="CiscoSans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89043" y="2713217"/>
            <a:ext cx="4734983" cy="135944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-609585">
              <a:buNone/>
            </a:pPr>
            <a:r>
              <a:rPr lang="uk-UA" sz="2400" i="1" dirty="0"/>
              <a:t>— </a:t>
            </a:r>
            <a:r>
              <a:rPr lang="uk-UA" dirty="0" smtClean="0"/>
              <a:t>гнучка ліцензійна  		 модель для </a:t>
            </a:r>
          </a:p>
          <a:p>
            <a:pPr marL="0" indent="-609585">
              <a:spcBef>
                <a:spcPts val="0"/>
              </a:spcBef>
              <a:buNone/>
            </a:pPr>
            <a:r>
              <a:rPr lang="uk-UA" b="1" dirty="0"/>
              <a:t>	</a:t>
            </a:r>
            <a:r>
              <a:rPr lang="uk-UA" b="1" dirty="0" smtClean="0"/>
              <a:t> сервіс-провайдерів</a:t>
            </a:r>
            <a:endParaRPr lang="en-US" b="1" dirty="0"/>
          </a:p>
        </p:txBody>
      </p:sp>
      <p:grpSp>
        <p:nvGrpSpPr>
          <p:cNvPr id="5" name="Group 10"/>
          <p:cNvGrpSpPr>
            <a:grpSpLocks noChangeAspect="1"/>
          </p:cNvGrpSpPr>
          <p:nvPr/>
        </p:nvGrpSpPr>
        <p:grpSpPr bwMode="auto">
          <a:xfrm>
            <a:off x="5573043" y="2844744"/>
            <a:ext cx="965691" cy="965691"/>
            <a:chOff x="2594" y="1936"/>
            <a:chExt cx="628" cy="628"/>
          </a:xfrm>
          <a:solidFill>
            <a:schemeClr val="bg2"/>
          </a:solidFill>
        </p:grpSpPr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2594" y="1936"/>
              <a:ext cx="628" cy="628"/>
            </a:xfrm>
            <a:custGeom>
              <a:avLst/>
              <a:gdLst>
                <a:gd name="T0" fmla="*/ 1255 w 1256"/>
                <a:gd name="T1" fmla="*/ 660 h 1256"/>
                <a:gd name="T2" fmla="*/ 1243 w 1256"/>
                <a:gd name="T3" fmla="*/ 754 h 1256"/>
                <a:gd name="T4" fmla="*/ 1218 w 1256"/>
                <a:gd name="T5" fmla="*/ 845 h 1256"/>
                <a:gd name="T6" fmla="*/ 1180 w 1256"/>
                <a:gd name="T7" fmla="*/ 928 h 1256"/>
                <a:gd name="T8" fmla="*/ 1132 w 1256"/>
                <a:gd name="T9" fmla="*/ 1004 h 1256"/>
                <a:gd name="T10" fmla="*/ 1071 w 1256"/>
                <a:gd name="T11" fmla="*/ 1073 h 1256"/>
                <a:gd name="T12" fmla="*/ 1004 w 1256"/>
                <a:gd name="T13" fmla="*/ 1132 h 1256"/>
                <a:gd name="T14" fmla="*/ 928 w 1256"/>
                <a:gd name="T15" fmla="*/ 1181 h 1256"/>
                <a:gd name="T16" fmla="*/ 843 w 1256"/>
                <a:gd name="T17" fmla="*/ 1218 h 1256"/>
                <a:gd name="T18" fmla="*/ 754 w 1256"/>
                <a:gd name="T19" fmla="*/ 1243 h 1256"/>
                <a:gd name="T20" fmla="*/ 660 w 1256"/>
                <a:gd name="T21" fmla="*/ 1256 h 1256"/>
                <a:gd name="T22" fmla="*/ 595 w 1256"/>
                <a:gd name="T23" fmla="*/ 1256 h 1256"/>
                <a:gd name="T24" fmla="*/ 500 w 1256"/>
                <a:gd name="T25" fmla="*/ 1243 h 1256"/>
                <a:gd name="T26" fmla="*/ 411 w 1256"/>
                <a:gd name="T27" fmla="*/ 1218 h 1256"/>
                <a:gd name="T28" fmla="*/ 328 w 1256"/>
                <a:gd name="T29" fmla="*/ 1181 h 1256"/>
                <a:gd name="T30" fmla="*/ 252 w 1256"/>
                <a:gd name="T31" fmla="*/ 1132 h 1256"/>
                <a:gd name="T32" fmla="*/ 183 w 1256"/>
                <a:gd name="T33" fmla="*/ 1073 h 1256"/>
                <a:gd name="T34" fmla="*/ 124 w 1256"/>
                <a:gd name="T35" fmla="*/ 1004 h 1256"/>
                <a:gd name="T36" fmla="*/ 75 w 1256"/>
                <a:gd name="T37" fmla="*/ 928 h 1256"/>
                <a:gd name="T38" fmla="*/ 36 w 1256"/>
                <a:gd name="T39" fmla="*/ 845 h 1256"/>
                <a:gd name="T40" fmla="*/ 13 w 1256"/>
                <a:gd name="T41" fmla="*/ 754 h 1256"/>
                <a:gd name="T42" fmla="*/ 0 w 1256"/>
                <a:gd name="T43" fmla="*/ 660 h 1256"/>
                <a:gd name="T44" fmla="*/ 0 w 1256"/>
                <a:gd name="T45" fmla="*/ 596 h 1256"/>
                <a:gd name="T46" fmla="*/ 13 w 1256"/>
                <a:gd name="T47" fmla="*/ 502 h 1256"/>
                <a:gd name="T48" fmla="*/ 36 w 1256"/>
                <a:gd name="T49" fmla="*/ 411 h 1256"/>
                <a:gd name="T50" fmla="*/ 75 w 1256"/>
                <a:gd name="T51" fmla="*/ 328 h 1256"/>
                <a:gd name="T52" fmla="*/ 124 w 1256"/>
                <a:gd name="T53" fmla="*/ 252 h 1256"/>
                <a:gd name="T54" fmla="*/ 183 w 1256"/>
                <a:gd name="T55" fmla="*/ 183 h 1256"/>
                <a:gd name="T56" fmla="*/ 252 w 1256"/>
                <a:gd name="T57" fmla="*/ 124 h 1256"/>
                <a:gd name="T58" fmla="*/ 328 w 1256"/>
                <a:gd name="T59" fmla="*/ 75 h 1256"/>
                <a:gd name="T60" fmla="*/ 411 w 1256"/>
                <a:gd name="T61" fmla="*/ 38 h 1256"/>
                <a:gd name="T62" fmla="*/ 500 w 1256"/>
                <a:gd name="T63" fmla="*/ 13 h 1256"/>
                <a:gd name="T64" fmla="*/ 595 w 1256"/>
                <a:gd name="T65" fmla="*/ 0 h 1256"/>
                <a:gd name="T66" fmla="*/ 660 w 1256"/>
                <a:gd name="T67" fmla="*/ 0 h 1256"/>
                <a:gd name="T68" fmla="*/ 754 w 1256"/>
                <a:gd name="T69" fmla="*/ 13 h 1256"/>
                <a:gd name="T70" fmla="*/ 843 w 1256"/>
                <a:gd name="T71" fmla="*/ 38 h 1256"/>
                <a:gd name="T72" fmla="*/ 928 w 1256"/>
                <a:gd name="T73" fmla="*/ 75 h 1256"/>
                <a:gd name="T74" fmla="*/ 1004 w 1256"/>
                <a:gd name="T75" fmla="*/ 124 h 1256"/>
                <a:gd name="T76" fmla="*/ 1071 w 1256"/>
                <a:gd name="T77" fmla="*/ 183 h 1256"/>
                <a:gd name="T78" fmla="*/ 1132 w 1256"/>
                <a:gd name="T79" fmla="*/ 252 h 1256"/>
                <a:gd name="T80" fmla="*/ 1180 w 1256"/>
                <a:gd name="T81" fmla="*/ 328 h 1256"/>
                <a:gd name="T82" fmla="*/ 1218 w 1256"/>
                <a:gd name="T83" fmla="*/ 411 h 1256"/>
                <a:gd name="T84" fmla="*/ 1243 w 1256"/>
                <a:gd name="T85" fmla="*/ 502 h 1256"/>
                <a:gd name="T86" fmla="*/ 1255 w 1256"/>
                <a:gd name="T87" fmla="*/ 59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6" h="1256">
                  <a:moveTo>
                    <a:pt x="1256" y="628"/>
                  </a:moveTo>
                  <a:lnTo>
                    <a:pt x="1256" y="628"/>
                  </a:lnTo>
                  <a:lnTo>
                    <a:pt x="1255" y="660"/>
                  </a:lnTo>
                  <a:lnTo>
                    <a:pt x="1253" y="692"/>
                  </a:lnTo>
                  <a:lnTo>
                    <a:pt x="1248" y="724"/>
                  </a:lnTo>
                  <a:lnTo>
                    <a:pt x="1243" y="754"/>
                  </a:lnTo>
                  <a:lnTo>
                    <a:pt x="1236" y="786"/>
                  </a:lnTo>
                  <a:lnTo>
                    <a:pt x="1228" y="815"/>
                  </a:lnTo>
                  <a:lnTo>
                    <a:pt x="1218" y="845"/>
                  </a:lnTo>
                  <a:lnTo>
                    <a:pt x="1207" y="872"/>
                  </a:lnTo>
                  <a:lnTo>
                    <a:pt x="1194" y="901"/>
                  </a:lnTo>
                  <a:lnTo>
                    <a:pt x="1180" y="928"/>
                  </a:lnTo>
                  <a:lnTo>
                    <a:pt x="1165" y="953"/>
                  </a:lnTo>
                  <a:lnTo>
                    <a:pt x="1149" y="979"/>
                  </a:lnTo>
                  <a:lnTo>
                    <a:pt x="1132" y="1004"/>
                  </a:lnTo>
                  <a:lnTo>
                    <a:pt x="1113" y="1028"/>
                  </a:lnTo>
                  <a:lnTo>
                    <a:pt x="1094" y="1051"/>
                  </a:lnTo>
                  <a:lnTo>
                    <a:pt x="1071" y="1073"/>
                  </a:lnTo>
                  <a:lnTo>
                    <a:pt x="1051" y="1094"/>
                  </a:lnTo>
                  <a:lnTo>
                    <a:pt x="1027" y="1113"/>
                  </a:lnTo>
                  <a:lnTo>
                    <a:pt x="1004" y="1132"/>
                  </a:lnTo>
                  <a:lnTo>
                    <a:pt x="979" y="1149"/>
                  </a:lnTo>
                  <a:lnTo>
                    <a:pt x="953" y="1165"/>
                  </a:lnTo>
                  <a:lnTo>
                    <a:pt x="928" y="1181"/>
                  </a:lnTo>
                  <a:lnTo>
                    <a:pt x="901" y="1194"/>
                  </a:lnTo>
                  <a:lnTo>
                    <a:pt x="872" y="1207"/>
                  </a:lnTo>
                  <a:lnTo>
                    <a:pt x="843" y="1218"/>
                  </a:lnTo>
                  <a:lnTo>
                    <a:pt x="815" y="1228"/>
                  </a:lnTo>
                  <a:lnTo>
                    <a:pt x="784" y="1237"/>
                  </a:lnTo>
                  <a:lnTo>
                    <a:pt x="754" y="1243"/>
                  </a:lnTo>
                  <a:lnTo>
                    <a:pt x="724" y="1250"/>
                  </a:lnTo>
                  <a:lnTo>
                    <a:pt x="692" y="1253"/>
                  </a:lnTo>
                  <a:lnTo>
                    <a:pt x="660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595" y="1256"/>
                  </a:lnTo>
                  <a:lnTo>
                    <a:pt x="563" y="1253"/>
                  </a:lnTo>
                  <a:lnTo>
                    <a:pt x="532" y="1250"/>
                  </a:lnTo>
                  <a:lnTo>
                    <a:pt x="500" y="1243"/>
                  </a:lnTo>
                  <a:lnTo>
                    <a:pt x="470" y="1237"/>
                  </a:lnTo>
                  <a:lnTo>
                    <a:pt x="441" y="1228"/>
                  </a:lnTo>
                  <a:lnTo>
                    <a:pt x="411" y="1218"/>
                  </a:lnTo>
                  <a:lnTo>
                    <a:pt x="382" y="1207"/>
                  </a:lnTo>
                  <a:lnTo>
                    <a:pt x="355" y="1194"/>
                  </a:lnTo>
                  <a:lnTo>
                    <a:pt x="328" y="1181"/>
                  </a:lnTo>
                  <a:lnTo>
                    <a:pt x="301" y="1165"/>
                  </a:lnTo>
                  <a:lnTo>
                    <a:pt x="276" y="1149"/>
                  </a:lnTo>
                  <a:lnTo>
                    <a:pt x="252" y="1132"/>
                  </a:lnTo>
                  <a:lnTo>
                    <a:pt x="228" y="1113"/>
                  </a:lnTo>
                  <a:lnTo>
                    <a:pt x="205" y="1094"/>
                  </a:lnTo>
                  <a:lnTo>
                    <a:pt x="183" y="1073"/>
                  </a:lnTo>
                  <a:lnTo>
                    <a:pt x="162" y="1051"/>
                  </a:lnTo>
                  <a:lnTo>
                    <a:pt x="143" y="1028"/>
                  </a:lnTo>
                  <a:lnTo>
                    <a:pt x="124" y="1004"/>
                  </a:lnTo>
                  <a:lnTo>
                    <a:pt x="107" y="979"/>
                  </a:lnTo>
                  <a:lnTo>
                    <a:pt x="91" y="953"/>
                  </a:lnTo>
                  <a:lnTo>
                    <a:pt x="75" y="928"/>
                  </a:lnTo>
                  <a:lnTo>
                    <a:pt x="60" y="901"/>
                  </a:lnTo>
                  <a:lnTo>
                    <a:pt x="49" y="872"/>
                  </a:lnTo>
                  <a:lnTo>
                    <a:pt x="36" y="845"/>
                  </a:lnTo>
                  <a:lnTo>
                    <a:pt x="27" y="815"/>
                  </a:lnTo>
                  <a:lnTo>
                    <a:pt x="19" y="786"/>
                  </a:lnTo>
                  <a:lnTo>
                    <a:pt x="13" y="754"/>
                  </a:lnTo>
                  <a:lnTo>
                    <a:pt x="6" y="724"/>
                  </a:lnTo>
                  <a:lnTo>
                    <a:pt x="3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3" y="564"/>
                  </a:lnTo>
                  <a:lnTo>
                    <a:pt x="6" y="532"/>
                  </a:lnTo>
                  <a:lnTo>
                    <a:pt x="13" y="502"/>
                  </a:lnTo>
                  <a:lnTo>
                    <a:pt x="19" y="470"/>
                  </a:lnTo>
                  <a:lnTo>
                    <a:pt x="27" y="441"/>
                  </a:lnTo>
                  <a:lnTo>
                    <a:pt x="36" y="411"/>
                  </a:lnTo>
                  <a:lnTo>
                    <a:pt x="49" y="384"/>
                  </a:lnTo>
                  <a:lnTo>
                    <a:pt x="60" y="355"/>
                  </a:lnTo>
                  <a:lnTo>
                    <a:pt x="75" y="328"/>
                  </a:lnTo>
                  <a:lnTo>
                    <a:pt x="91" y="303"/>
                  </a:lnTo>
                  <a:lnTo>
                    <a:pt x="107" y="277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2" y="205"/>
                  </a:lnTo>
                  <a:lnTo>
                    <a:pt x="183" y="183"/>
                  </a:lnTo>
                  <a:lnTo>
                    <a:pt x="205" y="162"/>
                  </a:lnTo>
                  <a:lnTo>
                    <a:pt x="228" y="143"/>
                  </a:lnTo>
                  <a:lnTo>
                    <a:pt x="252" y="124"/>
                  </a:lnTo>
                  <a:lnTo>
                    <a:pt x="276" y="107"/>
                  </a:lnTo>
                  <a:lnTo>
                    <a:pt x="301" y="91"/>
                  </a:lnTo>
                  <a:lnTo>
                    <a:pt x="328" y="75"/>
                  </a:lnTo>
                  <a:lnTo>
                    <a:pt x="355" y="62"/>
                  </a:lnTo>
                  <a:lnTo>
                    <a:pt x="382" y="49"/>
                  </a:lnTo>
                  <a:lnTo>
                    <a:pt x="411" y="38"/>
                  </a:lnTo>
                  <a:lnTo>
                    <a:pt x="441" y="28"/>
                  </a:lnTo>
                  <a:lnTo>
                    <a:pt x="470" y="19"/>
                  </a:lnTo>
                  <a:lnTo>
                    <a:pt x="500" y="13"/>
                  </a:lnTo>
                  <a:lnTo>
                    <a:pt x="532" y="6"/>
                  </a:lnTo>
                  <a:lnTo>
                    <a:pt x="563" y="3"/>
                  </a:lnTo>
                  <a:lnTo>
                    <a:pt x="595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60" y="0"/>
                  </a:lnTo>
                  <a:lnTo>
                    <a:pt x="692" y="3"/>
                  </a:lnTo>
                  <a:lnTo>
                    <a:pt x="724" y="6"/>
                  </a:lnTo>
                  <a:lnTo>
                    <a:pt x="754" y="13"/>
                  </a:lnTo>
                  <a:lnTo>
                    <a:pt x="784" y="19"/>
                  </a:lnTo>
                  <a:lnTo>
                    <a:pt x="815" y="28"/>
                  </a:lnTo>
                  <a:lnTo>
                    <a:pt x="843" y="38"/>
                  </a:lnTo>
                  <a:lnTo>
                    <a:pt x="872" y="49"/>
                  </a:lnTo>
                  <a:lnTo>
                    <a:pt x="901" y="62"/>
                  </a:lnTo>
                  <a:lnTo>
                    <a:pt x="928" y="75"/>
                  </a:lnTo>
                  <a:lnTo>
                    <a:pt x="953" y="91"/>
                  </a:lnTo>
                  <a:lnTo>
                    <a:pt x="979" y="107"/>
                  </a:lnTo>
                  <a:lnTo>
                    <a:pt x="1004" y="124"/>
                  </a:lnTo>
                  <a:lnTo>
                    <a:pt x="1027" y="143"/>
                  </a:lnTo>
                  <a:lnTo>
                    <a:pt x="1051" y="162"/>
                  </a:lnTo>
                  <a:lnTo>
                    <a:pt x="1071" y="183"/>
                  </a:lnTo>
                  <a:lnTo>
                    <a:pt x="1094" y="205"/>
                  </a:lnTo>
                  <a:lnTo>
                    <a:pt x="1113" y="228"/>
                  </a:lnTo>
                  <a:lnTo>
                    <a:pt x="1132" y="252"/>
                  </a:lnTo>
                  <a:lnTo>
                    <a:pt x="1149" y="277"/>
                  </a:lnTo>
                  <a:lnTo>
                    <a:pt x="1165" y="303"/>
                  </a:lnTo>
                  <a:lnTo>
                    <a:pt x="1180" y="328"/>
                  </a:lnTo>
                  <a:lnTo>
                    <a:pt x="1194" y="355"/>
                  </a:lnTo>
                  <a:lnTo>
                    <a:pt x="1207" y="384"/>
                  </a:lnTo>
                  <a:lnTo>
                    <a:pt x="1218" y="411"/>
                  </a:lnTo>
                  <a:lnTo>
                    <a:pt x="1228" y="441"/>
                  </a:lnTo>
                  <a:lnTo>
                    <a:pt x="1236" y="470"/>
                  </a:lnTo>
                  <a:lnTo>
                    <a:pt x="1243" y="502"/>
                  </a:lnTo>
                  <a:lnTo>
                    <a:pt x="1248" y="532"/>
                  </a:lnTo>
                  <a:lnTo>
                    <a:pt x="1253" y="564"/>
                  </a:lnTo>
                  <a:lnTo>
                    <a:pt x="1255" y="596"/>
                  </a:lnTo>
                  <a:lnTo>
                    <a:pt x="1256" y="628"/>
                  </a:lnTo>
                  <a:lnTo>
                    <a:pt x="1256" y="62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7" name="Freeform 13"/>
            <p:cNvSpPr>
              <a:spLocks/>
            </p:cNvSpPr>
            <p:nvPr/>
          </p:nvSpPr>
          <p:spPr bwMode="auto">
            <a:xfrm>
              <a:off x="2594" y="1936"/>
              <a:ext cx="628" cy="628"/>
            </a:xfrm>
            <a:custGeom>
              <a:avLst/>
              <a:gdLst>
                <a:gd name="T0" fmla="*/ 1255 w 1256"/>
                <a:gd name="T1" fmla="*/ 660 h 1256"/>
                <a:gd name="T2" fmla="*/ 1243 w 1256"/>
                <a:gd name="T3" fmla="*/ 754 h 1256"/>
                <a:gd name="T4" fmla="*/ 1218 w 1256"/>
                <a:gd name="T5" fmla="*/ 845 h 1256"/>
                <a:gd name="T6" fmla="*/ 1180 w 1256"/>
                <a:gd name="T7" fmla="*/ 928 h 1256"/>
                <a:gd name="T8" fmla="*/ 1132 w 1256"/>
                <a:gd name="T9" fmla="*/ 1004 h 1256"/>
                <a:gd name="T10" fmla="*/ 1071 w 1256"/>
                <a:gd name="T11" fmla="*/ 1073 h 1256"/>
                <a:gd name="T12" fmla="*/ 1004 w 1256"/>
                <a:gd name="T13" fmla="*/ 1132 h 1256"/>
                <a:gd name="T14" fmla="*/ 928 w 1256"/>
                <a:gd name="T15" fmla="*/ 1181 h 1256"/>
                <a:gd name="T16" fmla="*/ 843 w 1256"/>
                <a:gd name="T17" fmla="*/ 1218 h 1256"/>
                <a:gd name="T18" fmla="*/ 754 w 1256"/>
                <a:gd name="T19" fmla="*/ 1243 h 1256"/>
                <a:gd name="T20" fmla="*/ 660 w 1256"/>
                <a:gd name="T21" fmla="*/ 1256 h 1256"/>
                <a:gd name="T22" fmla="*/ 595 w 1256"/>
                <a:gd name="T23" fmla="*/ 1256 h 1256"/>
                <a:gd name="T24" fmla="*/ 500 w 1256"/>
                <a:gd name="T25" fmla="*/ 1243 h 1256"/>
                <a:gd name="T26" fmla="*/ 411 w 1256"/>
                <a:gd name="T27" fmla="*/ 1218 h 1256"/>
                <a:gd name="T28" fmla="*/ 328 w 1256"/>
                <a:gd name="T29" fmla="*/ 1181 h 1256"/>
                <a:gd name="T30" fmla="*/ 252 w 1256"/>
                <a:gd name="T31" fmla="*/ 1132 h 1256"/>
                <a:gd name="T32" fmla="*/ 183 w 1256"/>
                <a:gd name="T33" fmla="*/ 1073 h 1256"/>
                <a:gd name="T34" fmla="*/ 124 w 1256"/>
                <a:gd name="T35" fmla="*/ 1004 h 1256"/>
                <a:gd name="T36" fmla="*/ 75 w 1256"/>
                <a:gd name="T37" fmla="*/ 928 h 1256"/>
                <a:gd name="T38" fmla="*/ 36 w 1256"/>
                <a:gd name="T39" fmla="*/ 845 h 1256"/>
                <a:gd name="T40" fmla="*/ 13 w 1256"/>
                <a:gd name="T41" fmla="*/ 754 h 1256"/>
                <a:gd name="T42" fmla="*/ 0 w 1256"/>
                <a:gd name="T43" fmla="*/ 660 h 1256"/>
                <a:gd name="T44" fmla="*/ 0 w 1256"/>
                <a:gd name="T45" fmla="*/ 596 h 1256"/>
                <a:gd name="T46" fmla="*/ 13 w 1256"/>
                <a:gd name="T47" fmla="*/ 502 h 1256"/>
                <a:gd name="T48" fmla="*/ 36 w 1256"/>
                <a:gd name="T49" fmla="*/ 411 h 1256"/>
                <a:gd name="T50" fmla="*/ 75 w 1256"/>
                <a:gd name="T51" fmla="*/ 328 h 1256"/>
                <a:gd name="T52" fmla="*/ 124 w 1256"/>
                <a:gd name="T53" fmla="*/ 252 h 1256"/>
                <a:gd name="T54" fmla="*/ 183 w 1256"/>
                <a:gd name="T55" fmla="*/ 183 h 1256"/>
                <a:gd name="T56" fmla="*/ 252 w 1256"/>
                <a:gd name="T57" fmla="*/ 124 h 1256"/>
                <a:gd name="T58" fmla="*/ 328 w 1256"/>
                <a:gd name="T59" fmla="*/ 75 h 1256"/>
                <a:gd name="T60" fmla="*/ 411 w 1256"/>
                <a:gd name="T61" fmla="*/ 38 h 1256"/>
                <a:gd name="T62" fmla="*/ 500 w 1256"/>
                <a:gd name="T63" fmla="*/ 13 h 1256"/>
                <a:gd name="T64" fmla="*/ 595 w 1256"/>
                <a:gd name="T65" fmla="*/ 0 h 1256"/>
                <a:gd name="T66" fmla="*/ 660 w 1256"/>
                <a:gd name="T67" fmla="*/ 0 h 1256"/>
                <a:gd name="T68" fmla="*/ 754 w 1256"/>
                <a:gd name="T69" fmla="*/ 13 h 1256"/>
                <a:gd name="T70" fmla="*/ 843 w 1256"/>
                <a:gd name="T71" fmla="*/ 38 h 1256"/>
                <a:gd name="T72" fmla="*/ 928 w 1256"/>
                <a:gd name="T73" fmla="*/ 75 h 1256"/>
                <a:gd name="T74" fmla="*/ 1004 w 1256"/>
                <a:gd name="T75" fmla="*/ 124 h 1256"/>
                <a:gd name="T76" fmla="*/ 1071 w 1256"/>
                <a:gd name="T77" fmla="*/ 183 h 1256"/>
                <a:gd name="T78" fmla="*/ 1132 w 1256"/>
                <a:gd name="T79" fmla="*/ 252 h 1256"/>
                <a:gd name="T80" fmla="*/ 1180 w 1256"/>
                <a:gd name="T81" fmla="*/ 328 h 1256"/>
                <a:gd name="T82" fmla="*/ 1218 w 1256"/>
                <a:gd name="T83" fmla="*/ 411 h 1256"/>
                <a:gd name="T84" fmla="*/ 1243 w 1256"/>
                <a:gd name="T85" fmla="*/ 502 h 1256"/>
                <a:gd name="T86" fmla="*/ 1255 w 1256"/>
                <a:gd name="T87" fmla="*/ 596 h 1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56" h="1256">
                  <a:moveTo>
                    <a:pt x="1256" y="628"/>
                  </a:moveTo>
                  <a:lnTo>
                    <a:pt x="1256" y="628"/>
                  </a:lnTo>
                  <a:lnTo>
                    <a:pt x="1255" y="660"/>
                  </a:lnTo>
                  <a:lnTo>
                    <a:pt x="1253" y="692"/>
                  </a:lnTo>
                  <a:lnTo>
                    <a:pt x="1248" y="724"/>
                  </a:lnTo>
                  <a:lnTo>
                    <a:pt x="1243" y="754"/>
                  </a:lnTo>
                  <a:lnTo>
                    <a:pt x="1236" y="786"/>
                  </a:lnTo>
                  <a:lnTo>
                    <a:pt x="1228" y="815"/>
                  </a:lnTo>
                  <a:lnTo>
                    <a:pt x="1218" y="845"/>
                  </a:lnTo>
                  <a:lnTo>
                    <a:pt x="1207" y="872"/>
                  </a:lnTo>
                  <a:lnTo>
                    <a:pt x="1194" y="901"/>
                  </a:lnTo>
                  <a:lnTo>
                    <a:pt x="1180" y="928"/>
                  </a:lnTo>
                  <a:lnTo>
                    <a:pt x="1165" y="953"/>
                  </a:lnTo>
                  <a:lnTo>
                    <a:pt x="1149" y="979"/>
                  </a:lnTo>
                  <a:lnTo>
                    <a:pt x="1132" y="1004"/>
                  </a:lnTo>
                  <a:lnTo>
                    <a:pt x="1113" y="1028"/>
                  </a:lnTo>
                  <a:lnTo>
                    <a:pt x="1094" y="1051"/>
                  </a:lnTo>
                  <a:lnTo>
                    <a:pt x="1071" y="1073"/>
                  </a:lnTo>
                  <a:lnTo>
                    <a:pt x="1051" y="1094"/>
                  </a:lnTo>
                  <a:lnTo>
                    <a:pt x="1027" y="1113"/>
                  </a:lnTo>
                  <a:lnTo>
                    <a:pt x="1004" y="1132"/>
                  </a:lnTo>
                  <a:lnTo>
                    <a:pt x="979" y="1149"/>
                  </a:lnTo>
                  <a:lnTo>
                    <a:pt x="953" y="1165"/>
                  </a:lnTo>
                  <a:lnTo>
                    <a:pt x="928" y="1181"/>
                  </a:lnTo>
                  <a:lnTo>
                    <a:pt x="901" y="1194"/>
                  </a:lnTo>
                  <a:lnTo>
                    <a:pt x="872" y="1207"/>
                  </a:lnTo>
                  <a:lnTo>
                    <a:pt x="843" y="1218"/>
                  </a:lnTo>
                  <a:lnTo>
                    <a:pt x="815" y="1228"/>
                  </a:lnTo>
                  <a:lnTo>
                    <a:pt x="784" y="1237"/>
                  </a:lnTo>
                  <a:lnTo>
                    <a:pt x="754" y="1243"/>
                  </a:lnTo>
                  <a:lnTo>
                    <a:pt x="724" y="1250"/>
                  </a:lnTo>
                  <a:lnTo>
                    <a:pt x="692" y="1253"/>
                  </a:lnTo>
                  <a:lnTo>
                    <a:pt x="660" y="1256"/>
                  </a:lnTo>
                  <a:lnTo>
                    <a:pt x="628" y="1256"/>
                  </a:lnTo>
                  <a:lnTo>
                    <a:pt x="628" y="1256"/>
                  </a:lnTo>
                  <a:lnTo>
                    <a:pt x="595" y="1256"/>
                  </a:lnTo>
                  <a:lnTo>
                    <a:pt x="563" y="1253"/>
                  </a:lnTo>
                  <a:lnTo>
                    <a:pt x="532" y="1250"/>
                  </a:lnTo>
                  <a:lnTo>
                    <a:pt x="500" y="1243"/>
                  </a:lnTo>
                  <a:lnTo>
                    <a:pt x="470" y="1237"/>
                  </a:lnTo>
                  <a:lnTo>
                    <a:pt x="441" y="1228"/>
                  </a:lnTo>
                  <a:lnTo>
                    <a:pt x="411" y="1218"/>
                  </a:lnTo>
                  <a:lnTo>
                    <a:pt x="382" y="1207"/>
                  </a:lnTo>
                  <a:lnTo>
                    <a:pt x="355" y="1194"/>
                  </a:lnTo>
                  <a:lnTo>
                    <a:pt x="328" y="1181"/>
                  </a:lnTo>
                  <a:lnTo>
                    <a:pt x="301" y="1165"/>
                  </a:lnTo>
                  <a:lnTo>
                    <a:pt x="276" y="1149"/>
                  </a:lnTo>
                  <a:lnTo>
                    <a:pt x="252" y="1132"/>
                  </a:lnTo>
                  <a:lnTo>
                    <a:pt x="228" y="1113"/>
                  </a:lnTo>
                  <a:lnTo>
                    <a:pt x="205" y="1094"/>
                  </a:lnTo>
                  <a:lnTo>
                    <a:pt x="183" y="1073"/>
                  </a:lnTo>
                  <a:lnTo>
                    <a:pt x="162" y="1051"/>
                  </a:lnTo>
                  <a:lnTo>
                    <a:pt x="143" y="1028"/>
                  </a:lnTo>
                  <a:lnTo>
                    <a:pt x="124" y="1004"/>
                  </a:lnTo>
                  <a:lnTo>
                    <a:pt x="107" y="979"/>
                  </a:lnTo>
                  <a:lnTo>
                    <a:pt x="91" y="953"/>
                  </a:lnTo>
                  <a:lnTo>
                    <a:pt x="75" y="928"/>
                  </a:lnTo>
                  <a:lnTo>
                    <a:pt x="60" y="901"/>
                  </a:lnTo>
                  <a:lnTo>
                    <a:pt x="49" y="872"/>
                  </a:lnTo>
                  <a:lnTo>
                    <a:pt x="36" y="845"/>
                  </a:lnTo>
                  <a:lnTo>
                    <a:pt x="27" y="815"/>
                  </a:lnTo>
                  <a:lnTo>
                    <a:pt x="19" y="786"/>
                  </a:lnTo>
                  <a:lnTo>
                    <a:pt x="13" y="754"/>
                  </a:lnTo>
                  <a:lnTo>
                    <a:pt x="6" y="724"/>
                  </a:lnTo>
                  <a:lnTo>
                    <a:pt x="3" y="692"/>
                  </a:lnTo>
                  <a:lnTo>
                    <a:pt x="0" y="660"/>
                  </a:lnTo>
                  <a:lnTo>
                    <a:pt x="0" y="628"/>
                  </a:lnTo>
                  <a:lnTo>
                    <a:pt x="0" y="628"/>
                  </a:lnTo>
                  <a:lnTo>
                    <a:pt x="0" y="596"/>
                  </a:lnTo>
                  <a:lnTo>
                    <a:pt x="3" y="564"/>
                  </a:lnTo>
                  <a:lnTo>
                    <a:pt x="6" y="532"/>
                  </a:lnTo>
                  <a:lnTo>
                    <a:pt x="13" y="502"/>
                  </a:lnTo>
                  <a:lnTo>
                    <a:pt x="19" y="470"/>
                  </a:lnTo>
                  <a:lnTo>
                    <a:pt x="27" y="441"/>
                  </a:lnTo>
                  <a:lnTo>
                    <a:pt x="36" y="411"/>
                  </a:lnTo>
                  <a:lnTo>
                    <a:pt x="49" y="384"/>
                  </a:lnTo>
                  <a:lnTo>
                    <a:pt x="60" y="355"/>
                  </a:lnTo>
                  <a:lnTo>
                    <a:pt x="75" y="328"/>
                  </a:lnTo>
                  <a:lnTo>
                    <a:pt x="91" y="303"/>
                  </a:lnTo>
                  <a:lnTo>
                    <a:pt x="107" y="277"/>
                  </a:lnTo>
                  <a:lnTo>
                    <a:pt x="124" y="252"/>
                  </a:lnTo>
                  <a:lnTo>
                    <a:pt x="143" y="228"/>
                  </a:lnTo>
                  <a:lnTo>
                    <a:pt x="162" y="205"/>
                  </a:lnTo>
                  <a:lnTo>
                    <a:pt x="183" y="183"/>
                  </a:lnTo>
                  <a:lnTo>
                    <a:pt x="205" y="162"/>
                  </a:lnTo>
                  <a:lnTo>
                    <a:pt x="228" y="143"/>
                  </a:lnTo>
                  <a:lnTo>
                    <a:pt x="252" y="124"/>
                  </a:lnTo>
                  <a:lnTo>
                    <a:pt x="276" y="107"/>
                  </a:lnTo>
                  <a:lnTo>
                    <a:pt x="301" y="91"/>
                  </a:lnTo>
                  <a:lnTo>
                    <a:pt x="328" y="75"/>
                  </a:lnTo>
                  <a:lnTo>
                    <a:pt x="355" y="62"/>
                  </a:lnTo>
                  <a:lnTo>
                    <a:pt x="382" y="49"/>
                  </a:lnTo>
                  <a:lnTo>
                    <a:pt x="411" y="38"/>
                  </a:lnTo>
                  <a:lnTo>
                    <a:pt x="441" y="28"/>
                  </a:lnTo>
                  <a:lnTo>
                    <a:pt x="470" y="19"/>
                  </a:lnTo>
                  <a:lnTo>
                    <a:pt x="500" y="13"/>
                  </a:lnTo>
                  <a:lnTo>
                    <a:pt x="532" y="6"/>
                  </a:lnTo>
                  <a:lnTo>
                    <a:pt x="563" y="3"/>
                  </a:lnTo>
                  <a:lnTo>
                    <a:pt x="595" y="0"/>
                  </a:lnTo>
                  <a:lnTo>
                    <a:pt x="628" y="0"/>
                  </a:lnTo>
                  <a:lnTo>
                    <a:pt x="628" y="0"/>
                  </a:lnTo>
                  <a:lnTo>
                    <a:pt x="660" y="0"/>
                  </a:lnTo>
                  <a:lnTo>
                    <a:pt x="692" y="3"/>
                  </a:lnTo>
                  <a:lnTo>
                    <a:pt x="724" y="6"/>
                  </a:lnTo>
                  <a:lnTo>
                    <a:pt x="754" y="13"/>
                  </a:lnTo>
                  <a:lnTo>
                    <a:pt x="784" y="19"/>
                  </a:lnTo>
                  <a:lnTo>
                    <a:pt x="815" y="28"/>
                  </a:lnTo>
                  <a:lnTo>
                    <a:pt x="843" y="38"/>
                  </a:lnTo>
                  <a:lnTo>
                    <a:pt x="872" y="49"/>
                  </a:lnTo>
                  <a:lnTo>
                    <a:pt x="901" y="62"/>
                  </a:lnTo>
                  <a:lnTo>
                    <a:pt x="928" y="75"/>
                  </a:lnTo>
                  <a:lnTo>
                    <a:pt x="953" y="91"/>
                  </a:lnTo>
                  <a:lnTo>
                    <a:pt x="979" y="107"/>
                  </a:lnTo>
                  <a:lnTo>
                    <a:pt x="1004" y="124"/>
                  </a:lnTo>
                  <a:lnTo>
                    <a:pt x="1027" y="143"/>
                  </a:lnTo>
                  <a:lnTo>
                    <a:pt x="1051" y="162"/>
                  </a:lnTo>
                  <a:lnTo>
                    <a:pt x="1071" y="183"/>
                  </a:lnTo>
                  <a:lnTo>
                    <a:pt x="1094" y="205"/>
                  </a:lnTo>
                  <a:lnTo>
                    <a:pt x="1113" y="228"/>
                  </a:lnTo>
                  <a:lnTo>
                    <a:pt x="1132" y="252"/>
                  </a:lnTo>
                  <a:lnTo>
                    <a:pt x="1149" y="277"/>
                  </a:lnTo>
                  <a:lnTo>
                    <a:pt x="1165" y="303"/>
                  </a:lnTo>
                  <a:lnTo>
                    <a:pt x="1180" y="328"/>
                  </a:lnTo>
                  <a:lnTo>
                    <a:pt x="1194" y="355"/>
                  </a:lnTo>
                  <a:lnTo>
                    <a:pt x="1207" y="384"/>
                  </a:lnTo>
                  <a:lnTo>
                    <a:pt x="1218" y="411"/>
                  </a:lnTo>
                  <a:lnTo>
                    <a:pt x="1228" y="441"/>
                  </a:lnTo>
                  <a:lnTo>
                    <a:pt x="1236" y="470"/>
                  </a:lnTo>
                  <a:lnTo>
                    <a:pt x="1243" y="502"/>
                  </a:lnTo>
                  <a:lnTo>
                    <a:pt x="1248" y="532"/>
                  </a:lnTo>
                  <a:lnTo>
                    <a:pt x="1253" y="564"/>
                  </a:lnTo>
                  <a:lnTo>
                    <a:pt x="1255" y="596"/>
                  </a:lnTo>
                  <a:lnTo>
                    <a:pt x="1256" y="628"/>
                  </a:lnTo>
                  <a:lnTo>
                    <a:pt x="1256" y="62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8" name="Freeform 14"/>
            <p:cNvSpPr>
              <a:spLocks/>
            </p:cNvSpPr>
            <p:nvPr/>
          </p:nvSpPr>
          <p:spPr bwMode="auto">
            <a:xfrm>
              <a:off x="2806" y="2122"/>
              <a:ext cx="70" cy="71"/>
            </a:xfrm>
            <a:custGeom>
              <a:avLst/>
              <a:gdLst>
                <a:gd name="T0" fmla="*/ 105 w 140"/>
                <a:gd name="T1" fmla="*/ 9 h 140"/>
                <a:gd name="T2" fmla="*/ 105 w 140"/>
                <a:gd name="T3" fmla="*/ 9 h 140"/>
                <a:gd name="T4" fmla="*/ 118 w 140"/>
                <a:gd name="T5" fmla="*/ 17 h 140"/>
                <a:gd name="T6" fmla="*/ 127 w 140"/>
                <a:gd name="T7" fmla="*/ 27 h 140"/>
                <a:gd name="T8" fmla="*/ 134 w 140"/>
                <a:gd name="T9" fmla="*/ 40 h 140"/>
                <a:gd name="T10" fmla="*/ 139 w 140"/>
                <a:gd name="T11" fmla="*/ 53 h 140"/>
                <a:gd name="T12" fmla="*/ 140 w 140"/>
                <a:gd name="T13" fmla="*/ 65 h 140"/>
                <a:gd name="T14" fmla="*/ 140 w 140"/>
                <a:gd name="T15" fmla="*/ 80 h 140"/>
                <a:gd name="T16" fmla="*/ 137 w 140"/>
                <a:gd name="T17" fmla="*/ 92 h 140"/>
                <a:gd name="T18" fmla="*/ 132 w 140"/>
                <a:gd name="T19" fmla="*/ 105 h 140"/>
                <a:gd name="T20" fmla="*/ 132 w 140"/>
                <a:gd name="T21" fmla="*/ 105 h 140"/>
                <a:gd name="T22" fmla="*/ 123 w 140"/>
                <a:gd name="T23" fmla="*/ 116 h 140"/>
                <a:gd name="T24" fmla="*/ 113 w 140"/>
                <a:gd name="T25" fmla="*/ 126 h 140"/>
                <a:gd name="T26" fmla="*/ 102 w 140"/>
                <a:gd name="T27" fmla="*/ 134 h 140"/>
                <a:gd name="T28" fmla="*/ 89 w 140"/>
                <a:gd name="T29" fmla="*/ 139 h 140"/>
                <a:gd name="T30" fmla="*/ 75 w 140"/>
                <a:gd name="T31" fmla="*/ 140 h 140"/>
                <a:gd name="T32" fmla="*/ 62 w 140"/>
                <a:gd name="T33" fmla="*/ 140 h 140"/>
                <a:gd name="T34" fmla="*/ 48 w 140"/>
                <a:gd name="T35" fmla="*/ 137 h 140"/>
                <a:gd name="T36" fmla="*/ 35 w 140"/>
                <a:gd name="T37" fmla="*/ 131 h 140"/>
                <a:gd name="T38" fmla="*/ 35 w 140"/>
                <a:gd name="T39" fmla="*/ 131 h 140"/>
                <a:gd name="T40" fmla="*/ 24 w 140"/>
                <a:gd name="T41" fmla="*/ 123 h 140"/>
                <a:gd name="T42" fmla="*/ 14 w 140"/>
                <a:gd name="T43" fmla="*/ 113 h 140"/>
                <a:gd name="T44" fmla="*/ 8 w 140"/>
                <a:gd name="T45" fmla="*/ 100 h 140"/>
                <a:gd name="T46" fmla="*/ 3 w 140"/>
                <a:gd name="T47" fmla="*/ 88 h 140"/>
                <a:gd name="T48" fmla="*/ 0 w 140"/>
                <a:gd name="T49" fmla="*/ 75 h 140"/>
                <a:gd name="T50" fmla="*/ 0 w 140"/>
                <a:gd name="T51" fmla="*/ 62 h 140"/>
                <a:gd name="T52" fmla="*/ 3 w 140"/>
                <a:gd name="T53" fmla="*/ 48 h 140"/>
                <a:gd name="T54" fmla="*/ 9 w 140"/>
                <a:gd name="T55" fmla="*/ 35 h 140"/>
                <a:gd name="T56" fmla="*/ 9 w 140"/>
                <a:gd name="T57" fmla="*/ 35 h 140"/>
                <a:gd name="T58" fmla="*/ 17 w 140"/>
                <a:gd name="T59" fmla="*/ 24 h 140"/>
                <a:gd name="T60" fmla="*/ 29 w 140"/>
                <a:gd name="T61" fmla="*/ 14 h 140"/>
                <a:gd name="T62" fmla="*/ 40 w 140"/>
                <a:gd name="T63" fmla="*/ 6 h 140"/>
                <a:gd name="T64" fmla="*/ 53 w 140"/>
                <a:gd name="T65" fmla="*/ 1 h 140"/>
                <a:gd name="T66" fmla="*/ 65 w 140"/>
                <a:gd name="T67" fmla="*/ 0 h 140"/>
                <a:gd name="T68" fmla="*/ 80 w 140"/>
                <a:gd name="T69" fmla="*/ 0 h 140"/>
                <a:gd name="T70" fmla="*/ 92 w 140"/>
                <a:gd name="T71" fmla="*/ 3 h 140"/>
                <a:gd name="T72" fmla="*/ 105 w 140"/>
                <a:gd name="T73" fmla="*/ 9 h 140"/>
                <a:gd name="T74" fmla="*/ 105 w 140"/>
                <a:gd name="T75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0">
                  <a:moveTo>
                    <a:pt x="105" y="9"/>
                  </a:moveTo>
                  <a:lnTo>
                    <a:pt x="105" y="9"/>
                  </a:lnTo>
                  <a:lnTo>
                    <a:pt x="118" y="17"/>
                  </a:lnTo>
                  <a:lnTo>
                    <a:pt x="127" y="27"/>
                  </a:lnTo>
                  <a:lnTo>
                    <a:pt x="134" y="40"/>
                  </a:lnTo>
                  <a:lnTo>
                    <a:pt x="139" y="53"/>
                  </a:lnTo>
                  <a:lnTo>
                    <a:pt x="140" y="65"/>
                  </a:lnTo>
                  <a:lnTo>
                    <a:pt x="140" y="80"/>
                  </a:lnTo>
                  <a:lnTo>
                    <a:pt x="137" y="92"/>
                  </a:lnTo>
                  <a:lnTo>
                    <a:pt x="132" y="105"/>
                  </a:lnTo>
                  <a:lnTo>
                    <a:pt x="132" y="105"/>
                  </a:lnTo>
                  <a:lnTo>
                    <a:pt x="123" y="116"/>
                  </a:lnTo>
                  <a:lnTo>
                    <a:pt x="113" y="126"/>
                  </a:lnTo>
                  <a:lnTo>
                    <a:pt x="102" y="134"/>
                  </a:lnTo>
                  <a:lnTo>
                    <a:pt x="89" y="139"/>
                  </a:lnTo>
                  <a:lnTo>
                    <a:pt x="75" y="140"/>
                  </a:lnTo>
                  <a:lnTo>
                    <a:pt x="62" y="140"/>
                  </a:lnTo>
                  <a:lnTo>
                    <a:pt x="48" y="137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24" y="123"/>
                  </a:lnTo>
                  <a:lnTo>
                    <a:pt x="14" y="113"/>
                  </a:lnTo>
                  <a:lnTo>
                    <a:pt x="8" y="100"/>
                  </a:lnTo>
                  <a:lnTo>
                    <a:pt x="3" y="88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3" y="4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4"/>
                  </a:lnTo>
                  <a:lnTo>
                    <a:pt x="29" y="14"/>
                  </a:lnTo>
                  <a:lnTo>
                    <a:pt x="40" y="6"/>
                  </a:lnTo>
                  <a:lnTo>
                    <a:pt x="53" y="1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2" y="3"/>
                  </a:lnTo>
                  <a:lnTo>
                    <a:pt x="105" y="9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9" name="Freeform 15"/>
            <p:cNvSpPr>
              <a:spLocks/>
            </p:cNvSpPr>
            <p:nvPr/>
          </p:nvSpPr>
          <p:spPr bwMode="auto">
            <a:xfrm>
              <a:off x="2834" y="2391"/>
              <a:ext cx="70" cy="70"/>
            </a:xfrm>
            <a:custGeom>
              <a:avLst/>
              <a:gdLst>
                <a:gd name="T0" fmla="*/ 105 w 140"/>
                <a:gd name="T1" fmla="*/ 10 h 141"/>
                <a:gd name="T2" fmla="*/ 105 w 140"/>
                <a:gd name="T3" fmla="*/ 10 h 141"/>
                <a:gd name="T4" fmla="*/ 118 w 140"/>
                <a:gd name="T5" fmla="*/ 18 h 141"/>
                <a:gd name="T6" fmla="*/ 126 w 140"/>
                <a:gd name="T7" fmla="*/ 27 h 141"/>
                <a:gd name="T8" fmla="*/ 134 w 140"/>
                <a:gd name="T9" fmla="*/ 40 h 141"/>
                <a:gd name="T10" fmla="*/ 138 w 140"/>
                <a:gd name="T11" fmla="*/ 51 h 141"/>
                <a:gd name="T12" fmla="*/ 140 w 140"/>
                <a:gd name="T13" fmla="*/ 66 h 141"/>
                <a:gd name="T14" fmla="*/ 140 w 140"/>
                <a:gd name="T15" fmla="*/ 78 h 141"/>
                <a:gd name="T16" fmla="*/ 137 w 140"/>
                <a:gd name="T17" fmla="*/ 93 h 141"/>
                <a:gd name="T18" fmla="*/ 130 w 140"/>
                <a:gd name="T19" fmla="*/ 105 h 141"/>
                <a:gd name="T20" fmla="*/ 130 w 140"/>
                <a:gd name="T21" fmla="*/ 105 h 141"/>
                <a:gd name="T22" fmla="*/ 122 w 140"/>
                <a:gd name="T23" fmla="*/ 117 h 141"/>
                <a:gd name="T24" fmla="*/ 113 w 140"/>
                <a:gd name="T25" fmla="*/ 126 h 141"/>
                <a:gd name="T26" fmla="*/ 102 w 140"/>
                <a:gd name="T27" fmla="*/ 134 h 141"/>
                <a:gd name="T28" fmla="*/ 89 w 140"/>
                <a:gd name="T29" fmla="*/ 139 h 141"/>
                <a:gd name="T30" fmla="*/ 75 w 140"/>
                <a:gd name="T31" fmla="*/ 141 h 141"/>
                <a:gd name="T32" fmla="*/ 62 w 140"/>
                <a:gd name="T33" fmla="*/ 141 h 141"/>
                <a:gd name="T34" fmla="*/ 48 w 140"/>
                <a:gd name="T35" fmla="*/ 137 h 141"/>
                <a:gd name="T36" fmla="*/ 35 w 140"/>
                <a:gd name="T37" fmla="*/ 131 h 141"/>
                <a:gd name="T38" fmla="*/ 35 w 140"/>
                <a:gd name="T39" fmla="*/ 131 h 141"/>
                <a:gd name="T40" fmla="*/ 24 w 140"/>
                <a:gd name="T41" fmla="*/ 123 h 141"/>
                <a:gd name="T42" fmla="*/ 14 w 140"/>
                <a:gd name="T43" fmla="*/ 113 h 141"/>
                <a:gd name="T44" fmla="*/ 6 w 140"/>
                <a:gd name="T45" fmla="*/ 101 h 141"/>
                <a:gd name="T46" fmla="*/ 1 w 140"/>
                <a:gd name="T47" fmla="*/ 88 h 141"/>
                <a:gd name="T48" fmla="*/ 0 w 140"/>
                <a:gd name="T49" fmla="*/ 75 h 141"/>
                <a:gd name="T50" fmla="*/ 0 w 140"/>
                <a:gd name="T51" fmla="*/ 61 h 141"/>
                <a:gd name="T52" fmla="*/ 3 w 140"/>
                <a:gd name="T53" fmla="*/ 48 h 141"/>
                <a:gd name="T54" fmla="*/ 9 w 140"/>
                <a:gd name="T55" fmla="*/ 35 h 141"/>
                <a:gd name="T56" fmla="*/ 9 w 140"/>
                <a:gd name="T57" fmla="*/ 35 h 141"/>
                <a:gd name="T58" fmla="*/ 17 w 140"/>
                <a:gd name="T59" fmla="*/ 24 h 141"/>
                <a:gd name="T60" fmla="*/ 27 w 140"/>
                <a:gd name="T61" fmla="*/ 15 h 141"/>
                <a:gd name="T62" fmla="*/ 40 w 140"/>
                <a:gd name="T63" fmla="*/ 7 h 141"/>
                <a:gd name="T64" fmla="*/ 52 w 140"/>
                <a:gd name="T65" fmla="*/ 2 h 141"/>
                <a:gd name="T66" fmla="*/ 65 w 140"/>
                <a:gd name="T67" fmla="*/ 0 h 141"/>
                <a:gd name="T68" fmla="*/ 79 w 140"/>
                <a:gd name="T69" fmla="*/ 0 h 141"/>
                <a:gd name="T70" fmla="*/ 92 w 140"/>
                <a:gd name="T71" fmla="*/ 3 h 141"/>
                <a:gd name="T72" fmla="*/ 105 w 140"/>
                <a:gd name="T73" fmla="*/ 10 h 141"/>
                <a:gd name="T74" fmla="*/ 105 w 140"/>
                <a:gd name="T75" fmla="*/ 1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1">
                  <a:moveTo>
                    <a:pt x="105" y="10"/>
                  </a:moveTo>
                  <a:lnTo>
                    <a:pt x="105" y="10"/>
                  </a:lnTo>
                  <a:lnTo>
                    <a:pt x="118" y="18"/>
                  </a:lnTo>
                  <a:lnTo>
                    <a:pt x="126" y="27"/>
                  </a:lnTo>
                  <a:lnTo>
                    <a:pt x="134" y="40"/>
                  </a:lnTo>
                  <a:lnTo>
                    <a:pt x="138" y="51"/>
                  </a:lnTo>
                  <a:lnTo>
                    <a:pt x="140" y="66"/>
                  </a:lnTo>
                  <a:lnTo>
                    <a:pt x="140" y="78"/>
                  </a:lnTo>
                  <a:lnTo>
                    <a:pt x="137" y="93"/>
                  </a:lnTo>
                  <a:lnTo>
                    <a:pt x="130" y="105"/>
                  </a:lnTo>
                  <a:lnTo>
                    <a:pt x="130" y="105"/>
                  </a:lnTo>
                  <a:lnTo>
                    <a:pt x="122" y="117"/>
                  </a:lnTo>
                  <a:lnTo>
                    <a:pt x="113" y="126"/>
                  </a:lnTo>
                  <a:lnTo>
                    <a:pt x="102" y="134"/>
                  </a:lnTo>
                  <a:lnTo>
                    <a:pt x="89" y="139"/>
                  </a:lnTo>
                  <a:lnTo>
                    <a:pt x="75" y="141"/>
                  </a:lnTo>
                  <a:lnTo>
                    <a:pt x="62" y="141"/>
                  </a:lnTo>
                  <a:lnTo>
                    <a:pt x="48" y="137"/>
                  </a:lnTo>
                  <a:lnTo>
                    <a:pt x="35" y="131"/>
                  </a:lnTo>
                  <a:lnTo>
                    <a:pt x="35" y="131"/>
                  </a:lnTo>
                  <a:lnTo>
                    <a:pt x="24" y="123"/>
                  </a:lnTo>
                  <a:lnTo>
                    <a:pt x="14" y="113"/>
                  </a:lnTo>
                  <a:lnTo>
                    <a:pt x="6" y="101"/>
                  </a:lnTo>
                  <a:lnTo>
                    <a:pt x="1" y="88"/>
                  </a:lnTo>
                  <a:lnTo>
                    <a:pt x="0" y="75"/>
                  </a:lnTo>
                  <a:lnTo>
                    <a:pt x="0" y="61"/>
                  </a:lnTo>
                  <a:lnTo>
                    <a:pt x="3" y="4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4"/>
                  </a:lnTo>
                  <a:lnTo>
                    <a:pt x="27" y="15"/>
                  </a:lnTo>
                  <a:lnTo>
                    <a:pt x="40" y="7"/>
                  </a:lnTo>
                  <a:lnTo>
                    <a:pt x="52" y="2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2" y="3"/>
                  </a:lnTo>
                  <a:lnTo>
                    <a:pt x="105" y="10"/>
                  </a:lnTo>
                  <a:lnTo>
                    <a:pt x="105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0" name="Freeform 16"/>
            <p:cNvSpPr>
              <a:spLocks/>
            </p:cNvSpPr>
            <p:nvPr/>
          </p:nvSpPr>
          <p:spPr bwMode="auto">
            <a:xfrm>
              <a:off x="2674" y="2282"/>
              <a:ext cx="70" cy="71"/>
            </a:xfrm>
            <a:custGeom>
              <a:avLst/>
              <a:gdLst>
                <a:gd name="T0" fmla="*/ 105 w 141"/>
                <a:gd name="T1" fmla="*/ 9 h 142"/>
                <a:gd name="T2" fmla="*/ 105 w 141"/>
                <a:gd name="T3" fmla="*/ 9 h 142"/>
                <a:gd name="T4" fmla="*/ 117 w 141"/>
                <a:gd name="T5" fmla="*/ 17 h 142"/>
                <a:gd name="T6" fmla="*/ 126 w 141"/>
                <a:gd name="T7" fmla="*/ 28 h 142"/>
                <a:gd name="T8" fmla="*/ 134 w 141"/>
                <a:gd name="T9" fmla="*/ 40 h 142"/>
                <a:gd name="T10" fmla="*/ 139 w 141"/>
                <a:gd name="T11" fmla="*/ 52 h 142"/>
                <a:gd name="T12" fmla="*/ 141 w 141"/>
                <a:gd name="T13" fmla="*/ 65 h 142"/>
                <a:gd name="T14" fmla="*/ 141 w 141"/>
                <a:gd name="T15" fmla="*/ 80 h 142"/>
                <a:gd name="T16" fmla="*/ 137 w 141"/>
                <a:gd name="T17" fmla="*/ 92 h 142"/>
                <a:gd name="T18" fmla="*/ 131 w 141"/>
                <a:gd name="T19" fmla="*/ 107 h 142"/>
                <a:gd name="T20" fmla="*/ 131 w 141"/>
                <a:gd name="T21" fmla="*/ 107 h 142"/>
                <a:gd name="T22" fmla="*/ 123 w 141"/>
                <a:gd name="T23" fmla="*/ 118 h 142"/>
                <a:gd name="T24" fmla="*/ 113 w 141"/>
                <a:gd name="T25" fmla="*/ 127 h 142"/>
                <a:gd name="T26" fmla="*/ 101 w 141"/>
                <a:gd name="T27" fmla="*/ 134 h 142"/>
                <a:gd name="T28" fmla="*/ 88 w 141"/>
                <a:gd name="T29" fmla="*/ 139 h 142"/>
                <a:gd name="T30" fmla="*/ 75 w 141"/>
                <a:gd name="T31" fmla="*/ 142 h 142"/>
                <a:gd name="T32" fmla="*/ 62 w 141"/>
                <a:gd name="T33" fmla="*/ 140 h 142"/>
                <a:gd name="T34" fmla="*/ 48 w 141"/>
                <a:gd name="T35" fmla="*/ 139 h 142"/>
                <a:gd name="T36" fmla="*/ 35 w 141"/>
                <a:gd name="T37" fmla="*/ 132 h 142"/>
                <a:gd name="T38" fmla="*/ 35 w 141"/>
                <a:gd name="T39" fmla="*/ 132 h 142"/>
                <a:gd name="T40" fmla="*/ 24 w 141"/>
                <a:gd name="T41" fmla="*/ 124 h 142"/>
                <a:gd name="T42" fmla="*/ 15 w 141"/>
                <a:gd name="T43" fmla="*/ 113 h 142"/>
                <a:gd name="T44" fmla="*/ 7 w 141"/>
                <a:gd name="T45" fmla="*/ 102 h 142"/>
                <a:gd name="T46" fmla="*/ 2 w 141"/>
                <a:gd name="T47" fmla="*/ 89 h 142"/>
                <a:gd name="T48" fmla="*/ 0 w 141"/>
                <a:gd name="T49" fmla="*/ 76 h 142"/>
                <a:gd name="T50" fmla="*/ 0 w 141"/>
                <a:gd name="T51" fmla="*/ 62 h 142"/>
                <a:gd name="T52" fmla="*/ 3 w 141"/>
                <a:gd name="T53" fmla="*/ 49 h 142"/>
                <a:gd name="T54" fmla="*/ 10 w 141"/>
                <a:gd name="T55" fmla="*/ 35 h 142"/>
                <a:gd name="T56" fmla="*/ 10 w 141"/>
                <a:gd name="T57" fmla="*/ 35 h 142"/>
                <a:gd name="T58" fmla="*/ 18 w 141"/>
                <a:gd name="T59" fmla="*/ 24 h 142"/>
                <a:gd name="T60" fmla="*/ 27 w 141"/>
                <a:gd name="T61" fmla="*/ 14 h 142"/>
                <a:gd name="T62" fmla="*/ 40 w 141"/>
                <a:gd name="T63" fmla="*/ 8 h 142"/>
                <a:gd name="T64" fmla="*/ 53 w 141"/>
                <a:gd name="T65" fmla="*/ 3 h 142"/>
                <a:gd name="T66" fmla="*/ 66 w 141"/>
                <a:gd name="T67" fmla="*/ 0 h 142"/>
                <a:gd name="T68" fmla="*/ 78 w 141"/>
                <a:gd name="T69" fmla="*/ 1 h 142"/>
                <a:gd name="T70" fmla="*/ 93 w 141"/>
                <a:gd name="T71" fmla="*/ 5 h 142"/>
                <a:gd name="T72" fmla="*/ 105 w 141"/>
                <a:gd name="T73" fmla="*/ 9 h 142"/>
                <a:gd name="T74" fmla="*/ 105 w 141"/>
                <a:gd name="T75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1" h="142">
                  <a:moveTo>
                    <a:pt x="105" y="9"/>
                  </a:moveTo>
                  <a:lnTo>
                    <a:pt x="105" y="9"/>
                  </a:lnTo>
                  <a:lnTo>
                    <a:pt x="117" y="17"/>
                  </a:lnTo>
                  <a:lnTo>
                    <a:pt x="126" y="28"/>
                  </a:lnTo>
                  <a:lnTo>
                    <a:pt x="134" y="40"/>
                  </a:lnTo>
                  <a:lnTo>
                    <a:pt x="139" y="52"/>
                  </a:lnTo>
                  <a:lnTo>
                    <a:pt x="141" y="65"/>
                  </a:lnTo>
                  <a:lnTo>
                    <a:pt x="141" y="80"/>
                  </a:lnTo>
                  <a:lnTo>
                    <a:pt x="137" y="92"/>
                  </a:lnTo>
                  <a:lnTo>
                    <a:pt x="131" y="107"/>
                  </a:lnTo>
                  <a:lnTo>
                    <a:pt x="131" y="107"/>
                  </a:lnTo>
                  <a:lnTo>
                    <a:pt x="123" y="118"/>
                  </a:lnTo>
                  <a:lnTo>
                    <a:pt x="113" y="127"/>
                  </a:lnTo>
                  <a:lnTo>
                    <a:pt x="101" y="134"/>
                  </a:lnTo>
                  <a:lnTo>
                    <a:pt x="88" y="139"/>
                  </a:lnTo>
                  <a:lnTo>
                    <a:pt x="75" y="142"/>
                  </a:lnTo>
                  <a:lnTo>
                    <a:pt x="62" y="140"/>
                  </a:lnTo>
                  <a:lnTo>
                    <a:pt x="48" y="139"/>
                  </a:lnTo>
                  <a:lnTo>
                    <a:pt x="35" y="132"/>
                  </a:lnTo>
                  <a:lnTo>
                    <a:pt x="35" y="132"/>
                  </a:lnTo>
                  <a:lnTo>
                    <a:pt x="24" y="124"/>
                  </a:lnTo>
                  <a:lnTo>
                    <a:pt x="15" y="113"/>
                  </a:lnTo>
                  <a:lnTo>
                    <a:pt x="7" y="102"/>
                  </a:lnTo>
                  <a:lnTo>
                    <a:pt x="2" y="89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10" y="35"/>
                  </a:lnTo>
                  <a:lnTo>
                    <a:pt x="10" y="35"/>
                  </a:lnTo>
                  <a:lnTo>
                    <a:pt x="18" y="24"/>
                  </a:lnTo>
                  <a:lnTo>
                    <a:pt x="27" y="14"/>
                  </a:lnTo>
                  <a:lnTo>
                    <a:pt x="40" y="8"/>
                  </a:lnTo>
                  <a:lnTo>
                    <a:pt x="53" y="3"/>
                  </a:lnTo>
                  <a:lnTo>
                    <a:pt x="66" y="0"/>
                  </a:lnTo>
                  <a:lnTo>
                    <a:pt x="78" y="1"/>
                  </a:lnTo>
                  <a:lnTo>
                    <a:pt x="93" y="5"/>
                  </a:lnTo>
                  <a:lnTo>
                    <a:pt x="105" y="9"/>
                  </a:lnTo>
                  <a:lnTo>
                    <a:pt x="105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1" name="Freeform 17"/>
            <p:cNvSpPr>
              <a:spLocks/>
            </p:cNvSpPr>
            <p:nvPr/>
          </p:nvSpPr>
          <p:spPr bwMode="auto">
            <a:xfrm>
              <a:off x="2869" y="1968"/>
              <a:ext cx="71" cy="70"/>
            </a:xfrm>
            <a:custGeom>
              <a:avLst/>
              <a:gdLst>
                <a:gd name="T0" fmla="*/ 107 w 142"/>
                <a:gd name="T1" fmla="*/ 9 h 140"/>
                <a:gd name="T2" fmla="*/ 107 w 142"/>
                <a:gd name="T3" fmla="*/ 9 h 140"/>
                <a:gd name="T4" fmla="*/ 118 w 142"/>
                <a:gd name="T5" fmla="*/ 17 h 140"/>
                <a:gd name="T6" fmla="*/ 127 w 142"/>
                <a:gd name="T7" fmla="*/ 27 h 140"/>
                <a:gd name="T8" fmla="*/ 134 w 142"/>
                <a:gd name="T9" fmla="*/ 38 h 140"/>
                <a:gd name="T10" fmla="*/ 139 w 142"/>
                <a:gd name="T11" fmla="*/ 51 h 140"/>
                <a:gd name="T12" fmla="*/ 142 w 142"/>
                <a:gd name="T13" fmla="*/ 65 h 140"/>
                <a:gd name="T14" fmla="*/ 140 w 142"/>
                <a:gd name="T15" fmla="*/ 78 h 140"/>
                <a:gd name="T16" fmla="*/ 137 w 142"/>
                <a:gd name="T17" fmla="*/ 92 h 140"/>
                <a:gd name="T18" fmla="*/ 132 w 142"/>
                <a:gd name="T19" fmla="*/ 105 h 140"/>
                <a:gd name="T20" fmla="*/ 132 w 142"/>
                <a:gd name="T21" fmla="*/ 105 h 140"/>
                <a:gd name="T22" fmla="*/ 124 w 142"/>
                <a:gd name="T23" fmla="*/ 116 h 140"/>
                <a:gd name="T24" fmla="*/ 113 w 142"/>
                <a:gd name="T25" fmla="*/ 126 h 140"/>
                <a:gd name="T26" fmla="*/ 102 w 142"/>
                <a:gd name="T27" fmla="*/ 133 h 140"/>
                <a:gd name="T28" fmla="*/ 89 w 142"/>
                <a:gd name="T29" fmla="*/ 138 h 140"/>
                <a:gd name="T30" fmla="*/ 76 w 142"/>
                <a:gd name="T31" fmla="*/ 140 h 140"/>
                <a:gd name="T32" fmla="*/ 62 w 142"/>
                <a:gd name="T33" fmla="*/ 140 h 140"/>
                <a:gd name="T34" fmla="*/ 48 w 142"/>
                <a:gd name="T35" fmla="*/ 137 h 140"/>
                <a:gd name="T36" fmla="*/ 35 w 142"/>
                <a:gd name="T37" fmla="*/ 130 h 140"/>
                <a:gd name="T38" fmla="*/ 35 w 142"/>
                <a:gd name="T39" fmla="*/ 130 h 140"/>
                <a:gd name="T40" fmla="*/ 24 w 142"/>
                <a:gd name="T41" fmla="*/ 122 h 140"/>
                <a:gd name="T42" fmla="*/ 14 w 142"/>
                <a:gd name="T43" fmla="*/ 113 h 140"/>
                <a:gd name="T44" fmla="*/ 8 w 142"/>
                <a:gd name="T45" fmla="*/ 100 h 140"/>
                <a:gd name="T46" fmla="*/ 3 w 142"/>
                <a:gd name="T47" fmla="*/ 87 h 140"/>
                <a:gd name="T48" fmla="*/ 0 w 142"/>
                <a:gd name="T49" fmla="*/ 74 h 140"/>
                <a:gd name="T50" fmla="*/ 0 w 142"/>
                <a:gd name="T51" fmla="*/ 60 h 140"/>
                <a:gd name="T52" fmla="*/ 3 w 142"/>
                <a:gd name="T53" fmla="*/ 47 h 140"/>
                <a:gd name="T54" fmla="*/ 9 w 142"/>
                <a:gd name="T55" fmla="*/ 35 h 140"/>
                <a:gd name="T56" fmla="*/ 9 w 142"/>
                <a:gd name="T57" fmla="*/ 35 h 140"/>
                <a:gd name="T58" fmla="*/ 17 w 142"/>
                <a:gd name="T59" fmla="*/ 22 h 140"/>
                <a:gd name="T60" fmla="*/ 29 w 142"/>
                <a:gd name="T61" fmla="*/ 14 h 140"/>
                <a:gd name="T62" fmla="*/ 40 w 142"/>
                <a:gd name="T63" fmla="*/ 6 h 140"/>
                <a:gd name="T64" fmla="*/ 52 w 142"/>
                <a:gd name="T65" fmla="*/ 1 h 140"/>
                <a:gd name="T66" fmla="*/ 65 w 142"/>
                <a:gd name="T67" fmla="*/ 0 h 140"/>
                <a:gd name="T68" fmla="*/ 80 w 142"/>
                <a:gd name="T69" fmla="*/ 0 h 140"/>
                <a:gd name="T70" fmla="*/ 92 w 142"/>
                <a:gd name="T71" fmla="*/ 3 h 140"/>
                <a:gd name="T72" fmla="*/ 107 w 142"/>
                <a:gd name="T73" fmla="*/ 9 h 140"/>
                <a:gd name="T74" fmla="*/ 107 w 142"/>
                <a:gd name="T75" fmla="*/ 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40">
                  <a:moveTo>
                    <a:pt x="107" y="9"/>
                  </a:moveTo>
                  <a:lnTo>
                    <a:pt x="107" y="9"/>
                  </a:lnTo>
                  <a:lnTo>
                    <a:pt x="118" y="17"/>
                  </a:lnTo>
                  <a:lnTo>
                    <a:pt x="127" y="27"/>
                  </a:lnTo>
                  <a:lnTo>
                    <a:pt x="134" y="38"/>
                  </a:lnTo>
                  <a:lnTo>
                    <a:pt x="139" y="51"/>
                  </a:lnTo>
                  <a:lnTo>
                    <a:pt x="142" y="65"/>
                  </a:lnTo>
                  <a:lnTo>
                    <a:pt x="140" y="78"/>
                  </a:lnTo>
                  <a:lnTo>
                    <a:pt x="137" y="92"/>
                  </a:lnTo>
                  <a:lnTo>
                    <a:pt x="132" y="105"/>
                  </a:lnTo>
                  <a:lnTo>
                    <a:pt x="132" y="105"/>
                  </a:lnTo>
                  <a:lnTo>
                    <a:pt x="124" y="116"/>
                  </a:lnTo>
                  <a:lnTo>
                    <a:pt x="113" y="126"/>
                  </a:lnTo>
                  <a:lnTo>
                    <a:pt x="102" y="133"/>
                  </a:lnTo>
                  <a:lnTo>
                    <a:pt x="89" y="138"/>
                  </a:lnTo>
                  <a:lnTo>
                    <a:pt x="76" y="140"/>
                  </a:lnTo>
                  <a:lnTo>
                    <a:pt x="62" y="140"/>
                  </a:lnTo>
                  <a:lnTo>
                    <a:pt x="48" y="137"/>
                  </a:lnTo>
                  <a:lnTo>
                    <a:pt x="35" y="130"/>
                  </a:lnTo>
                  <a:lnTo>
                    <a:pt x="35" y="130"/>
                  </a:lnTo>
                  <a:lnTo>
                    <a:pt x="24" y="122"/>
                  </a:lnTo>
                  <a:lnTo>
                    <a:pt x="14" y="113"/>
                  </a:lnTo>
                  <a:lnTo>
                    <a:pt x="8" y="100"/>
                  </a:lnTo>
                  <a:lnTo>
                    <a:pt x="3" y="87"/>
                  </a:lnTo>
                  <a:lnTo>
                    <a:pt x="0" y="74"/>
                  </a:lnTo>
                  <a:lnTo>
                    <a:pt x="0" y="60"/>
                  </a:lnTo>
                  <a:lnTo>
                    <a:pt x="3" y="47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2"/>
                  </a:lnTo>
                  <a:lnTo>
                    <a:pt x="29" y="14"/>
                  </a:lnTo>
                  <a:lnTo>
                    <a:pt x="40" y="6"/>
                  </a:lnTo>
                  <a:lnTo>
                    <a:pt x="52" y="1"/>
                  </a:lnTo>
                  <a:lnTo>
                    <a:pt x="65" y="0"/>
                  </a:lnTo>
                  <a:lnTo>
                    <a:pt x="80" y="0"/>
                  </a:lnTo>
                  <a:lnTo>
                    <a:pt x="92" y="3"/>
                  </a:lnTo>
                  <a:lnTo>
                    <a:pt x="107" y="9"/>
                  </a:lnTo>
                  <a:lnTo>
                    <a:pt x="107" y="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auto">
            <a:xfrm>
              <a:off x="3015" y="2045"/>
              <a:ext cx="70" cy="71"/>
            </a:xfrm>
            <a:custGeom>
              <a:avLst/>
              <a:gdLst>
                <a:gd name="T0" fmla="*/ 105 w 140"/>
                <a:gd name="T1" fmla="*/ 10 h 142"/>
                <a:gd name="T2" fmla="*/ 105 w 140"/>
                <a:gd name="T3" fmla="*/ 10 h 142"/>
                <a:gd name="T4" fmla="*/ 118 w 140"/>
                <a:gd name="T5" fmla="*/ 18 h 142"/>
                <a:gd name="T6" fmla="*/ 127 w 140"/>
                <a:gd name="T7" fmla="*/ 29 h 142"/>
                <a:gd name="T8" fmla="*/ 134 w 140"/>
                <a:gd name="T9" fmla="*/ 40 h 142"/>
                <a:gd name="T10" fmla="*/ 138 w 140"/>
                <a:gd name="T11" fmla="*/ 53 h 142"/>
                <a:gd name="T12" fmla="*/ 140 w 140"/>
                <a:gd name="T13" fmla="*/ 66 h 142"/>
                <a:gd name="T14" fmla="*/ 140 w 140"/>
                <a:gd name="T15" fmla="*/ 80 h 142"/>
                <a:gd name="T16" fmla="*/ 137 w 140"/>
                <a:gd name="T17" fmla="*/ 93 h 142"/>
                <a:gd name="T18" fmla="*/ 132 w 140"/>
                <a:gd name="T19" fmla="*/ 107 h 142"/>
                <a:gd name="T20" fmla="*/ 132 w 140"/>
                <a:gd name="T21" fmla="*/ 107 h 142"/>
                <a:gd name="T22" fmla="*/ 122 w 140"/>
                <a:gd name="T23" fmla="*/ 118 h 142"/>
                <a:gd name="T24" fmla="*/ 113 w 140"/>
                <a:gd name="T25" fmla="*/ 128 h 142"/>
                <a:gd name="T26" fmla="*/ 102 w 140"/>
                <a:gd name="T27" fmla="*/ 134 h 142"/>
                <a:gd name="T28" fmla="*/ 89 w 140"/>
                <a:gd name="T29" fmla="*/ 139 h 142"/>
                <a:gd name="T30" fmla="*/ 75 w 140"/>
                <a:gd name="T31" fmla="*/ 142 h 142"/>
                <a:gd name="T32" fmla="*/ 62 w 140"/>
                <a:gd name="T33" fmla="*/ 141 h 142"/>
                <a:gd name="T34" fmla="*/ 47 w 140"/>
                <a:gd name="T35" fmla="*/ 137 h 142"/>
                <a:gd name="T36" fmla="*/ 35 w 140"/>
                <a:gd name="T37" fmla="*/ 133 h 142"/>
                <a:gd name="T38" fmla="*/ 35 w 140"/>
                <a:gd name="T39" fmla="*/ 133 h 142"/>
                <a:gd name="T40" fmla="*/ 24 w 140"/>
                <a:gd name="T41" fmla="*/ 123 h 142"/>
                <a:gd name="T42" fmla="*/ 14 w 140"/>
                <a:gd name="T43" fmla="*/ 113 h 142"/>
                <a:gd name="T44" fmla="*/ 6 w 140"/>
                <a:gd name="T45" fmla="*/ 102 h 142"/>
                <a:gd name="T46" fmla="*/ 1 w 140"/>
                <a:gd name="T47" fmla="*/ 90 h 142"/>
                <a:gd name="T48" fmla="*/ 0 w 140"/>
                <a:gd name="T49" fmla="*/ 75 h 142"/>
                <a:gd name="T50" fmla="*/ 0 w 140"/>
                <a:gd name="T51" fmla="*/ 62 h 142"/>
                <a:gd name="T52" fmla="*/ 3 w 140"/>
                <a:gd name="T53" fmla="*/ 48 h 142"/>
                <a:gd name="T54" fmla="*/ 9 w 140"/>
                <a:gd name="T55" fmla="*/ 35 h 142"/>
                <a:gd name="T56" fmla="*/ 9 w 140"/>
                <a:gd name="T57" fmla="*/ 35 h 142"/>
                <a:gd name="T58" fmla="*/ 17 w 140"/>
                <a:gd name="T59" fmla="*/ 24 h 142"/>
                <a:gd name="T60" fmla="*/ 28 w 140"/>
                <a:gd name="T61" fmla="*/ 15 h 142"/>
                <a:gd name="T62" fmla="*/ 40 w 140"/>
                <a:gd name="T63" fmla="*/ 8 h 142"/>
                <a:gd name="T64" fmla="*/ 52 w 140"/>
                <a:gd name="T65" fmla="*/ 3 h 142"/>
                <a:gd name="T66" fmla="*/ 65 w 140"/>
                <a:gd name="T67" fmla="*/ 0 h 142"/>
                <a:gd name="T68" fmla="*/ 79 w 140"/>
                <a:gd name="T69" fmla="*/ 0 h 142"/>
                <a:gd name="T70" fmla="*/ 92 w 140"/>
                <a:gd name="T71" fmla="*/ 3 h 142"/>
                <a:gd name="T72" fmla="*/ 105 w 140"/>
                <a:gd name="T73" fmla="*/ 10 h 142"/>
                <a:gd name="T74" fmla="*/ 105 w 140"/>
                <a:gd name="T75" fmla="*/ 1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0" h="142">
                  <a:moveTo>
                    <a:pt x="105" y="10"/>
                  </a:moveTo>
                  <a:lnTo>
                    <a:pt x="105" y="10"/>
                  </a:lnTo>
                  <a:lnTo>
                    <a:pt x="118" y="18"/>
                  </a:lnTo>
                  <a:lnTo>
                    <a:pt x="127" y="29"/>
                  </a:lnTo>
                  <a:lnTo>
                    <a:pt x="134" y="40"/>
                  </a:lnTo>
                  <a:lnTo>
                    <a:pt x="138" y="53"/>
                  </a:lnTo>
                  <a:lnTo>
                    <a:pt x="140" y="66"/>
                  </a:lnTo>
                  <a:lnTo>
                    <a:pt x="140" y="80"/>
                  </a:lnTo>
                  <a:lnTo>
                    <a:pt x="137" y="93"/>
                  </a:lnTo>
                  <a:lnTo>
                    <a:pt x="132" y="107"/>
                  </a:lnTo>
                  <a:lnTo>
                    <a:pt x="132" y="107"/>
                  </a:lnTo>
                  <a:lnTo>
                    <a:pt x="122" y="118"/>
                  </a:lnTo>
                  <a:lnTo>
                    <a:pt x="113" y="128"/>
                  </a:lnTo>
                  <a:lnTo>
                    <a:pt x="102" y="134"/>
                  </a:lnTo>
                  <a:lnTo>
                    <a:pt x="89" y="139"/>
                  </a:lnTo>
                  <a:lnTo>
                    <a:pt x="75" y="142"/>
                  </a:lnTo>
                  <a:lnTo>
                    <a:pt x="62" y="141"/>
                  </a:lnTo>
                  <a:lnTo>
                    <a:pt x="47" y="137"/>
                  </a:lnTo>
                  <a:lnTo>
                    <a:pt x="35" y="133"/>
                  </a:lnTo>
                  <a:lnTo>
                    <a:pt x="35" y="133"/>
                  </a:lnTo>
                  <a:lnTo>
                    <a:pt x="24" y="123"/>
                  </a:lnTo>
                  <a:lnTo>
                    <a:pt x="14" y="113"/>
                  </a:lnTo>
                  <a:lnTo>
                    <a:pt x="6" y="102"/>
                  </a:lnTo>
                  <a:lnTo>
                    <a:pt x="1" y="90"/>
                  </a:lnTo>
                  <a:lnTo>
                    <a:pt x="0" y="75"/>
                  </a:lnTo>
                  <a:lnTo>
                    <a:pt x="0" y="62"/>
                  </a:lnTo>
                  <a:lnTo>
                    <a:pt x="3" y="48"/>
                  </a:lnTo>
                  <a:lnTo>
                    <a:pt x="9" y="35"/>
                  </a:lnTo>
                  <a:lnTo>
                    <a:pt x="9" y="35"/>
                  </a:lnTo>
                  <a:lnTo>
                    <a:pt x="17" y="24"/>
                  </a:lnTo>
                  <a:lnTo>
                    <a:pt x="28" y="15"/>
                  </a:lnTo>
                  <a:lnTo>
                    <a:pt x="40" y="8"/>
                  </a:lnTo>
                  <a:lnTo>
                    <a:pt x="52" y="3"/>
                  </a:lnTo>
                  <a:lnTo>
                    <a:pt x="65" y="0"/>
                  </a:lnTo>
                  <a:lnTo>
                    <a:pt x="79" y="0"/>
                  </a:lnTo>
                  <a:lnTo>
                    <a:pt x="92" y="3"/>
                  </a:lnTo>
                  <a:lnTo>
                    <a:pt x="105" y="10"/>
                  </a:lnTo>
                  <a:lnTo>
                    <a:pt x="105" y="1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3" name="Freeform 19"/>
            <p:cNvSpPr>
              <a:spLocks/>
            </p:cNvSpPr>
            <p:nvPr/>
          </p:nvSpPr>
          <p:spPr bwMode="auto">
            <a:xfrm>
              <a:off x="2708" y="2153"/>
              <a:ext cx="120" cy="162"/>
            </a:xfrm>
            <a:custGeom>
              <a:avLst/>
              <a:gdLst>
                <a:gd name="T0" fmla="*/ 225 w 241"/>
                <a:gd name="T1" fmla="*/ 74 h 326"/>
                <a:gd name="T2" fmla="*/ 225 w 241"/>
                <a:gd name="T3" fmla="*/ 74 h 326"/>
                <a:gd name="T4" fmla="*/ 233 w 241"/>
                <a:gd name="T5" fmla="*/ 37 h 326"/>
                <a:gd name="T6" fmla="*/ 241 w 241"/>
                <a:gd name="T7" fmla="*/ 0 h 326"/>
                <a:gd name="T8" fmla="*/ 241 w 241"/>
                <a:gd name="T9" fmla="*/ 0 h 326"/>
                <a:gd name="T10" fmla="*/ 201 w 241"/>
                <a:gd name="T11" fmla="*/ 32 h 326"/>
                <a:gd name="T12" fmla="*/ 164 w 241"/>
                <a:gd name="T13" fmla="*/ 66 h 326"/>
                <a:gd name="T14" fmla="*/ 131 w 241"/>
                <a:gd name="T15" fmla="*/ 101 h 326"/>
                <a:gd name="T16" fmla="*/ 100 w 241"/>
                <a:gd name="T17" fmla="*/ 138 h 326"/>
                <a:gd name="T18" fmla="*/ 72 w 241"/>
                <a:gd name="T19" fmla="*/ 174 h 326"/>
                <a:gd name="T20" fmla="*/ 44 w 241"/>
                <a:gd name="T21" fmla="*/ 213 h 326"/>
                <a:gd name="T22" fmla="*/ 21 w 241"/>
                <a:gd name="T23" fmla="*/ 251 h 326"/>
                <a:gd name="T24" fmla="*/ 0 w 241"/>
                <a:gd name="T25" fmla="*/ 287 h 326"/>
                <a:gd name="T26" fmla="*/ 0 w 241"/>
                <a:gd name="T27" fmla="*/ 287 h 326"/>
                <a:gd name="T28" fmla="*/ 33 w 241"/>
                <a:gd name="T29" fmla="*/ 326 h 326"/>
                <a:gd name="T30" fmla="*/ 33 w 241"/>
                <a:gd name="T31" fmla="*/ 326 h 326"/>
                <a:gd name="T32" fmla="*/ 51 w 241"/>
                <a:gd name="T33" fmla="*/ 294 h 326"/>
                <a:gd name="T34" fmla="*/ 70 w 241"/>
                <a:gd name="T35" fmla="*/ 260 h 326"/>
                <a:gd name="T36" fmla="*/ 92 w 241"/>
                <a:gd name="T37" fmla="*/ 228 h 326"/>
                <a:gd name="T38" fmla="*/ 115 w 241"/>
                <a:gd name="T39" fmla="*/ 197 h 326"/>
                <a:gd name="T40" fmla="*/ 140 w 241"/>
                <a:gd name="T41" fmla="*/ 165 h 326"/>
                <a:gd name="T42" fmla="*/ 166 w 241"/>
                <a:gd name="T43" fmla="*/ 133 h 326"/>
                <a:gd name="T44" fmla="*/ 194 w 241"/>
                <a:gd name="T45" fmla="*/ 103 h 326"/>
                <a:gd name="T46" fmla="*/ 225 w 241"/>
                <a:gd name="T47" fmla="*/ 74 h 326"/>
                <a:gd name="T48" fmla="*/ 225 w 241"/>
                <a:gd name="T49" fmla="*/ 74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326">
                  <a:moveTo>
                    <a:pt x="225" y="74"/>
                  </a:moveTo>
                  <a:lnTo>
                    <a:pt x="225" y="74"/>
                  </a:lnTo>
                  <a:lnTo>
                    <a:pt x="233" y="37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01" y="32"/>
                  </a:lnTo>
                  <a:lnTo>
                    <a:pt x="164" y="66"/>
                  </a:lnTo>
                  <a:lnTo>
                    <a:pt x="131" y="101"/>
                  </a:lnTo>
                  <a:lnTo>
                    <a:pt x="100" y="138"/>
                  </a:lnTo>
                  <a:lnTo>
                    <a:pt x="72" y="174"/>
                  </a:lnTo>
                  <a:lnTo>
                    <a:pt x="44" y="213"/>
                  </a:lnTo>
                  <a:lnTo>
                    <a:pt x="21" y="251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33" y="326"/>
                  </a:lnTo>
                  <a:lnTo>
                    <a:pt x="33" y="326"/>
                  </a:lnTo>
                  <a:lnTo>
                    <a:pt x="51" y="294"/>
                  </a:lnTo>
                  <a:lnTo>
                    <a:pt x="70" y="260"/>
                  </a:lnTo>
                  <a:lnTo>
                    <a:pt x="92" y="228"/>
                  </a:lnTo>
                  <a:lnTo>
                    <a:pt x="115" y="197"/>
                  </a:lnTo>
                  <a:lnTo>
                    <a:pt x="140" y="165"/>
                  </a:lnTo>
                  <a:lnTo>
                    <a:pt x="166" y="133"/>
                  </a:lnTo>
                  <a:lnTo>
                    <a:pt x="194" y="103"/>
                  </a:lnTo>
                  <a:lnTo>
                    <a:pt x="225" y="74"/>
                  </a:lnTo>
                  <a:lnTo>
                    <a:pt x="225" y="74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4" name="Freeform 20"/>
            <p:cNvSpPr>
              <a:spLocks/>
            </p:cNvSpPr>
            <p:nvPr/>
          </p:nvSpPr>
          <p:spPr bwMode="auto">
            <a:xfrm>
              <a:off x="2849" y="2072"/>
              <a:ext cx="195" cy="94"/>
            </a:xfrm>
            <a:custGeom>
              <a:avLst/>
              <a:gdLst>
                <a:gd name="T0" fmla="*/ 19 w 391"/>
                <a:gd name="T1" fmla="*/ 120 h 189"/>
                <a:gd name="T2" fmla="*/ 19 w 391"/>
                <a:gd name="T3" fmla="*/ 120 h 189"/>
                <a:gd name="T4" fmla="*/ 10 w 391"/>
                <a:gd name="T5" fmla="*/ 154 h 189"/>
                <a:gd name="T6" fmla="*/ 0 w 391"/>
                <a:gd name="T7" fmla="*/ 189 h 189"/>
                <a:gd name="T8" fmla="*/ 0 w 391"/>
                <a:gd name="T9" fmla="*/ 189 h 189"/>
                <a:gd name="T10" fmla="*/ 24 w 391"/>
                <a:gd name="T11" fmla="*/ 173 h 189"/>
                <a:gd name="T12" fmla="*/ 48 w 391"/>
                <a:gd name="T13" fmla="*/ 158 h 189"/>
                <a:gd name="T14" fmla="*/ 72 w 391"/>
                <a:gd name="T15" fmla="*/ 144 h 189"/>
                <a:gd name="T16" fmla="*/ 96 w 391"/>
                <a:gd name="T17" fmla="*/ 131 h 189"/>
                <a:gd name="T18" fmla="*/ 145 w 391"/>
                <a:gd name="T19" fmla="*/ 107 h 189"/>
                <a:gd name="T20" fmla="*/ 196 w 391"/>
                <a:gd name="T21" fmla="*/ 88 h 189"/>
                <a:gd name="T22" fmla="*/ 246 w 391"/>
                <a:gd name="T23" fmla="*/ 72 h 189"/>
                <a:gd name="T24" fmla="*/ 295 w 391"/>
                <a:gd name="T25" fmla="*/ 58 h 189"/>
                <a:gd name="T26" fmla="*/ 344 w 391"/>
                <a:gd name="T27" fmla="*/ 48 h 189"/>
                <a:gd name="T28" fmla="*/ 391 w 391"/>
                <a:gd name="T29" fmla="*/ 40 h 189"/>
                <a:gd name="T30" fmla="*/ 391 w 391"/>
                <a:gd name="T31" fmla="*/ 40 h 189"/>
                <a:gd name="T32" fmla="*/ 365 w 391"/>
                <a:gd name="T33" fmla="*/ 20 h 189"/>
                <a:gd name="T34" fmla="*/ 340 w 391"/>
                <a:gd name="T35" fmla="*/ 0 h 189"/>
                <a:gd name="T36" fmla="*/ 340 w 391"/>
                <a:gd name="T37" fmla="*/ 0 h 189"/>
                <a:gd name="T38" fmla="*/ 301 w 391"/>
                <a:gd name="T39" fmla="*/ 8 h 189"/>
                <a:gd name="T40" fmla="*/ 262 w 391"/>
                <a:gd name="T41" fmla="*/ 18 h 189"/>
                <a:gd name="T42" fmla="*/ 220 w 391"/>
                <a:gd name="T43" fmla="*/ 29 h 189"/>
                <a:gd name="T44" fmla="*/ 180 w 391"/>
                <a:gd name="T45" fmla="*/ 43 h 189"/>
                <a:gd name="T46" fmla="*/ 139 w 391"/>
                <a:gd name="T47" fmla="*/ 59 h 189"/>
                <a:gd name="T48" fmla="*/ 99 w 391"/>
                <a:gd name="T49" fmla="*/ 77 h 189"/>
                <a:gd name="T50" fmla="*/ 59 w 391"/>
                <a:gd name="T51" fmla="*/ 98 h 189"/>
                <a:gd name="T52" fmla="*/ 19 w 391"/>
                <a:gd name="T53" fmla="*/ 120 h 189"/>
                <a:gd name="T54" fmla="*/ 19 w 391"/>
                <a:gd name="T55" fmla="*/ 12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1" h="189">
                  <a:moveTo>
                    <a:pt x="19" y="120"/>
                  </a:moveTo>
                  <a:lnTo>
                    <a:pt x="19" y="120"/>
                  </a:lnTo>
                  <a:lnTo>
                    <a:pt x="10" y="154"/>
                  </a:lnTo>
                  <a:lnTo>
                    <a:pt x="0" y="189"/>
                  </a:lnTo>
                  <a:lnTo>
                    <a:pt x="0" y="189"/>
                  </a:lnTo>
                  <a:lnTo>
                    <a:pt x="24" y="173"/>
                  </a:lnTo>
                  <a:lnTo>
                    <a:pt x="48" y="158"/>
                  </a:lnTo>
                  <a:lnTo>
                    <a:pt x="72" y="144"/>
                  </a:lnTo>
                  <a:lnTo>
                    <a:pt x="96" y="131"/>
                  </a:lnTo>
                  <a:lnTo>
                    <a:pt x="145" y="107"/>
                  </a:lnTo>
                  <a:lnTo>
                    <a:pt x="196" y="88"/>
                  </a:lnTo>
                  <a:lnTo>
                    <a:pt x="246" y="72"/>
                  </a:lnTo>
                  <a:lnTo>
                    <a:pt x="295" y="58"/>
                  </a:lnTo>
                  <a:lnTo>
                    <a:pt x="344" y="48"/>
                  </a:lnTo>
                  <a:lnTo>
                    <a:pt x="391" y="40"/>
                  </a:lnTo>
                  <a:lnTo>
                    <a:pt x="391" y="40"/>
                  </a:lnTo>
                  <a:lnTo>
                    <a:pt x="365" y="20"/>
                  </a:lnTo>
                  <a:lnTo>
                    <a:pt x="340" y="0"/>
                  </a:lnTo>
                  <a:lnTo>
                    <a:pt x="340" y="0"/>
                  </a:lnTo>
                  <a:lnTo>
                    <a:pt x="301" y="8"/>
                  </a:lnTo>
                  <a:lnTo>
                    <a:pt x="262" y="18"/>
                  </a:lnTo>
                  <a:lnTo>
                    <a:pt x="220" y="29"/>
                  </a:lnTo>
                  <a:lnTo>
                    <a:pt x="180" y="43"/>
                  </a:lnTo>
                  <a:lnTo>
                    <a:pt x="139" y="59"/>
                  </a:lnTo>
                  <a:lnTo>
                    <a:pt x="99" y="77"/>
                  </a:lnTo>
                  <a:lnTo>
                    <a:pt x="59" y="98"/>
                  </a:lnTo>
                  <a:lnTo>
                    <a:pt x="19" y="120"/>
                  </a:lnTo>
                  <a:lnTo>
                    <a:pt x="19" y="12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3051" y="2061"/>
              <a:ext cx="125" cy="27"/>
            </a:xfrm>
            <a:custGeom>
              <a:avLst/>
              <a:gdLst>
                <a:gd name="T0" fmla="*/ 0 w 251"/>
                <a:gd name="T1" fmla="*/ 11 h 54"/>
                <a:gd name="T2" fmla="*/ 0 w 251"/>
                <a:gd name="T3" fmla="*/ 11 h 54"/>
                <a:gd name="T4" fmla="*/ 34 w 251"/>
                <a:gd name="T5" fmla="*/ 40 h 54"/>
                <a:gd name="T6" fmla="*/ 34 w 251"/>
                <a:gd name="T7" fmla="*/ 40 h 54"/>
                <a:gd name="T8" fmla="*/ 48 w 251"/>
                <a:gd name="T9" fmla="*/ 54 h 54"/>
                <a:gd name="T10" fmla="*/ 48 w 251"/>
                <a:gd name="T11" fmla="*/ 54 h 54"/>
                <a:gd name="T12" fmla="*/ 83 w 251"/>
                <a:gd name="T13" fmla="*/ 51 h 54"/>
                <a:gd name="T14" fmla="*/ 117 w 251"/>
                <a:gd name="T15" fmla="*/ 50 h 54"/>
                <a:gd name="T16" fmla="*/ 174 w 251"/>
                <a:gd name="T17" fmla="*/ 48 h 54"/>
                <a:gd name="T18" fmla="*/ 220 w 251"/>
                <a:gd name="T19" fmla="*/ 48 h 54"/>
                <a:gd name="T20" fmla="*/ 251 w 251"/>
                <a:gd name="T21" fmla="*/ 51 h 54"/>
                <a:gd name="T22" fmla="*/ 251 w 251"/>
                <a:gd name="T23" fmla="*/ 51 h 54"/>
                <a:gd name="T24" fmla="*/ 235 w 251"/>
                <a:gd name="T25" fmla="*/ 26 h 54"/>
                <a:gd name="T26" fmla="*/ 217 w 251"/>
                <a:gd name="T27" fmla="*/ 2 h 54"/>
                <a:gd name="T28" fmla="*/ 217 w 251"/>
                <a:gd name="T29" fmla="*/ 2 h 54"/>
                <a:gd name="T30" fmla="*/ 176 w 251"/>
                <a:gd name="T31" fmla="*/ 0 h 54"/>
                <a:gd name="T32" fmla="*/ 125 w 251"/>
                <a:gd name="T33" fmla="*/ 2 h 54"/>
                <a:gd name="T34" fmla="*/ 66 w 251"/>
                <a:gd name="T35" fmla="*/ 5 h 54"/>
                <a:gd name="T36" fmla="*/ 0 w 251"/>
                <a:gd name="T37" fmla="*/ 11 h 54"/>
                <a:gd name="T38" fmla="*/ 0 w 251"/>
                <a:gd name="T39" fmla="*/ 1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1" h="54">
                  <a:moveTo>
                    <a:pt x="0" y="11"/>
                  </a:moveTo>
                  <a:lnTo>
                    <a:pt x="0" y="11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83" y="51"/>
                  </a:lnTo>
                  <a:lnTo>
                    <a:pt x="117" y="50"/>
                  </a:lnTo>
                  <a:lnTo>
                    <a:pt x="174" y="48"/>
                  </a:lnTo>
                  <a:lnTo>
                    <a:pt x="220" y="48"/>
                  </a:lnTo>
                  <a:lnTo>
                    <a:pt x="251" y="51"/>
                  </a:lnTo>
                  <a:lnTo>
                    <a:pt x="251" y="51"/>
                  </a:lnTo>
                  <a:lnTo>
                    <a:pt x="235" y="26"/>
                  </a:lnTo>
                  <a:lnTo>
                    <a:pt x="217" y="2"/>
                  </a:lnTo>
                  <a:lnTo>
                    <a:pt x="217" y="2"/>
                  </a:lnTo>
                  <a:lnTo>
                    <a:pt x="176" y="0"/>
                  </a:lnTo>
                  <a:lnTo>
                    <a:pt x="125" y="2"/>
                  </a:lnTo>
                  <a:lnTo>
                    <a:pt x="66" y="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2653" y="2319"/>
              <a:ext cx="60" cy="138"/>
            </a:xfrm>
            <a:custGeom>
              <a:avLst/>
              <a:gdLst>
                <a:gd name="T0" fmla="*/ 86 w 121"/>
                <a:gd name="T1" fmla="*/ 0 h 276"/>
                <a:gd name="T2" fmla="*/ 86 w 121"/>
                <a:gd name="T3" fmla="*/ 0 h 276"/>
                <a:gd name="T4" fmla="*/ 70 w 121"/>
                <a:gd name="T5" fmla="*/ 33 h 276"/>
                <a:gd name="T6" fmla="*/ 56 w 121"/>
                <a:gd name="T7" fmla="*/ 67 h 276"/>
                <a:gd name="T8" fmla="*/ 32 w 121"/>
                <a:gd name="T9" fmla="*/ 127 h 276"/>
                <a:gd name="T10" fmla="*/ 13 w 121"/>
                <a:gd name="T11" fmla="*/ 183 h 276"/>
                <a:gd name="T12" fmla="*/ 0 w 121"/>
                <a:gd name="T13" fmla="*/ 228 h 276"/>
                <a:gd name="T14" fmla="*/ 0 w 121"/>
                <a:gd name="T15" fmla="*/ 228 h 276"/>
                <a:gd name="T16" fmla="*/ 17 w 121"/>
                <a:gd name="T17" fmla="*/ 252 h 276"/>
                <a:gd name="T18" fmla="*/ 36 w 121"/>
                <a:gd name="T19" fmla="*/ 276 h 276"/>
                <a:gd name="T20" fmla="*/ 36 w 121"/>
                <a:gd name="T21" fmla="*/ 276 h 276"/>
                <a:gd name="T22" fmla="*/ 48 w 121"/>
                <a:gd name="T23" fmla="*/ 234 h 276"/>
                <a:gd name="T24" fmla="*/ 64 w 121"/>
                <a:gd name="T25" fmla="*/ 180 h 276"/>
                <a:gd name="T26" fmla="*/ 75 w 121"/>
                <a:gd name="T27" fmla="*/ 146 h 276"/>
                <a:gd name="T28" fmla="*/ 87 w 121"/>
                <a:gd name="T29" fmla="*/ 113 h 276"/>
                <a:gd name="T30" fmla="*/ 103 w 121"/>
                <a:gd name="T31" fmla="*/ 76 h 276"/>
                <a:gd name="T32" fmla="*/ 121 w 121"/>
                <a:gd name="T33" fmla="*/ 38 h 276"/>
                <a:gd name="T34" fmla="*/ 121 w 121"/>
                <a:gd name="T35" fmla="*/ 38 h 276"/>
                <a:gd name="T36" fmla="*/ 86 w 121"/>
                <a:gd name="T37" fmla="*/ 0 h 276"/>
                <a:gd name="T38" fmla="*/ 86 w 121"/>
                <a:gd name="T3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1" h="276">
                  <a:moveTo>
                    <a:pt x="86" y="0"/>
                  </a:moveTo>
                  <a:lnTo>
                    <a:pt x="86" y="0"/>
                  </a:lnTo>
                  <a:lnTo>
                    <a:pt x="70" y="33"/>
                  </a:lnTo>
                  <a:lnTo>
                    <a:pt x="56" y="67"/>
                  </a:lnTo>
                  <a:lnTo>
                    <a:pt x="32" y="127"/>
                  </a:lnTo>
                  <a:lnTo>
                    <a:pt x="13" y="183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17" y="252"/>
                  </a:lnTo>
                  <a:lnTo>
                    <a:pt x="36" y="276"/>
                  </a:lnTo>
                  <a:lnTo>
                    <a:pt x="36" y="276"/>
                  </a:lnTo>
                  <a:lnTo>
                    <a:pt x="48" y="234"/>
                  </a:lnTo>
                  <a:lnTo>
                    <a:pt x="64" y="180"/>
                  </a:lnTo>
                  <a:lnTo>
                    <a:pt x="75" y="146"/>
                  </a:lnTo>
                  <a:lnTo>
                    <a:pt x="87" y="113"/>
                  </a:lnTo>
                  <a:lnTo>
                    <a:pt x="103" y="76"/>
                  </a:lnTo>
                  <a:lnTo>
                    <a:pt x="121" y="38"/>
                  </a:lnTo>
                  <a:lnTo>
                    <a:pt x="121" y="38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2828" y="2009"/>
              <a:ext cx="83" cy="144"/>
            </a:xfrm>
            <a:custGeom>
              <a:avLst/>
              <a:gdLst>
                <a:gd name="T0" fmla="*/ 60 w 165"/>
                <a:gd name="T1" fmla="*/ 246 h 287"/>
                <a:gd name="T2" fmla="*/ 60 w 165"/>
                <a:gd name="T3" fmla="*/ 246 h 287"/>
                <a:gd name="T4" fmla="*/ 71 w 165"/>
                <a:gd name="T5" fmla="*/ 214 h 287"/>
                <a:gd name="T6" fmla="*/ 82 w 165"/>
                <a:gd name="T7" fmla="*/ 182 h 287"/>
                <a:gd name="T8" fmla="*/ 95 w 165"/>
                <a:gd name="T9" fmla="*/ 152 h 287"/>
                <a:gd name="T10" fmla="*/ 108 w 165"/>
                <a:gd name="T11" fmla="*/ 122 h 287"/>
                <a:gd name="T12" fmla="*/ 137 w 165"/>
                <a:gd name="T13" fmla="*/ 66 h 287"/>
                <a:gd name="T14" fmla="*/ 165 w 165"/>
                <a:gd name="T15" fmla="*/ 16 h 287"/>
                <a:gd name="T16" fmla="*/ 165 w 165"/>
                <a:gd name="T17" fmla="*/ 16 h 287"/>
                <a:gd name="T18" fmla="*/ 118 w 165"/>
                <a:gd name="T19" fmla="*/ 0 h 287"/>
                <a:gd name="T20" fmla="*/ 118 w 165"/>
                <a:gd name="T21" fmla="*/ 0 h 287"/>
                <a:gd name="T22" fmla="*/ 102 w 165"/>
                <a:gd name="T23" fmla="*/ 31 h 287"/>
                <a:gd name="T24" fmla="*/ 84 w 165"/>
                <a:gd name="T25" fmla="*/ 63 h 287"/>
                <a:gd name="T26" fmla="*/ 67 w 165"/>
                <a:gd name="T27" fmla="*/ 96 h 287"/>
                <a:gd name="T28" fmla="*/ 51 w 165"/>
                <a:gd name="T29" fmla="*/ 133 h 287"/>
                <a:gd name="T30" fmla="*/ 36 w 165"/>
                <a:gd name="T31" fmla="*/ 169 h 287"/>
                <a:gd name="T32" fmla="*/ 22 w 165"/>
                <a:gd name="T33" fmla="*/ 208 h 287"/>
                <a:gd name="T34" fmla="*/ 9 w 165"/>
                <a:gd name="T35" fmla="*/ 248 h 287"/>
                <a:gd name="T36" fmla="*/ 0 w 165"/>
                <a:gd name="T37" fmla="*/ 287 h 287"/>
                <a:gd name="T38" fmla="*/ 0 w 165"/>
                <a:gd name="T39" fmla="*/ 287 h 287"/>
                <a:gd name="T40" fmla="*/ 4 w 165"/>
                <a:gd name="T41" fmla="*/ 283 h 287"/>
                <a:gd name="T42" fmla="*/ 4 w 165"/>
                <a:gd name="T43" fmla="*/ 283 h 287"/>
                <a:gd name="T44" fmla="*/ 31 w 165"/>
                <a:gd name="T45" fmla="*/ 264 h 287"/>
                <a:gd name="T46" fmla="*/ 60 w 165"/>
                <a:gd name="T47" fmla="*/ 246 h 287"/>
                <a:gd name="T48" fmla="*/ 60 w 165"/>
                <a:gd name="T49" fmla="*/ 24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5" h="287">
                  <a:moveTo>
                    <a:pt x="60" y="246"/>
                  </a:moveTo>
                  <a:lnTo>
                    <a:pt x="60" y="246"/>
                  </a:lnTo>
                  <a:lnTo>
                    <a:pt x="71" y="214"/>
                  </a:lnTo>
                  <a:lnTo>
                    <a:pt x="82" y="182"/>
                  </a:lnTo>
                  <a:lnTo>
                    <a:pt x="95" y="152"/>
                  </a:lnTo>
                  <a:lnTo>
                    <a:pt x="108" y="122"/>
                  </a:lnTo>
                  <a:lnTo>
                    <a:pt x="137" y="66"/>
                  </a:lnTo>
                  <a:lnTo>
                    <a:pt x="165" y="16"/>
                  </a:lnTo>
                  <a:lnTo>
                    <a:pt x="165" y="16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02" y="31"/>
                  </a:lnTo>
                  <a:lnTo>
                    <a:pt x="84" y="63"/>
                  </a:lnTo>
                  <a:lnTo>
                    <a:pt x="67" y="96"/>
                  </a:lnTo>
                  <a:lnTo>
                    <a:pt x="51" y="133"/>
                  </a:lnTo>
                  <a:lnTo>
                    <a:pt x="36" y="169"/>
                  </a:lnTo>
                  <a:lnTo>
                    <a:pt x="22" y="208"/>
                  </a:lnTo>
                  <a:lnTo>
                    <a:pt x="9" y="248"/>
                  </a:lnTo>
                  <a:lnTo>
                    <a:pt x="0" y="287"/>
                  </a:lnTo>
                  <a:lnTo>
                    <a:pt x="0" y="287"/>
                  </a:lnTo>
                  <a:lnTo>
                    <a:pt x="4" y="283"/>
                  </a:lnTo>
                  <a:lnTo>
                    <a:pt x="4" y="283"/>
                  </a:lnTo>
                  <a:lnTo>
                    <a:pt x="31" y="264"/>
                  </a:lnTo>
                  <a:lnTo>
                    <a:pt x="60" y="246"/>
                  </a:lnTo>
                  <a:lnTo>
                    <a:pt x="60" y="24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2901" y="1937"/>
              <a:ext cx="64" cy="59"/>
            </a:xfrm>
            <a:custGeom>
              <a:avLst/>
              <a:gdLst>
                <a:gd name="T0" fmla="*/ 46 w 127"/>
                <a:gd name="T1" fmla="*/ 118 h 118"/>
                <a:gd name="T2" fmla="*/ 46 w 127"/>
                <a:gd name="T3" fmla="*/ 118 h 118"/>
                <a:gd name="T4" fmla="*/ 70 w 127"/>
                <a:gd name="T5" fmla="*/ 83 h 118"/>
                <a:gd name="T6" fmla="*/ 92 w 127"/>
                <a:gd name="T7" fmla="*/ 53 h 118"/>
                <a:gd name="T8" fmla="*/ 127 w 127"/>
                <a:gd name="T9" fmla="*/ 6 h 118"/>
                <a:gd name="T10" fmla="*/ 127 w 127"/>
                <a:gd name="T11" fmla="*/ 6 h 118"/>
                <a:gd name="T12" fmla="*/ 100 w 127"/>
                <a:gd name="T13" fmla="*/ 3 h 118"/>
                <a:gd name="T14" fmla="*/ 73 w 127"/>
                <a:gd name="T15" fmla="*/ 0 h 118"/>
                <a:gd name="T16" fmla="*/ 73 w 127"/>
                <a:gd name="T17" fmla="*/ 0 h 118"/>
                <a:gd name="T18" fmla="*/ 38 w 127"/>
                <a:gd name="T19" fmla="*/ 45 h 118"/>
                <a:gd name="T20" fmla="*/ 19 w 127"/>
                <a:gd name="T21" fmla="*/ 72 h 118"/>
                <a:gd name="T22" fmla="*/ 0 w 127"/>
                <a:gd name="T23" fmla="*/ 102 h 118"/>
                <a:gd name="T24" fmla="*/ 0 w 127"/>
                <a:gd name="T25" fmla="*/ 102 h 118"/>
                <a:gd name="T26" fmla="*/ 46 w 127"/>
                <a:gd name="T27" fmla="*/ 118 h 118"/>
                <a:gd name="T28" fmla="*/ 46 w 127"/>
                <a:gd name="T2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7" h="118">
                  <a:moveTo>
                    <a:pt x="46" y="118"/>
                  </a:moveTo>
                  <a:lnTo>
                    <a:pt x="46" y="118"/>
                  </a:lnTo>
                  <a:lnTo>
                    <a:pt x="70" y="83"/>
                  </a:lnTo>
                  <a:lnTo>
                    <a:pt x="92" y="53"/>
                  </a:lnTo>
                  <a:lnTo>
                    <a:pt x="127" y="6"/>
                  </a:lnTo>
                  <a:lnTo>
                    <a:pt x="127" y="6"/>
                  </a:lnTo>
                  <a:lnTo>
                    <a:pt x="100" y="3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38" y="45"/>
                  </a:lnTo>
                  <a:lnTo>
                    <a:pt x="19" y="72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46" y="118"/>
                  </a:lnTo>
                  <a:lnTo>
                    <a:pt x="46" y="1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2816" y="2166"/>
              <a:ext cx="63" cy="253"/>
            </a:xfrm>
            <a:custGeom>
              <a:avLst/>
              <a:gdLst>
                <a:gd name="T0" fmla="*/ 8 w 126"/>
                <a:gd name="T1" fmla="*/ 46 h 505"/>
                <a:gd name="T2" fmla="*/ 8 w 126"/>
                <a:gd name="T3" fmla="*/ 46 h 505"/>
                <a:gd name="T4" fmla="*/ 4 w 126"/>
                <a:gd name="T5" fmla="*/ 75 h 505"/>
                <a:gd name="T6" fmla="*/ 1 w 126"/>
                <a:gd name="T7" fmla="*/ 103 h 505"/>
                <a:gd name="T8" fmla="*/ 0 w 126"/>
                <a:gd name="T9" fmla="*/ 134 h 505"/>
                <a:gd name="T10" fmla="*/ 0 w 126"/>
                <a:gd name="T11" fmla="*/ 164 h 505"/>
                <a:gd name="T12" fmla="*/ 0 w 126"/>
                <a:gd name="T13" fmla="*/ 164 h 505"/>
                <a:gd name="T14" fmla="*/ 1 w 126"/>
                <a:gd name="T15" fmla="*/ 207 h 505"/>
                <a:gd name="T16" fmla="*/ 4 w 126"/>
                <a:gd name="T17" fmla="*/ 248 h 505"/>
                <a:gd name="T18" fmla="*/ 9 w 126"/>
                <a:gd name="T19" fmla="*/ 290 h 505"/>
                <a:gd name="T20" fmla="*/ 17 w 126"/>
                <a:gd name="T21" fmla="*/ 330 h 505"/>
                <a:gd name="T22" fmla="*/ 27 w 126"/>
                <a:gd name="T23" fmla="*/ 368 h 505"/>
                <a:gd name="T24" fmla="*/ 38 w 126"/>
                <a:gd name="T25" fmla="*/ 406 h 505"/>
                <a:gd name="T26" fmla="*/ 49 w 126"/>
                <a:gd name="T27" fmla="*/ 444 h 505"/>
                <a:gd name="T28" fmla="*/ 63 w 126"/>
                <a:gd name="T29" fmla="*/ 480 h 505"/>
                <a:gd name="T30" fmla="*/ 63 w 126"/>
                <a:gd name="T31" fmla="*/ 480 h 505"/>
                <a:gd name="T32" fmla="*/ 94 w 126"/>
                <a:gd name="T33" fmla="*/ 492 h 505"/>
                <a:gd name="T34" fmla="*/ 126 w 126"/>
                <a:gd name="T35" fmla="*/ 505 h 505"/>
                <a:gd name="T36" fmla="*/ 126 w 126"/>
                <a:gd name="T37" fmla="*/ 505 h 505"/>
                <a:gd name="T38" fmla="*/ 110 w 126"/>
                <a:gd name="T39" fmla="*/ 467 h 505"/>
                <a:gd name="T40" fmla="*/ 94 w 126"/>
                <a:gd name="T41" fmla="*/ 427 h 505"/>
                <a:gd name="T42" fmla="*/ 81 w 126"/>
                <a:gd name="T43" fmla="*/ 385 h 505"/>
                <a:gd name="T44" fmla="*/ 70 w 126"/>
                <a:gd name="T45" fmla="*/ 344 h 505"/>
                <a:gd name="T46" fmla="*/ 60 w 126"/>
                <a:gd name="T47" fmla="*/ 299 h 505"/>
                <a:gd name="T48" fmla="*/ 52 w 126"/>
                <a:gd name="T49" fmla="*/ 255 h 505"/>
                <a:gd name="T50" fmla="*/ 47 w 126"/>
                <a:gd name="T51" fmla="*/ 210 h 505"/>
                <a:gd name="T52" fmla="*/ 46 w 126"/>
                <a:gd name="T53" fmla="*/ 164 h 505"/>
                <a:gd name="T54" fmla="*/ 46 w 126"/>
                <a:gd name="T55" fmla="*/ 164 h 505"/>
                <a:gd name="T56" fmla="*/ 47 w 126"/>
                <a:gd name="T57" fmla="*/ 121 h 505"/>
                <a:gd name="T58" fmla="*/ 51 w 126"/>
                <a:gd name="T59" fmla="*/ 81 h 505"/>
                <a:gd name="T60" fmla="*/ 57 w 126"/>
                <a:gd name="T61" fmla="*/ 39 h 505"/>
                <a:gd name="T62" fmla="*/ 65 w 126"/>
                <a:gd name="T63" fmla="*/ 0 h 505"/>
                <a:gd name="T64" fmla="*/ 65 w 126"/>
                <a:gd name="T65" fmla="*/ 0 h 505"/>
                <a:gd name="T66" fmla="*/ 57 w 126"/>
                <a:gd name="T67" fmla="*/ 6 h 505"/>
                <a:gd name="T68" fmla="*/ 57 w 126"/>
                <a:gd name="T69" fmla="*/ 6 h 505"/>
                <a:gd name="T70" fmla="*/ 32 w 126"/>
                <a:gd name="T71" fmla="*/ 25 h 505"/>
                <a:gd name="T72" fmla="*/ 8 w 126"/>
                <a:gd name="T73" fmla="*/ 46 h 505"/>
                <a:gd name="T74" fmla="*/ 8 w 126"/>
                <a:gd name="T75" fmla="*/ 46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" h="505">
                  <a:moveTo>
                    <a:pt x="8" y="46"/>
                  </a:moveTo>
                  <a:lnTo>
                    <a:pt x="8" y="46"/>
                  </a:lnTo>
                  <a:lnTo>
                    <a:pt x="4" y="75"/>
                  </a:lnTo>
                  <a:lnTo>
                    <a:pt x="1" y="103"/>
                  </a:lnTo>
                  <a:lnTo>
                    <a:pt x="0" y="134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1" y="207"/>
                  </a:lnTo>
                  <a:lnTo>
                    <a:pt x="4" y="248"/>
                  </a:lnTo>
                  <a:lnTo>
                    <a:pt x="9" y="290"/>
                  </a:lnTo>
                  <a:lnTo>
                    <a:pt x="17" y="330"/>
                  </a:lnTo>
                  <a:lnTo>
                    <a:pt x="27" y="368"/>
                  </a:lnTo>
                  <a:lnTo>
                    <a:pt x="38" y="406"/>
                  </a:lnTo>
                  <a:lnTo>
                    <a:pt x="49" y="444"/>
                  </a:lnTo>
                  <a:lnTo>
                    <a:pt x="63" y="480"/>
                  </a:lnTo>
                  <a:lnTo>
                    <a:pt x="63" y="480"/>
                  </a:lnTo>
                  <a:lnTo>
                    <a:pt x="94" y="492"/>
                  </a:lnTo>
                  <a:lnTo>
                    <a:pt x="126" y="505"/>
                  </a:lnTo>
                  <a:lnTo>
                    <a:pt x="126" y="505"/>
                  </a:lnTo>
                  <a:lnTo>
                    <a:pt x="110" y="467"/>
                  </a:lnTo>
                  <a:lnTo>
                    <a:pt x="94" y="427"/>
                  </a:lnTo>
                  <a:lnTo>
                    <a:pt x="81" y="385"/>
                  </a:lnTo>
                  <a:lnTo>
                    <a:pt x="70" y="344"/>
                  </a:lnTo>
                  <a:lnTo>
                    <a:pt x="60" y="299"/>
                  </a:lnTo>
                  <a:lnTo>
                    <a:pt x="52" y="255"/>
                  </a:lnTo>
                  <a:lnTo>
                    <a:pt x="47" y="210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7" y="121"/>
                  </a:lnTo>
                  <a:lnTo>
                    <a:pt x="51" y="81"/>
                  </a:lnTo>
                  <a:lnTo>
                    <a:pt x="57" y="39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32" y="25"/>
                  </a:lnTo>
                  <a:lnTo>
                    <a:pt x="8" y="46"/>
                  </a:lnTo>
                  <a:lnTo>
                    <a:pt x="8" y="4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2862" y="2437"/>
              <a:ext cx="105" cy="126"/>
            </a:xfrm>
            <a:custGeom>
              <a:avLst/>
              <a:gdLst>
                <a:gd name="T0" fmla="*/ 0 w 210"/>
                <a:gd name="T1" fmla="*/ 0 h 250"/>
                <a:gd name="T2" fmla="*/ 0 w 210"/>
                <a:gd name="T3" fmla="*/ 0 h 250"/>
                <a:gd name="T4" fmla="*/ 19 w 210"/>
                <a:gd name="T5" fmla="*/ 41 h 250"/>
                <a:gd name="T6" fmla="*/ 41 w 210"/>
                <a:gd name="T7" fmla="*/ 79 h 250"/>
                <a:gd name="T8" fmla="*/ 62 w 210"/>
                <a:gd name="T9" fmla="*/ 116 h 250"/>
                <a:gd name="T10" fmla="*/ 82 w 210"/>
                <a:gd name="T11" fmla="*/ 150 h 250"/>
                <a:gd name="T12" fmla="*/ 103 w 210"/>
                <a:gd name="T13" fmla="*/ 180 h 250"/>
                <a:gd name="T14" fmla="*/ 122 w 210"/>
                <a:gd name="T15" fmla="*/ 207 h 250"/>
                <a:gd name="T16" fmla="*/ 156 w 210"/>
                <a:gd name="T17" fmla="*/ 250 h 250"/>
                <a:gd name="T18" fmla="*/ 156 w 210"/>
                <a:gd name="T19" fmla="*/ 250 h 250"/>
                <a:gd name="T20" fmla="*/ 183 w 210"/>
                <a:gd name="T21" fmla="*/ 247 h 250"/>
                <a:gd name="T22" fmla="*/ 210 w 210"/>
                <a:gd name="T23" fmla="*/ 242 h 250"/>
                <a:gd name="T24" fmla="*/ 210 w 210"/>
                <a:gd name="T25" fmla="*/ 242 h 250"/>
                <a:gd name="T26" fmla="*/ 183 w 210"/>
                <a:gd name="T27" fmla="*/ 209 h 250"/>
                <a:gd name="T28" fmla="*/ 148 w 210"/>
                <a:gd name="T29" fmla="*/ 159 h 250"/>
                <a:gd name="T30" fmla="*/ 127 w 210"/>
                <a:gd name="T31" fmla="*/ 130 h 250"/>
                <a:gd name="T32" fmla="*/ 106 w 210"/>
                <a:gd name="T33" fmla="*/ 97 h 250"/>
                <a:gd name="T34" fmla="*/ 84 w 210"/>
                <a:gd name="T35" fmla="*/ 60 h 250"/>
                <a:gd name="T36" fmla="*/ 63 w 210"/>
                <a:gd name="T37" fmla="*/ 20 h 250"/>
                <a:gd name="T38" fmla="*/ 63 w 210"/>
                <a:gd name="T39" fmla="*/ 20 h 250"/>
                <a:gd name="T40" fmla="*/ 31 w 210"/>
                <a:gd name="T41" fmla="*/ 11 h 250"/>
                <a:gd name="T42" fmla="*/ 0 w 210"/>
                <a:gd name="T43" fmla="*/ 0 h 250"/>
                <a:gd name="T44" fmla="*/ 0 w 210"/>
                <a:gd name="T45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0" h="250">
                  <a:moveTo>
                    <a:pt x="0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41" y="79"/>
                  </a:lnTo>
                  <a:lnTo>
                    <a:pt x="62" y="116"/>
                  </a:lnTo>
                  <a:lnTo>
                    <a:pt x="82" y="150"/>
                  </a:lnTo>
                  <a:lnTo>
                    <a:pt x="103" y="180"/>
                  </a:lnTo>
                  <a:lnTo>
                    <a:pt x="122" y="207"/>
                  </a:lnTo>
                  <a:lnTo>
                    <a:pt x="156" y="250"/>
                  </a:lnTo>
                  <a:lnTo>
                    <a:pt x="156" y="250"/>
                  </a:lnTo>
                  <a:lnTo>
                    <a:pt x="183" y="247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183" y="209"/>
                  </a:lnTo>
                  <a:lnTo>
                    <a:pt x="148" y="159"/>
                  </a:lnTo>
                  <a:lnTo>
                    <a:pt x="127" y="130"/>
                  </a:lnTo>
                  <a:lnTo>
                    <a:pt x="106" y="97"/>
                  </a:lnTo>
                  <a:lnTo>
                    <a:pt x="84" y="60"/>
                  </a:lnTo>
                  <a:lnTo>
                    <a:pt x="63" y="20"/>
                  </a:lnTo>
                  <a:lnTo>
                    <a:pt x="63" y="20"/>
                  </a:lnTo>
                  <a:lnTo>
                    <a:pt x="31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2820" y="2132"/>
              <a:ext cx="39" cy="57"/>
            </a:xfrm>
            <a:custGeom>
              <a:avLst/>
              <a:gdLst>
                <a:gd name="T0" fmla="*/ 20 w 76"/>
                <a:gd name="T1" fmla="*/ 37 h 115"/>
                <a:gd name="T2" fmla="*/ 20 w 76"/>
                <a:gd name="T3" fmla="*/ 37 h 115"/>
                <a:gd name="T4" fmla="*/ 16 w 76"/>
                <a:gd name="T5" fmla="*/ 41 h 115"/>
                <a:gd name="T6" fmla="*/ 16 w 76"/>
                <a:gd name="T7" fmla="*/ 41 h 115"/>
                <a:gd name="T8" fmla="*/ 8 w 76"/>
                <a:gd name="T9" fmla="*/ 78 h 115"/>
                <a:gd name="T10" fmla="*/ 0 w 76"/>
                <a:gd name="T11" fmla="*/ 115 h 115"/>
                <a:gd name="T12" fmla="*/ 0 w 76"/>
                <a:gd name="T13" fmla="*/ 115 h 115"/>
                <a:gd name="T14" fmla="*/ 24 w 76"/>
                <a:gd name="T15" fmla="*/ 94 h 115"/>
                <a:gd name="T16" fmla="*/ 49 w 76"/>
                <a:gd name="T17" fmla="*/ 75 h 115"/>
                <a:gd name="T18" fmla="*/ 49 w 76"/>
                <a:gd name="T19" fmla="*/ 75 h 115"/>
                <a:gd name="T20" fmla="*/ 57 w 76"/>
                <a:gd name="T21" fmla="*/ 69 h 115"/>
                <a:gd name="T22" fmla="*/ 57 w 76"/>
                <a:gd name="T23" fmla="*/ 69 h 115"/>
                <a:gd name="T24" fmla="*/ 67 w 76"/>
                <a:gd name="T25" fmla="*/ 34 h 115"/>
                <a:gd name="T26" fmla="*/ 76 w 76"/>
                <a:gd name="T27" fmla="*/ 0 h 115"/>
                <a:gd name="T28" fmla="*/ 76 w 76"/>
                <a:gd name="T29" fmla="*/ 0 h 115"/>
                <a:gd name="T30" fmla="*/ 47 w 76"/>
                <a:gd name="T31" fmla="*/ 18 h 115"/>
                <a:gd name="T32" fmla="*/ 20 w 76"/>
                <a:gd name="T33" fmla="*/ 37 h 115"/>
                <a:gd name="T34" fmla="*/ 20 w 76"/>
                <a:gd name="T35" fmla="*/ 3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115">
                  <a:moveTo>
                    <a:pt x="20" y="37"/>
                  </a:moveTo>
                  <a:lnTo>
                    <a:pt x="20" y="37"/>
                  </a:lnTo>
                  <a:lnTo>
                    <a:pt x="16" y="41"/>
                  </a:lnTo>
                  <a:lnTo>
                    <a:pt x="16" y="41"/>
                  </a:lnTo>
                  <a:lnTo>
                    <a:pt x="8" y="78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24" y="94"/>
                  </a:lnTo>
                  <a:lnTo>
                    <a:pt x="49" y="75"/>
                  </a:lnTo>
                  <a:lnTo>
                    <a:pt x="49" y="75"/>
                  </a:lnTo>
                  <a:lnTo>
                    <a:pt x="57" y="69"/>
                  </a:lnTo>
                  <a:lnTo>
                    <a:pt x="57" y="69"/>
                  </a:lnTo>
                  <a:lnTo>
                    <a:pt x="67" y="34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47" y="18"/>
                  </a:lnTo>
                  <a:lnTo>
                    <a:pt x="20" y="37"/>
                  </a:lnTo>
                  <a:lnTo>
                    <a:pt x="20" y="37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2879" y="2419"/>
              <a:ext cx="286" cy="49"/>
            </a:xfrm>
            <a:custGeom>
              <a:avLst/>
              <a:gdLst>
                <a:gd name="T0" fmla="*/ 0 w 570"/>
                <a:gd name="T1" fmla="*/ 0 h 97"/>
                <a:gd name="T2" fmla="*/ 0 w 570"/>
                <a:gd name="T3" fmla="*/ 0 h 97"/>
                <a:gd name="T4" fmla="*/ 14 w 570"/>
                <a:gd name="T5" fmla="*/ 29 h 97"/>
                <a:gd name="T6" fmla="*/ 28 w 570"/>
                <a:gd name="T7" fmla="*/ 57 h 97"/>
                <a:gd name="T8" fmla="*/ 28 w 570"/>
                <a:gd name="T9" fmla="*/ 57 h 97"/>
                <a:gd name="T10" fmla="*/ 67 w 570"/>
                <a:gd name="T11" fmla="*/ 69 h 97"/>
                <a:gd name="T12" fmla="*/ 103 w 570"/>
                <a:gd name="T13" fmla="*/ 77 h 97"/>
                <a:gd name="T14" fmla="*/ 142 w 570"/>
                <a:gd name="T15" fmla="*/ 83 h 97"/>
                <a:gd name="T16" fmla="*/ 178 w 570"/>
                <a:gd name="T17" fmla="*/ 88 h 97"/>
                <a:gd name="T18" fmla="*/ 215 w 570"/>
                <a:gd name="T19" fmla="*/ 93 h 97"/>
                <a:gd name="T20" fmla="*/ 250 w 570"/>
                <a:gd name="T21" fmla="*/ 94 h 97"/>
                <a:gd name="T22" fmla="*/ 285 w 570"/>
                <a:gd name="T23" fmla="*/ 96 h 97"/>
                <a:gd name="T24" fmla="*/ 318 w 570"/>
                <a:gd name="T25" fmla="*/ 97 h 97"/>
                <a:gd name="T26" fmla="*/ 318 w 570"/>
                <a:gd name="T27" fmla="*/ 97 h 97"/>
                <a:gd name="T28" fmla="*/ 381 w 570"/>
                <a:gd name="T29" fmla="*/ 96 h 97"/>
                <a:gd name="T30" fmla="*/ 438 w 570"/>
                <a:gd name="T31" fmla="*/ 91 h 97"/>
                <a:gd name="T32" fmla="*/ 486 w 570"/>
                <a:gd name="T33" fmla="*/ 85 h 97"/>
                <a:gd name="T34" fmla="*/ 527 w 570"/>
                <a:gd name="T35" fmla="*/ 80 h 97"/>
                <a:gd name="T36" fmla="*/ 527 w 570"/>
                <a:gd name="T37" fmla="*/ 80 h 97"/>
                <a:gd name="T38" fmla="*/ 550 w 570"/>
                <a:gd name="T39" fmla="*/ 53 h 97"/>
                <a:gd name="T40" fmla="*/ 570 w 570"/>
                <a:gd name="T41" fmla="*/ 24 h 97"/>
                <a:gd name="T42" fmla="*/ 570 w 570"/>
                <a:gd name="T43" fmla="*/ 22 h 97"/>
                <a:gd name="T44" fmla="*/ 570 w 570"/>
                <a:gd name="T45" fmla="*/ 22 h 97"/>
                <a:gd name="T46" fmla="*/ 556 w 570"/>
                <a:gd name="T47" fmla="*/ 26 h 97"/>
                <a:gd name="T48" fmla="*/ 518 w 570"/>
                <a:gd name="T49" fmla="*/ 32 h 97"/>
                <a:gd name="T50" fmla="*/ 460 w 570"/>
                <a:gd name="T51" fmla="*/ 40 h 97"/>
                <a:gd name="T52" fmla="*/ 425 w 570"/>
                <a:gd name="T53" fmla="*/ 45 h 97"/>
                <a:gd name="T54" fmla="*/ 387 w 570"/>
                <a:gd name="T55" fmla="*/ 46 h 97"/>
                <a:gd name="T56" fmla="*/ 344 w 570"/>
                <a:gd name="T57" fmla="*/ 48 h 97"/>
                <a:gd name="T58" fmla="*/ 299 w 570"/>
                <a:gd name="T59" fmla="*/ 48 h 97"/>
                <a:gd name="T60" fmla="*/ 253 w 570"/>
                <a:gd name="T61" fmla="*/ 46 h 97"/>
                <a:gd name="T62" fmla="*/ 204 w 570"/>
                <a:gd name="T63" fmla="*/ 43 h 97"/>
                <a:gd name="T64" fmla="*/ 154 w 570"/>
                <a:gd name="T65" fmla="*/ 37 h 97"/>
                <a:gd name="T66" fmla="*/ 103 w 570"/>
                <a:gd name="T67" fmla="*/ 27 h 97"/>
                <a:gd name="T68" fmla="*/ 51 w 570"/>
                <a:gd name="T69" fmla="*/ 16 h 97"/>
                <a:gd name="T70" fmla="*/ 0 w 570"/>
                <a:gd name="T71" fmla="*/ 0 h 97"/>
                <a:gd name="T72" fmla="*/ 0 w 570"/>
                <a:gd name="T7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0" h="97">
                  <a:moveTo>
                    <a:pt x="0" y="0"/>
                  </a:moveTo>
                  <a:lnTo>
                    <a:pt x="0" y="0"/>
                  </a:lnTo>
                  <a:lnTo>
                    <a:pt x="14" y="29"/>
                  </a:lnTo>
                  <a:lnTo>
                    <a:pt x="28" y="57"/>
                  </a:lnTo>
                  <a:lnTo>
                    <a:pt x="28" y="57"/>
                  </a:lnTo>
                  <a:lnTo>
                    <a:pt x="67" y="69"/>
                  </a:lnTo>
                  <a:lnTo>
                    <a:pt x="103" y="77"/>
                  </a:lnTo>
                  <a:lnTo>
                    <a:pt x="142" y="83"/>
                  </a:lnTo>
                  <a:lnTo>
                    <a:pt x="178" y="88"/>
                  </a:lnTo>
                  <a:lnTo>
                    <a:pt x="215" y="93"/>
                  </a:lnTo>
                  <a:lnTo>
                    <a:pt x="250" y="94"/>
                  </a:lnTo>
                  <a:lnTo>
                    <a:pt x="285" y="96"/>
                  </a:lnTo>
                  <a:lnTo>
                    <a:pt x="318" y="97"/>
                  </a:lnTo>
                  <a:lnTo>
                    <a:pt x="318" y="97"/>
                  </a:lnTo>
                  <a:lnTo>
                    <a:pt x="381" y="96"/>
                  </a:lnTo>
                  <a:lnTo>
                    <a:pt x="438" y="91"/>
                  </a:lnTo>
                  <a:lnTo>
                    <a:pt x="486" y="85"/>
                  </a:lnTo>
                  <a:lnTo>
                    <a:pt x="527" y="80"/>
                  </a:lnTo>
                  <a:lnTo>
                    <a:pt x="527" y="80"/>
                  </a:lnTo>
                  <a:lnTo>
                    <a:pt x="550" y="53"/>
                  </a:lnTo>
                  <a:lnTo>
                    <a:pt x="570" y="24"/>
                  </a:lnTo>
                  <a:lnTo>
                    <a:pt x="570" y="22"/>
                  </a:lnTo>
                  <a:lnTo>
                    <a:pt x="570" y="22"/>
                  </a:lnTo>
                  <a:lnTo>
                    <a:pt x="556" y="26"/>
                  </a:lnTo>
                  <a:lnTo>
                    <a:pt x="518" y="32"/>
                  </a:lnTo>
                  <a:lnTo>
                    <a:pt x="460" y="40"/>
                  </a:lnTo>
                  <a:lnTo>
                    <a:pt x="425" y="45"/>
                  </a:lnTo>
                  <a:lnTo>
                    <a:pt x="387" y="46"/>
                  </a:lnTo>
                  <a:lnTo>
                    <a:pt x="344" y="48"/>
                  </a:lnTo>
                  <a:lnTo>
                    <a:pt x="299" y="48"/>
                  </a:lnTo>
                  <a:lnTo>
                    <a:pt x="253" y="46"/>
                  </a:lnTo>
                  <a:lnTo>
                    <a:pt x="204" y="43"/>
                  </a:lnTo>
                  <a:lnTo>
                    <a:pt x="154" y="37"/>
                  </a:lnTo>
                  <a:lnTo>
                    <a:pt x="103" y="27"/>
                  </a:lnTo>
                  <a:lnTo>
                    <a:pt x="51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2603" y="2137"/>
              <a:ext cx="105" cy="182"/>
            </a:xfrm>
            <a:custGeom>
              <a:avLst/>
              <a:gdLst>
                <a:gd name="T0" fmla="*/ 209 w 209"/>
                <a:gd name="T1" fmla="*/ 318 h 365"/>
                <a:gd name="T2" fmla="*/ 209 w 209"/>
                <a:gd name="T3" fmla="*/ 318 h 365"/>
                <a:gd name="T4" fmla="*/ 172 w 209"/>
                <a:gd name="T5" fmla="*/ 272 h 365"/>
                <a:gd name="T6" fmla="*/ 140 w 209"/>
                <a:gd name="T7" fmla="*/ 226 h 365"/>
                <a:gd name="T8" fmla="*/ 112 w 209"/>
                <a:gd name="T9" fmla="*/ 180 h 365"/>
                <a:gd name="T10" fmla="*/ 86 w 209"/>
                <a:gd name="T11" fmla="*/ 137 h 365"/>
                <a:gd name="T12" fmla="*/ 65 w 209"/>
                <a:gd name="T13" fmla="*/ 95 h 365"/>
                <a:gd name="T14" fmla="*/ 48 w 209"/>
                <a:gd name="T15" fmla="*/ 59 h 365"/>
                <a:gd name="T16" fmla="*/ 33 w 209"/>
                <a:gd name="T17" fmla="*/ 27 h 365"/>
                <a:gd name="T18" fmla="*/ 22 w 209"/>
                <a:gd name="T19" fmla="*/ 0 h 365"/>
                <a:gd name="T20" fmla="*/ 22 w 209"/>
                <a:gd name="T21" fmla="*/ 0 h 365"/>
                <a:gd name="T22" fmla="*/ 9 w 209"/>
                <a:gd name="T23" fmla="*/ 35 h 365"/>
                <a:gd name="T24" fmla="*/ 0 w 209"/>
                <a:gd name="T25" fmla="*/ 70 h 365"/>
                <a:gd name="T26" fmla="*/ 0 w 209"/>
                <a:gd name="T27" fmla="*/ 70 h 365"/>
                <a:gd name="T28" fmla="*/ 14 w 209"/>
                <a:gd name="T29" fmla="*/ 100 h 365"/>
                <a:gd name="T30" fmla="*/ 30 w 209"/>
                <a:gd name="T31" fmla="*/ 134 h 365"/>
                <a:gd name="T32" fmla="*/ 49 w 209"/>
                <a:gd name="T33" fmla="*/ 169 h 365"/>
                <a:gd name="T34" fmla="*/ 70 w 209"/>
                <a:gd name="T35" fmla="*/ 207 h 365"/>
                <a:gd name="T36" fmla="*/ 96 w 209"/>
                <a:gd name="T37" fmla="*/ 245 h 365"/>
                <a:gd name="T38" fmla="*/ 123 w 209"/>
                <a:gd name="T39" fmla="*/ 285 h 365"/>
                <a:gd name="T40" fmla="*/ 151 w 209"/>
                <a:gd name="T41" fmla="*/ 325 h 365"/>
                <a:gd name="T42" fmla="*/ 185 w 209"/>
                <a:gd name="T43" fmla="*/ 365 h 365"/>
                <a:gd name="T44" fmla="*/ 185 w 209"/>
                <a:gd name="T45" fmla="*/ 365 h 365"/>
                <a:gd name="T46" fmla="*/ 209 w 209"/>
                <a:gd name="T47" fmla="*/ 318 h 365"/>
                <a:gd name="T48" fmla="*/ 209 w 209"/>
                <a:gd name="T49" fmla="*/ 31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9" h="365">
                  <a:moveTo>
                    <a:pt x="209" y="318"/>
                  </a:moveTo>
                  <a:lnTo>
                    <a:pt x="209" y="318"/>
                  </a:lnTo>
                  <a:lnTo>
                    <a:pt x="172" y="272"/>
                  </a:lnTo>
                  <a:lnTo>
                    <a:pt x="140" y="226"/>
                  </a:lnTo>
                  <a:lnTo>
                    <a:pt x="112" y="180"/>
                  </a:lnTo>
                  <a:lnTo>
                    <a:pt x="86" y="137"/>
                  </a:lnTo>
                  <a:lnTo>
                    <a:pt x="65" y="95"/>
                  </a:lnTo>
                  <a:lnTo>
                    <a:pt x="48" y="59"/>
                  </a:lnTo>
                  <a:lnTo>
                    <a:pt x="33" y="2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9" y="35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4" y="100"/>
                  </a:lnTo>
                  <a:lnTo>
                    <a:pt x="30" y="134"/>
                  </a:lnTo>
                  <a:lnTo>
                    <a:pt x="49" y="169"/>
                  </a:lnTo>
                  <a:lnTo>
                    <a:pt x="70" y="207"/>
                  </a:lnTo>
                  <a:lnTo>
                    <a:pt x="96" y="245"/>
                  </a:lnTo>
                  <a:lnTo>
                    <a:pt x="123" y="285"/>
                  </a:lnTo>
                  <a:lnTo>
                    <a:pt x="151" y="325"/>
                  </a:lnTo>
                  <a:lnTo>
                    <a:pt x="185" y="365"/>
                  </a:lnTo>
                  <a:lnTo>
                    <a:pt x="185" y="365"/>
                  </a:lnTo>
                  <a:lnTo>
                    <a:pt x="209" y="318"/>
                  </a:lnTo>
                  <a:lnTo>
                    <a:pt x="209" y="318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30"/>
            <p:cNvSpPr>
              <a:spLocks/>
            </p:cNvSpPr>
            <p:nvPr/>
          </p:nvSpPr>
          <p:spPr bwMode="auto">
            <a:xfrm>
              <a:off x="2713" y="2315"/>
              <a:ext cx="149" cy="122"/>
            </a:xfrm>
            <a:custGeom>
              <a:avLst/>
              <a:gdLst>
                <a:gd name="T0" fmla="*/ 212 w 297"/>
                <a:gd name="T1" fmla="*/ 153 h 244"/>
                <a:gd name="T2" fmla="*/ 212 w 297"/>
                <a:gd name="T3" fmla="*/ 153 h 244"/>
                <a:gd name="T4" fmla="*/ 185 w 297"/>
                <a:gd name="T5" fmla="*/ 137 h 244"/>
                <a:gd name="T6" fmla="*/ 159 w 297"/>
                <a:gd name="T7" fmla="*/ 119 h 244"/>
                <a:gd name="T8" fmla="*/ 134 w 297"/>
                <a:gd name="T9" fmla="*/ 102 h 244"/>
                <a:gd name="T10" fmla="*/ 110 w 297"/>
                <a:gd name="T11" fmla="*/ 83 h 244"/>
                <a:gd name="T12" fmla="*/ 86 w 297"/>
                <a:gd name="T13" fmla="*/ 64 h 244"/>
                <a:gd name="T14" fmla="*/ 64 w 297"/>
                <a:gd name="T15" fmla="*/ 43 h 244"/>
                <a:gd name="T16" fmla="*/ 43 w 297"/>
                <a:gd name="T17" fmla="*/ 22 h 244"/>
                <a:gd name="T18" fmla="*/ 22 w 297"/>
                <a:gd name="T19" fmla="*/ 0 h 244"/>
                <a:gd name="T20" fmla="*/ 22 w 297"/>
                <a:gd name="T21" fmla="*/ 0 h 244"/>
                <a:gd name="T22" fmla="*/ 0 w 297"/>
                <a:gd name="T23" fmla="*/ 46 h 244"/>
                <a:gd name="T24" fmla="*/ 0 w 297"/>
                <a:gd name="T25" fmla="*/ 46 h 244"/>
                <a:gd name="T26" fmla="*/ 21 w 297"/>
                <a:gd name="T27" fmla="*/ 67 h 244"/>
                <a:gd name="T28" fmla="*/ 41 w 297"/>
                <a:gd name="T29" fmla="*/ 86 h 244"/>
                <a:gd name="T30" fmla="*/ 64 w 297"/>
                <a:gd name="T31" fmla="*/ 107 h 244"/>
                <a:gd name="T32" fmla="*/ 88 w 297"/>
                <a:gd name="T33" fmla="*/ 126 h 244"/>
                <a:gd name="T34" fmla="*/ 112 w 297"/>
                <a:gd name="T35" fmla="*/ 143 h 244"/>
                <a:gd name="T36" fmla="*/ 137 w 297"/>
                <a:gd name="T37" fmla="*/ 162 h 244"/>
                <a:gd name="T38" fmla="*/ 163 w 297"/>
                <a:gd name="T39" fmla="*/ 178 h 244"/>
                <a:gd name="T40" fmla="*/ 190 w 297"/>
                <a:gd name="T41" fmla="*/ 194 h 244"/>
                <a:gd name="T42" fmla="*/ 190 w 297"/>
                <a:gd name="T43" fmla="*/ 194 h 244"/>
                <a:gd name="T44" fmla="*/ 215 w 297"/>
                <a:gd name="T45" fmla="*/ 209 h 244"/>
                <a:gd name="T46" fmla="*/ 242 w 297"/>
                <a:gd name="T47" fmla="*/ 221 h 244"/>
                <a:gd name="T48" fmla="*/ 269 w 297"/>
                <a:gd name="T49" fmla="*/ 233 h 244"/>
                <a:gd name="T50" fmla="*/ 297 w 297"/>
                <a:gd name="T51" fmla="*/ 244 h 244"/>
                <a:gd name="T52" fmla="*/ 297 w 297"/>
                <a:gd name="T53" fmla="*/ 244 h 244"/>
                <a:gd name="T54" fmla="*/ 282 w 297"/>
                <a:gd name="T55" fmla="*/ 213 h 244"/>
                <a:gd name="T56" fmla="*/ 269 w 297"/>
                <a:gd name="T57" fmla="*/ 182 h 244"/>
                <a:gd name="T58" fmla="*/ 269 w 297"/>
                <a:gd name="T59" fmla="*/ 182 h 244"/>
                <a:gd name="T60" fmla="*/ 241 w 297"/>
                <a:gd name="T61" fmla="*/ 169 h 244"/>
                <a:gd name="T62" fmla="*/ 212 w 297"/>
                <a:gd name="T63" fmla="*/ 153 h 244"/>
                <a:gd name="T64" fmla="*/ 212 w 297"/>
                <a:gd name="T65" fmla="*/ 15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7" h="244">
                  <a:moveTo>
                    <a:pt x="212" y="153"/>
                  </a:moveTo>
                  <a:lnTo>
                    <a:pt x="212" y="153"/>
                  </a:lnTo>
                  <a:lnTo>
                    <a:pt x="185" y="137"/>
                  </a:lnTo>
                  <a:lnTo>
                    <a:pt x="159" y="119"/>
                  </a:lnTo>
                  <a:lnTo>
                    <a:pt x="134" y="102"/>
                  </a:lnTo>
                  <a:lnTo>
                    <a:pt x="110" y="83"/>
                  </a:lnTo>
                  <a:lnTo>
                    <a:pt x="86" y="64"/>
                  </a:lnTo>
                  <a:lnTo>
                    <a:pt x="64" y="43"/>
                  </a:lnTo>
                  <a:lnTo>
                    <a:pt x="43" y="2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1" y="67"/>
                  </a:lnTo>
                  <a:lnTo>
                    <a:pt x="41" y="86"/>
                  </a:lnTo>
                  <a:lnTo>
                    <a:pt x="64" y="107"/>
                  </a:lnTo>
                  <a:lnTo>
                    <a:pt x="88" y="126"/>
                  </a:lnTo>
                  <a:lnTo>
                    <a:pt x="112" y="143"/>
                  </a:lnTo>
                  <a:lnTo>
                    <a:pt x="137" y="162"/>
                  </a:lnTo>
                  <a:lnTo>
                    <a:pt x="163" y="178"/>
                  </a:lnTo>
                  <a:lnTo>
                    <a:pt x="190" y="194"/>
                  </a:lnTo>
                  <a:lnTo>
                    <a:pt x="190" y="194"/>
                  </a:lnTo>
                  <a:lnTo>
                    <a:pt x="215" y="209"/>
                  </a:lnTo>
                  <a:lnTo>
                    <a:pt x="242" y="221"/>
                  </a:lnTo>
                  <a:lnTo>
                    <a:pt x="269" y="233"/>
                  </a:lnTo>
                  <a:lnTo>
                    <a:pt x="297" y="244"/>
                  </a:lnTo>
                  <a:lnTo>
                    <a:pt x="297" y="244"/>
                  </a:lnTo>
                  <a:lnTo>
                    <a:pt x="282" y="213"/>
                  </a:lnTo>
                  <a:lnTo>
                    <a:pt x="269" y="182"/>
                  </a:lnTo>
                  <a:lnTo>
                    <a:pt x="269" y="182"/>
                  </a:lnTo>
                  <a:lnTo>
                    <a:pt x="241" y="169"/>
                  </a:lnTo>
                  <a:lnTo>
                    <a:pt x="212" y="153"/>
                  </a:lnTo>
                  <a:lnTo>
                    <a:pt x="212" y="153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5" name="Freeform 31"/>
            <p:cNvSpPr>
              <a:spLocks/>
            </p:cNvSpPr>
            <p:nvPr/>
          </p:nvSpPr>
          <p:spPr bwMode="auto">
            <a:xfrm>
              <a:off x="2696" y="2296"/>
              <a:ext cx="29" cy="42"/>
            </a:xfrm>
            <a:custGeom>
              <a:avLst/>
              <a:gdLst>
                <a:gd name="T0" fmla="*/ 24 w 57"/>
                <a:gd name="T1" fmla="*/ 0 h 85"/>
                <a:gd name="T2" fmla="*/ 24 w 57"/>
                <a:gd name="T3" fmla="*/ 0 h 85"/>
                <a:gd name="T4" fmla="*/ 0 w 57"/>
                <a:gd name="T5" fmla="*/ 47 h 85"/>
                <a:gd name="T6" fmla="*/ 0 w 57"/>
                <a:gd name="T7" fmla="*/ 47 h 85"/>
                <a:gd name="T8" fmla="*/ 35 w 57"/>
                <a:gd name="T9" fmla="*/ 85 h 85"/>
                <a:gd name="T10" fmla="*/ 35 w 57"/>
                <a:gd name="T11" fmla="*/ 85 h 85"/>
                <a:gd name="T12" fmla="*/ 57 w 57"/>
                <a:gd name="T13" fmla="*/ 39 h 85"/>
                <a:gd name="T14" fmla="*/ 57 w 57"/>
                <a:gd name="T15" fmla="*/ 39 h 85"/>
                <a:gd name="T16" fmla="*/ 24 w 57"/>
                <a:gd name="T17" fmla="*/ 0 h 85"/>
                <a:gd name="T18" fmla="*/ 24 w 57"/>
                <a:gd name="T1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85">
                  <a:moveTo>
                    <a:pt x="24" y="0"/>
                  </a:moveTo>
                  <a:lnTo>
                    <a:pt x="24" y="0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35" y="85"/>
                  </a:lnTo>
                  <a:lnTo>
                    <a:pt x="35" y="85"/>
                  </a:lnTo>
                  <a:lnTo>
                    <a:pt x="57" y="39"/>
                  </a:lnTo>
                  <a:lnTo>
                    <a:pt x="57" y="39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6" name="Freeform 32"/>
            <p:cNvSpPr>
              <a:spLocks/>
            </p:cNvSpPr>
            <p:nvPr/>
          </p:nvSpPr>
          <p:spPr bwMode="auto">
            <a:xfrm>
              <a:off x="2848" y="2406"/>
              <a:ext cx="46" cy="42"/>
            </a:xfrm>
            <a:custGeom>
              <a:avLst/>
              <a:gdLst>
                <a:gd name="T0" fmla="*/ 28 w 91"/>
                <a:gd name="T1" fmla="*/ 62 h 82"/>
                <a:gd name="T2" fmla="*/ 28 w 91"/>
                <a:gd name="T3" fmla="*/ 62 h 82"/>
                <a:gd name="T4" fmla="*/ 59 w 91"/>
                <a:gd name="T5" fmla="*/ 73 h 82"/>
                <a:gd name="T6" fmla="*/ 91 w 91"/>
                <a:gd name="T7" fmla="*/ 82 h 82"/>
                <a:gd name="T8" fmla="*/ 91 w 91"/>
                <a:gd name="T9" fmla="*/ 82 h 82"/>
                <a:gd name="T10" fmla="*/ 77 w 91"/>
                <a:gd name="T11" fmla="*/ 54 h 82"/>
                <a:gd name="T12" fmla="*/ 63 w 91"/>
                <a:gd name="T13" fmla="*/ 25 h 82"/>
                <a:gd name="T14" fmla="*/ 63 w 91"/>
                <a:gd name="T15" fmla="*/ 25 h 82"/>
                <a:gd name="T16" fmla="*/ 31 w 91"/>
                <a:gd name="T17" fmla="*/ 12 h 82"/>
                <a:gd name="T18" fmla="*/ 0 w 91"/>
                <a:gd name="T19" fmla="*/ 0 h 82"/>
                <a:gd name="T20" fmla="*/ 0 w 91"/>
                <a:gd name="T21" fmla="*/ 0 h 82"/>
                <a:gd name="T22" fmla="*/ 13 w 91"/>
                <a:gd name="T23" fmla="*/ 31 h 82"/>
                <a:gd name="T24" fmla="*/ 28 w 91"/>
                <a:gd name="T25" fmla="*/ 62 h 82"/>
                <a:gd name="T26" fmla="*/ 28 w 91"/>
                <a:gd name="T27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1" h="82">
                  <a:moveTo>
                    <a:pt x="28" y="62"/>
                  </a:moveTo>
                  <a:lnTo>
                    <a:pt x="28" y="62"/>
                  </a:lnTo>
                  <a:lnTo>
                    <a:pt x="59" y="73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77" y="54"/>
                  </a:lnTo>
                  <a:lnTo>
                    <a:pt x="63" y="25"/>
                  </a:lnTo>
                  <a:lnTo>
                    <a:pt x="63" y="25"/>
                  </a:lnTo>
                  <a:lnTo>
                    <a:pt x="31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31"/>
                  </a:lnTo>
                  <a:lnTo>
                    <a:pt x="28" y="62"/>
                  </a:lnTo>
                  <a:lnTo>
                    <a:pt x="28" y="62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33"/>
            <p:cNvSpPr>
              <a:spLocks/>
            </p:cNvSpPr>
            <p:nvPr/>
          </p:nvSpPr>
          <p:spPr bwMode="auto">
            <a:xfrm>
              <a:off x="3044" y="2088"/>
              <a:ext cx="165" cy="294"/>
            </a:xfrm>
            <a:custGeom>
              <a:avLst/>
              <a:gdLst>
                <a:gd name="T0" fmla="*/ 60 w 328"/>
                <a:gd name="T1" fmla="*/ 0 h 589"/>
                <a:gd name="T2" fmla="*/ 60 w 328"/>
                <a:gd name="T3" fmla="*/ 0 h 589"/>
                <a:gd name="T4" fmla="*/ 0 w 328"/>
                <a:gd name="T5" fmla="*/ 8 h 589"/>
                <a:gd name="T6" fmla="*/ 0 w 328"/>
                <a:gd name="T7" fmla="*/ 8 h 589"/>
                <a:gd name="T8" fmla="*/ 14 w 328"/>
                <a:gd name="T9" fmla="*/ 21 h 589"/>
                <a:gd name="T10" fmla="*/ 14 w 328"/>
                <a:gd name="T11" fmla="*/ 21 h 589"/>
                <a:gd name="T12" fmla="*/ 49 w 328"/>
                <a:gd name="T13" fmla="*/ 55 h 589"/>
                <a:gd name="T14" fmla="*/ 81 w 328"/>
                <a:gd name="T15" fmla="*/ 91 h 589"/>
                <a:gd name="T16" fmla="*/ 111 w 328"/>
                <a:gd name="T17" fmla="*/ 128 h 589"/>
                <a:gd name="T18" fmla="*/ 137 w 328"/>
                <a:gd name="T19" fmla="*/ 168 h 589"/>
                <a:gd name="T20" fmla="*/ 162 w 328"/>
                <a:gd name="T21" fmla="*/ 206 h 589"/>
                <a:gd name="T22" fmla="*/ 183 w 328"/>
                <a:gd name="T23" fmla="*/ 246 h 589"/>
                <a:gd name="T24" fmla="*/ 204 w 328"/>
                <a:gd name="T25" fmla="*/ 286 h 589"/>
                <a:gd name="T26" fmla="*/ 221 w 328"/>
                <a:gd name="T27" fmla="*/ 326 h 589"/>
                <a:gd name="T28" fmla="*/ 236 w 328"/>
                <a:gd name="T29" fmla="*/ 365 h 589"/>
                <a:gd name="T30" fmla="*/ 250 w 328"/>
                <a:gd name="T31" fmla="*/ 402 h 589"/>
                <a:gd name="T32" fmla="*/ 261 w 328"/>
                <a:gd name="T33" fmla="*/ 439 h 589"/>
                <a:gd name="T34" fmla="*/ 271 w 328"/>
                <a:gd name="T35" fmla="*/ 474 h 589"/>
                <a:gd name="T36" fmla="*/ 287 w 328"/>
                <a:gd name="T37" fmla="*/ 538 h 589"/>
                <a:gd name="T38" fmla="*/ 296 w 328"/>
                <a:gd name="T39" fmla="*/ 589 h 589"/>
                <a:gd name="T40" fmla="*/ 296 w 328"/>
                <a:gd name="T41" fmla="*/ 589 h 589"/>
                <a:gd name="T42" fmla="*/ 314 w 328"/>
                <a:gd name="T43" fmla="*/ 549 h 589"/>
                <a:gd name="T44" fmla="*/ 328 w 328"/>
                <a:gd name="T45" fmla="*/ 506 h 589"/>
                <a:gd name="T46" fmla="*/ 328 w 328"/>
                <a:gd name="T47" fmla="*/ 506 h 589"/>
                <a:gd name="T48" fmla="*/ 314 w 328"/>
                <a:gd name="T49" fmla="*/ 452 h 589"/>
                <a:gd name="T50" fmla="*/ 296 w 328"/>
                <a:gd name="T51" fmla="*/ 391 h 589"/>
                <a:gd name="T52" fmla="*/ 285 w 328"/>
                <a:gd name="T53" fmla="*/ 359 h 589"/>
                <a:gd name="T54" fmla="*/ 272 w 328"/>
                <a:gd name="T55" fmla="*/ 327 h 589"/>
                <a:gd name="T56" fmla="*/ 260 w 328"/>
                <a:gd name="T57" fmla="*/ 294 h 589"/>
                <a:gd name="T58" fmla="*/ 244 w 328"/>
                <a:gd name="T59" fmla="*/ 260 h 589"/>
                <a:gd name="T60" fmla="*/ 226 w 328"/>
                <a:gd name="T61" fmla="*/ 227 h 589"/>
                <a:gd name="T62" fmla="*/ 209 w 328"/>
                <a:gd name="T63" fmla="*/ 193 h 589"/>
                <a:gd name="T64" fmla="*/ 188 w 328"/>
                <a:gd name="T65" fmla="*/ 158 h 589"/>
                <a:gd name="T66" fmla="*/ 167 w 328"/>
                <a:gd name="T67" fmla="*/ 126 h 589"/>
                <a:gd name="T68" fmla="*/ 143 w 328"/>
                <a:gd name="T69" fmla="*/ 93 h 589"/>
                <a:gd name="T70" fmla="*/ 118 w 328"/>
                <a:gd name="T71" fmla="*/ 61 h 589"/>
                <a:gd name="T72" fmla="*/ 91 w 328"/>
                <a:gd name="T73" fmla="*/ 31 h 589"/>
                <a:gd name="T74" fmla="*/ 60 w 328"/>
                <a:gd name="T75" fmla="*/ 0 h 589"/>
                <a:gd name="T76" fmla="*/ 60 w 328"/>
                <a:gd name="T7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8" h="589">
                  <a:moveTo>
                    <a:pt x="60" y="0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49" y="55"/>
                  </a:lnTo>
                  <a:lnTo>
                    <a:pt x="81" y="91"/>
                  </a:lnTo>
                  <a:lnTo>
                    <a:pt x="111" y="128"/>
                  </a:lnTo>
                  <a:lnTo>
                    <a:pt x="137" y="168"/>
                  </a:lnTo>
                  <a:lnTo>
                    <a:pt x="162" y="206"/>
                  </a:lnTo>
                  <a:lnTo>
                    <a:pt x="183" y="246"/>
                  </a:lnTo>
                  <a:lnTo>
                    <a:pt x="204" y="286"/>
                  </a:lnTo>
                  <a:lnTo>
                    <a:pt x="221" y="326"/>
                  </a:lnTo>
                  <a:lnTo>
                    <a:pt x="236" y="365"/>
                  </a:lnTo>
                  <a:lnTo>
                    <a:pt x="250" y="402"/>
                  </a:lnTo>
                  <a:lnTo>
                    <a:pt x="261" y="439"/>
                  </a:lnTo>
                  <a:lnTo>
                    <a:pt x="271" y="474"/>
                  </a:lnTo>
                  <a:lnTo>
                    <a:pt x="287" y="538"/>
                  </a:lnTo>
                  <a:lnTo>
                    <a:pt x="296" y="589"/>
                  </a:lnTo>
                  <a:lnTo>
                    <a:pt x="296" y="589"/>
                  </a:lnTo>
                  <a:lnTo>
                    <a:pt x="314" y="549"/>
                  </a:lnTo>
                  <a:lnTo>
                    <a:pt x="328" y="506"/>
                  </a:lnTo>
                  <a:lnTo>
                    <a:pt x="328" y="506"/>
                  </a:lnTo>
                  <a:lnTo>
                    <a:pt x="314" y="452"/>
                  </a:lnTo>
                  <a:lnTo>
                    <a:pt x="296" y="391"/>
                  </a:lnTo>
                  <a:lnTo>
                    <a:pt x="285" y="359"/>
                  </a:lnTo>
                  <a:lnTo>
                    <a:pt x="272" y="327"/>
                  </a:lnTo>
                  <a:lnTo>
                    <a:pt x="260" y="294"/>
                  </a:lnTo>
                  <a:lnTo>
                    <a:pt x="244" y="260"/>
                  </a:lnTo>
                  <a:lnTo>
                    <a:pt x="226" y="227"/>
                  </a:lnTo>
                  <a:lnTo>
                    <a:pt x="209" y="193"/>
                  </a:lnTo>
                  <a:lnTo>
                    <a:pt x="188" y="158"/>
                  </a:lnTo>
                  <a:lnTo>
                    <a:pt x="167" y="126"/>
                  </a:lnTo>
                  <a:lnTo>
                    <a:pt x="143" y="93"/>
                  </a:lnTo>
                  <a:lnTo>
                    <a:pt x="118" y="61"/>
                  </a:lnTo>
                  <a:lnTo>
                    <a:pt x="91" y="31"/>
                  </a:ln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34"/>
            <p:cNvSpPr>
              <a:spLocks/>
            </p:cNvSpPr>
            <p:nvPr/>
          </p:nvSpPr>
          <p:spPr bwMode="auto">
            <a:xfrm>
              <a:off x="2740" y="1964"/>
              <a:ext cx="161" cy="45"/>
            </a:xfrm>
            <a:custGeom>
              <a:avLst/>
              <a:gdLst>
                <a:gd name="T0" fmla="*/ 322 w 322"/>
                <a:gd name="T1" fmla="*/ 49 h 90"/>
                <a:gd name="T2" fmla="*/ 322 w 322"/>
                <a:gd name="T3" fmla="*/ 49 h 90"/>
                <a:gd name="T4" fmla="*/ 287 w 322"/>
                <a:gd name="T5" fmla="*/ 38 h 90"/>
                <a:gd name="T6" fmla="*/ 253 w 322"/>
                <a:gd name="T7" fmla="*/ 30 h 90"/>
                <a:gd name="T8" fmla="*/ 188 w 322"/>
                <a:gd name="T9" fmla="*/ 16 h 90"/>
                <a:gd name="T10" fmla="*/ 129 w 322"/>
                <a:gd name="T11" fmla="*/ 6 h 90"/>
                <a:gd name="T12" fmla="*/ 78 w 322"/>
                <a:gd name="T13" fmla="*/ 0 h 90"/>
                <a:gd name="T14" fmla="*/ 78 w 322"/>
                <a:gd name="T15" fmla="*/ 0 h 90"/>
                <a:gd name="T16" fmla="*/ 38 w 322"/>
                <a:gd name="T17" fmla="*/ 19 h 90"/>
                <a:gd name="T18" fmla="*/ 0 w 322"/>
                <a:gd name="T19" fmla="*/ 41 h 90"/>
                <a:gd name="T20" fmla="*/ 0 w 322"/>
                <a:gd name="T21" fmla="*/ 41 h 90"/>
                <a:gd name="T22" fmla="*/ 51 w 322"/>
                <a:gd name="T23" fmla="*/ 44 h 90"/>
                <a:gd name="T24" fmla="*/ 82 w 322"/>
                <a:gd name="T25" fmla="*/ 47 h 90"/>
                <a:gd name="T26" fmla="*/ 119 w 322"/>
                <a:gd name="T27" fmla="*/ 52 h 90"/>
                <a:gd name="T28" fmla="*/ 159 w 322"/>
                <a:gd name="T29" fmla="*/ 59 h 90"/>
                <a:gd name="T30" fmla="*/ 202 w 322"/>
                <a:gd name="T31" fmla="*/ 67 h 90"/>
                <a:gd name="T32" fmla="*/ 248 w 322"/>
                <a:gd name="T33" fmla="*/ 78 h 90"/>
                <a:gd name="T34" fmla="*/ 295 w 322"/>
                <a:gd name="T35" fmla="*/ 90 h 90"/>
                <a:gd name="T36" fmla="*/ 295 w 322"/>
                <a:gd name="T37" fmla="*/ 90 h 90"/>
                <a:gd name="T38" fmla="*/ 322 w 322"/>
                <a:gd name="T39" fmla="*/ 49 h 90"/>
                <a:gd name="T40" fmla="*/ 322 w 322"/>
                <a:gd name="T41" fmla="*/ 4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2" h="90">
                  <a:moveTo>
                    <a:pt x="322" y="49"/>
                  </a:moveTo>
                  <a:lnTo>
                    <a:pt x="322" y="49"/>
                  </a:lnTo>
                  <a:lnTo>
                    <a:pt x="287" y="38"/>
                  </a:lnTo>
                  <a:lnTo>
                    <a:pt x="253" y="30"/>
                  </a:lnTo>
                  <a:lnTo>
                    <a:pt x="188" y="16"/>
                  </a:lnTo>
                  <a:lnTo>
                    <a:pt x="129" y="6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38" y="19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1" y="44"/>
                  </a:lnTo>
                  <a:lnTo>
                    <a:pt x="82" y="47"/>
                  </a:lnTo>
                  <a:lnTo>
                    <a:pt x="119" y="52"/>
                  </a:lnTo>
                  <a:lnTo>
                    <a:pt x="159" y="59"/>
                  </a:lnTo>
                  <a:lnTo>
                    <a:pt x="202" y="67"/>
                  </a:lnTo>
                  <a:lnTo>
                    <a:pt x="248" y="78"/>
                  </a:lnTo>
                  <a:lnTo>
                    <a:pt x="295" y="90"/>
                  </a:lnTo>
                  <a:lnTo>
                    <a:pt x="295" y="90"/>
                  </a:lnTo>
                  <a:lnTo>
                    <a:pt x="322" y="49"/>
                  </a:lnTo>
                  <a:lnTo>
                    <a:pt x="322" y="49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911" y="1996"/>
              <a:ext cx="140" cy="76"/>
            </a:xfrm>
            <a:custGeom>
              <a:avLst/>
              <a:gdLst>
                <a:gd name="T0" fmla="*/ 216 w 279"/>
                <a:gd name="T1" fmla="*/ 151 h 151"/>
                <a:gd name="T2" fmla="*/ 216 w 279"/>
                <a:gd name="T3" fmla="*/ 151 h 151"/>
                <a:gd name="T4" fmla="*/ 279 w 279"/>
                <a:gd name="T5" fmla="*/ 140 h 151"/>
                <a:gd name="T6" fmla="*/ 279 w 279"/>
                <a:gd name="T7" fmla="*/ 140 h 151"/>
                <a:gd name="T8" fmla="*/ 249 w 279"/>
                <a:gd name="T9" fmla="*/ 116 h 151"/>
                <a:gd name="T10" fmla="*/ 219 w 279"/>
                <a:gd name="T11" fmla="*/ 96 h 151"/>
                <a:gd name="T12" fmla="*/ 187 w 279"/>
                <a:gd name="T13" fmla="*/ 75 h 151"/>
                <a:gd name="T14" fmla="*/ 155 w 279"/>
                <a:gd name="T15" fmla="*/ 57 h 151"/>
                <a:gd name="T16" fmla="*/ 123 w 279"/>
                <a:gd name="T17" fmla="*/ 41 h 151"/>
                <a:gd name="T18" fmla="*/ 90 w 279"/>
                <a:gd name="T19" fmla="*/ 25 h 151"/>
                <a:gd name="T20" fmla="*/ 58 w 279"/>
                <a:gd name="T21" fmla="*/ 11 h 151"/>
                <a:gd name="T22" fmla="*/ 26 w 279"/>
                <a:gd name="T23" fmla="*/ 0 h 151"/>
                <a:gd name="T24" fmla="*/ 26 w 279"/>
                <a:gd name="T25" fmla="*/ 0 h 151"/>
                <a:gd name="T26" fmla="*/ 0 w 279"/>
                <a:gd name="T27" fmla="*/ 41 h 151"/>
                <a:gd name="T28" fmla="*/ 0 w 279"/>
                <a:gd name="T29" fmla="*/ 41 h 151"/>
                <a:gd name="T30" fmla="*/ 55 w 279"/>
                <a:gd name="T31" fmla="*/ 62 h 151"/>
                <a:gd name="T32" fmla="*/ 82 w 279"/>
                <a:gd name="T33" fmla="*/ 73 h 151"/>
                <a:gd name="T34" fmla="*/ 109 w 279"/>
                <a:gd name="T35" fmla="*/ 88 h 151"/>
                <a:gd name="T36" fmla="*/ 136 w 279"/>
                <a:gd name="T37" fmla="*/ 102 h 151"/>
                <a:gd name="T38" fmla="*/ 163 w 279"/>
                <a:gd name="T39" fmla="*/ 116 h 151"/>
                <a:gd name="T40" fmla="*/ 190 w 279"/>
                <a:gd name="T41" fmla="*/ 132 h 151"/>
                <a:gd name="T42" fmla="*/ 216 w 279"/>
                <a:gd name="T43" fmla="*/ 151 h 151"/>
                <a:gd name="T44" fmla="*/ 216 w 279"/>
                <a:gd name="T45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9" h="151">
                  <a:moveTo>
                    <a:pt x="216" y="151"/>
                  </a:moveTo>
                  <a:lnTo>
                    <a:pt x="216" y="151"/>
                  </a:lnTo>
                  <a:lnTo>
                    <a:pt x="279" y="140"/>
                  </a:lnTo>
                  <a:lnTo>
                    <a:pt x="279" y="140"/>
                  </a:lnTo>
                  <a:lnTo>
                    <a:pt x="249" y="116"/>
                  </a:lnTo>
                  <a:lnTo>
                    <a:pt x="219" y="96"/>
                  </a:lnTo>
                  <a:lnTo>
                    <a:pt x="187" y="75"/>
                  </a:lnTo>
                  <a:lnTo>
                    <a:pt x="155" y="57"/>
                  </a:lnTo>
                  <a:lnTo>
                    <a:pt x="123" y="41"/>
                  </a:lnTo>
                  <a:lnTo>
                    <a:pt x="90" y="25"/>
                  </a:lnTo>
                  <a:lnTo>
                    <a:pt x="58" y="11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55" y="62"/>
                  </a:lnTo>
                  <a:lnTo>
                    <a:pt x="82" y="73"/>
                  </a:lnTo>
                  <a:lnTo>
                    <a:pt x="109" y="88"/>
                  </a:lnTo>
                  <a:lnTo>
                    <a:pt x="136" y="102"/>
                  </a:lnTo>
                  <a:lnTo>
                    <a:pt x="163" y="116"/>
                  </a:lnTo>
                  <a:lnTo>
                    <a:pt x="190" y="132"/>
                  </a:lnTo>
                  <a:lnTo>
                    <a:pt x="216" y="151"/>
                  </a:lnTo>
                  <a:lnTo>
                    <a:pt x="216" y="151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36"/>
            <p:cNvSpPr>
              <a:spLocks/>
            </p:cNvSpPr>
            <p:nvPr/>
          </p:nvSpPr>
          <p:spPr bwMode="auto">
            <a:xfrm>
              <a:off x="3019" y="2067"/>
              <a:ext cx="56" cy="25"/>
            </a:xfrm>
            <a:custGeom>
              <a:avLst/>
              <a:gdLst>
                <a:gd name="T0" fmla="*/ 63 w 111"/>
                <a:gd name="T1" fmla="*/ 0 h 51"/>
                <a:gd name="T2" fmla="*/ 63 w 111"/>
                <a:gd name="T3" fmla="*/ 0 h 51"/>
                <a:gd name="T4" fmla="*/ 0 w 111"/>
                <a:gd name="T5" fmla="*/ 11 h 51"/>
                <a:gd name="T6" fmla="*/ 0 w 111"/>
                <a:gd name="T7" fmla="*/ 11 h 51"/>
                <a:gd name="T8" fmla="*/ 25 w 111"/>
                <a:gd name="T9" fmla="*/ 31 h 51"/>
                <a:gd name="T10" fmla="*/ 51 w 111"/>
                <a:gd name="T11" fmla="*/ 51 h 51"/>
                <a:gd name="T12" fmla="*/ 51 w 111"/>
                <a:gd name="T13" fmla="*/ 51 h 51"/>
                <a:gd name="T14" fmla="*/ 111 w 111"/>
                <a:gd name="T15" fmla="*/ 43 h 51"/>
                <a:gd name="T16" fmla="*/ 111 w 111"/>
                <a:gd name="T17" fmla="*/ 43 h 51"/>
                <a:gd name="T18" fmla="*/ 97 w 111"/>
                <a:gd name="T19" fmla="*/ 29 h 51"/>
                <a:gd name="T20" fmla="*/ 97 w 111"/>
                <a:gd name="T21" fmla="*/ 29 h 51"/>
                <a:gd name="T22" fmla="*/ 63 w 111"/>
                <a:gd name="T23" fmla="*/ 0 h 51"/>
                <a:gd name="T24" fmla="*/ 63 w 11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51">
                  <a:moveTo>
                    <a:pt x="63" y="0"/>
                  </a:moveTo>
                  <a:lnTo>
                    <a:pt x="63" y="0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5" y="31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111" y="43"/>
                  </a:lnTo>
                  <a:lnTo>
                    <a:pt x="111" y="43"/>
                  </a:lnTo>
                  <a:lnTo>
                    <a:pt x="97" y="29"/>
                  </a:lnTo>
                  <a:lnTo>
                    <a:pt x="97" y="29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2887" y="1989"/>
              <a:ext cx="37" cy="28"/>
            </a:xfrm>
            <a:custGeom>
              <a:avLst/>
              <a:gdLst>
                <a:gd name="T0" fmla="*/ 73 w 73"/>
                <a:gd name="T1" fmla="*/ 16 h 57"/>
                <a:gd name="T2" fmla="*/ 73 w 73"/>
                <a:gd name="T3" fmla="*/ 16 h 57"/>
                <a:gd name="T4" fmla="*/ 27 w 73"/>
                <a:gd name="T5" fmla="*/ 0 h 57"/>
                <a:gd name="T6" fmla="*/ 27 w 73"/>
                <a:gd name="T7" fmla="*/ 0 h 57"/>
                <a:gd name="T8" fmla="*/ 0 w 73"/>
                <a:gd name="T9" fmla="*/ 41 h 57"/>
                <a:gd name="T10" fmla="*/ 0 w 73"/>
                <a:gd name="T11" fmla="*/ 41 h 57"/>
                <a:gd name="T12" fmla="*/ 47 w 73"/>
                <a:gd name="T13" fmla="*/ 57 h 57"/>
                <a:gd name="T14" fmla="*/ 47 w 73"/>
                <a:gd name="T15" fmla="*/ 57 h 57"/>
                <a:gd name="T16" fmla="*/ 73 w 73"/>
                <a:gd name="T17" fmla="*/ 16 h 57"/>
                <a:gd name="T18" fmla="*/ 73 w 73"/>
                <a:gd name="T19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57">
                  <a:moveTo>
                    <a:pt x="73" y="16"/>
                  </a:moveTo>
                  <a:lnTo>
                    <a:pt x="73" y="16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47" y="57"/>
                  </a:lnTo>
                  <a:lnTo>
                    <a:pt x="47" y="57"/>
                  </a:lnTo>
                  <a:lnTo>
                    <a:pt x="73" y="16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9525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0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772708"/>
            <a:ext cx="5078396" cy="2432051"/>
          </a:xfrm>
        </p:spPr>
        <p:txBody>
          <a:bodyPr/>
          <a:lstStyle/>
          <a:p>
            <a:r>
              <a:rPr lang="uk-UA" dirty="0" smtClean="0">
                <a:solidFill>
                  <a:srgbClr val="003C56"/>
                </a:solidFill>
              </a:rPr>
              <a:t>Більше </a:t>
            </a:r>
            <a:br>
              <a:rPr lang="uk-UA" dirty="0" smtClean="0">
                <a:solidFill>
                  <a:srgbClr val="003C56"/>
                </a:solidFill>
              </a:rPr>
            </a:br>
            <a:r>
              <a:rPr lang="uk-UA" dirty="0" smtClean="0">
                <a:solidFill>
                  <a:srgbClr val="003C56"/>
                </a:solidFill>
              </a:rPr>
              <a:t>пропозицій для ваших споживачів</a:t>
            </a:r>
            <a:endParaRPr lang="uk-UA" dirty="0">
              <a:solidFill>
                <a:srgbClr val="003C5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5734" y="3905873"/>
            <a:ext cx="508635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3C56"/>
                </a:solidFill>
              </a:rPr>
              <a:t>Розширюйте портфель послуг</a:t>
            </a:r>
          </a:p>
          <a:p>
            <a:r>
              <a:rPr lang="uk-UA" sz="2400" dirty="0">
                <a:solidFill>
                  <a:srgbClr val="003C56"/>
                </a:solidFill>
              </a:rPr>
              <a:t>за допомогою</a:t>
            </a:r>
            <a:r>
              <a:rPr lang="en-US" sz="2400" dirty="0">
                <a:solidFill>
                  <a:srgbClr val="003C56"/>
                </a:solidFill>
              </a:rPr>
              <a:t> </a:t>
            </a:r>
            <a:r>
              <a:rPr lang="ru-RU" sz="2400" dirty="0">
                <a:solidFill>
                  <a:srgbClr val="003C56"/>
                </a:solidFill>
              </a:rPr>
              <a:t> </a:t>
            </a:r>
            <a:r>
              <a:rPr lang="ru-RU" sz="2400" dirty="0" err="1">
                <a:solidFill>
                  <a:schemeClr val="bg2"/>
                </a:solidFill>
              </a:rPr>
              <a:t>Cisco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chemeClr val="bg2"/>
                </a:solidFill>
              </a:rPr>
              <a:t>MSLA. </a:t>
            </a:r>
            <a:r>
              <a:rPr lang="uk-UA" sz="2400" dirty="0">
                <a:solidFill>
                  <a:srgbClr val="003C56"/>
                </a:solidFill>
              </a:rPr>
              <a:t>Купуйте провідне ПЗ </a:t>
            </a:r>
            <a:r>
              <a:rPr lang="uk-UA" sz="2400" dirty="0" err="1">
                <a:solidFill>
                  <a:srgbClr val="003C56"/>
                </a:solidFill>
              </a:rPr>
              <a:t>Cisco</a:t>
            </a:r>
            <a:r>
              <a:rPr lang="uk-UA" sz="2400" dirty="0">
                <a:solidFill>
                  <a:srgbClr val="003C56"/>
                </a:solidFill>
              </a:rPr>
              <a:t> та отримуйте підтримку </a:t>
            </a:r>
            <a:r>
              <a:rPr lang="uk-UA" sz="2400" dirty="0">
                <a:solidFill>
                  <a:srgbClr val="003C56"/>
                </a:solidFill>
              </a:rPr>
              <a:t>24/7.</a:t>
            </a:r>
            <a:endParaRPr lang="uk-UA" sz="2400" dirty="0">
              <a:solidFill>
                <a:srgbClr val="003C56"/>
              </a:solidFill>
            </a:endParaRPr>
          </a:p>
          <a:p>
            <a:r>
              <a:rPr lang="ru-RU" sz="2400" dirty="0">
                <a:solidFill>
                  <a:schemeClr val="bg2"/>
                </a:solidFill>
              </a:rPr>
              <a:t> </a:t>
            </a:r>
            <a:endParaRPr lang="en-US" sz="2400" dirty="0">
              <a:solidFill>
                <a:schemeClr val="bg2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66" t="400" r="813" b="-400"/>
          <a:stretch/>
        </p:blipFill>
        <p:spPr>
          <a:xfrm>
            <a:off x="6109699" y="0"/>
            <a:ext cx="6287784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59500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003C56"/>
                </a:solidFill>
              </a:rPr>
              <a:t>Mасштабуйтесь</a:t>
            </a:r>
            <a:r>
              <a:rPr lang="ru-RU" dirty="0" smtClean="0">
                <a:solidFill>
                  <a:srgbClr val="003C56"/>
                </a:solidFill>
              </a:rPr>
              <a:t>!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sz="2400" dirty="0"/>
              <a:t>Купувати програмне </a:t>
            </a:r>
            <a:r>
              <a:rPr lang="uk-UA" sz="2400" dirty="0"/>
              <a:t>забезпечення ніколи не </a:t>
            </a:r>
            <a:r>
              <a:rPr lang="uk-UA" sz="2400" dirty="0"/>
              <a:t>було </a:t>
            </a:r>
            <a:r>
              <a:rPr lang="uk-UA" sz="2400" dirty="0"/>
              <a:t>простіше. </a:t>
            </a:r>
            <a:r>
              <a:rPr lang="uk-UA" sz="2400" dirty="0" err="1"/>
              <a:t>Cisco</a:t>
            </a:r>
            <a:r>
              <a:rPr lang="uk-UA" sz="2400" dirty="0"/>
              <a:t> MSLA дозволяє купувати програмні продукти та розгортати стільки ліцензій, скільки потрібно, коли вони вам </a:t>
            </a:r>
            <a:r>
              <a:rPr lang="uk-UA" sz="2400" dirty="0"/>
              <a:t>потрібні</a:t>
            </a:r>
            <a:r>
              <a:rPr lang="uk-UA" sz="24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3471278"/>
            <a:ext cx="970501" cy="970501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6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508" y="3471278"/>
            <a:ext cx="970501" cy="97050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194139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805517"/>
            <a:ext cx="5103284" cy="1826683"/>
          </a:xfrm>
        </p:spPr>
        <p:txBody>
          <a:bodyPr/>
          <a:lstStyle/>
          <a:p>
            <a:r>
              <a:rPr lang="uk-UA" dirty="0" smtClean="0">
                <a:solidFill>
                  <a:srgbClr val="003C56"/>
                </a:solidFill>
              </a:rPr>
              <a:t>Будьте </a:t>
            </a:r>
            <a:br>
              <a:rPr lang="uk-UA" dirty="0" smtClean="0">
                <a:solidFill>
                  <a:srgbClr val="003C56"/>
                </a:solidFill>
              </a:rPr>
            </a:br>
            <a:r>
              <a:rPr lang="uk-UA" dirty="0" smtClean="0">
                <a:solidFill>
                  <a:srgbClr val="003C56"/>
                </a:solidFill>
              </a:rPr>
              <a:t>гнучкими!</a:t>
            </a:r>
            <a:endParaRPr lang="en-US" dirty="0">
              <a:solidFill>
                <a:srgbClr val="003C56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"/>
            <a:ext cx="6087872" cy="68582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734" y="3440207"/>
            <a:ext cx="508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3C56"/>
                </a:solidFill>
              </a:rPr>
              <a:t>Легко адаптуйтеся до попиту, запускайте нові послуги та </a:t>
            </a:r>
            <a:r>
              <a:rPr lang="uk-UA" sz="2400" dirty="0" err="1">
                <a:solidFill>
                  <a:srgbClr val="003C56"/>
                </a:solidFill>
              </a:rPr>
              <a:t>гнучко</a:t>
            </a:r>
            <a:r>
              <a:rPr lang="uk-UA" sz="2400" dirty="0">
                <a:solidFill>
                  <a:srgbClr val="003C56"/>
                </a:solidFill>
              </a:rPr>
              <a:t> пропонуйте те, що потребують ваші клієнти.</a:t>
            </a:r>
            <a:endParaRPr lang="uk-UA" sz="2400" dirty="0">
              <a:solidFill>
                <a:srgbClr val="003C56"/>
              </a:solidFill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416184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805517"/>
            <a:ext cx="5103284" cy="1826683"/>
          </a:xfrm>
        </p:spPr>
        <p:txBody>
          <a:bodyPr/>
          <a:lstStyle/>
          <a:p>
            <a:r>
              <a:rPr lang="uk-UA" dirty="0" smtClean="0">
                <a:solidFill>
                  <a:srgbClr val="003C56"/>
                </a:solidFill>
              </a:rPr>
              <a:t>Знижуйте </a:t>
            </a:r>
            <a:r>
              <a:rPr lang="en-US" dirty="0" smtClean="0">
                <a:solidFill>
                  <a:srgbClr val="003C56"/>
                </a:solidFill>
              </a:rPr>
              <a:t/>
            </a:r>
            <a:br>
              <a:rPr lang="en-US" dirty="0" smtClean="0">
                <a:solidFill>
                  <a:srgbClr val="003C56"/>
                </a:solidFill>
              </a:rPr>
            </a:br>
            <a:r>
              <a:rPr lang="uk-UA" dirty="0" smtClean="0">
                <a:solidFill>
                  <a:srgbClr val="003C56"/>
                </a:solidFill>
              </a:rPr>
              <a:t>витрати!</a:t>
            </a:r>
            <a:endParaRPr lang="en-US" dirty="0">
              <a:solidFill>
                <a:srgbClr val="003C5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5734" y="3440207"/>
            <a:ext cx="5086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3C56"/>
                </a:solidFill>
              </a:rPr>
              <a:t>Збільшуйте лояльність клієнтів та економічну ефективність бізнесу одночасно за допомогою моделі </a:t>
            </a:r>
            <a:r>
              <a:rPr lang="uk-UA" sz="2400" b="1" dirty="0" err="1">
                <a:solidFill>
                  <a:schemeClr val="bg2"/>
                </a:solidFill>
              </a:rPr>
              <a:t>pay-as-you-go</a:t>
            </a:r>
            <a:r>
              <a:rPr lang="uk-UA" sz="2400" b="1" dirty="0">
                <a:solidFill>
                  <a:schemeClr val="bg2"/>
                </a:solidFill>
              </a:rPr>
              <a:t>.</a:t>
            </a:r>
            <a:endParaRPr lang="uk-UA" sz="2400" b="1" dirty="0">
              <a:solidFill>
                <a:schemeClr val="bg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128" y="0"/>
            <a:ext cx="6087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3C56"/>
                </a:solidFill>
              </a:rPr>
              <a:t>Один контракт – комплексне рішення</a:t>
            </a:r>
            <a:endParaRPr lang="en-US" dirty="0">
              <a:solidFill>
                <a:srgbClr val="003C5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4943" lvl="1" indent="0">
              <a:buNone/>
            </a:pPr>
            <a:r>
              <a:rPr lang="uk-UA" sz="2400" dirty="0" err="1"/>
              <a:t>Cisco</a:t>
            </a:r>
            <a:r>
              <a:rPr lang="uk-UA" sz="2400" dirty="0"/>
              <a:t> MSLA - це унікальна угода, запропонована </a:t>
            </a:r>
            <a:r>
              <a:rPr lang="uk-UA" sz="2400" dirty="0" err="1"/>
              <a:t>Cisco</a:t>
            </a:r>
            <a:r>
              <a:rPr lang="uk-UA" sz="2400" dirty="0"/>
              <a:t> як комплексне рішення для постачальників послуг. </a:t>
            </a:r>
            <a:endParaRPr lang="uk-UA" sz="2400" dirty="0"/>
          </a:p>
          <a:p>
            <a:pPr marL="234943" lvl="1" indent="0">
              <a:buNone/>
            </a:pPr>
            <a:r>
              <a:rPr lang="uk-UA" sz="2400" dirty="0"/>
              <a:t>Вона </a:t>
            </a:r>
            <a:r>
              <a:rPr lang="uk-UA" sz="2400" dirty="0"/>
              <a:t>має фіксовану ціну на ПЗ, включає у себе підписку на оновлення, підтримку та навчання</a:t>
            </a:r>
            <a:r>
              <a:rPr lang="uk-UA" sz="2400" dirty="0"/>
              <a:t>.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63278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10" name="Picture 36">
            <a:extLst>
              <a:ext uri="{FF2B5EF4-FFF2-40B4-BE49-F238E27FC236}">
                <a16:creationId xmlns:a16="http://schemas.microsoft.com/office/drawing/2014/main" id="{554AF906-2012-4643-B37D-B67FB0C2D4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2118" y="2591278"/>
            <a:ext cx="1714500" cy="1714500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99235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06" y="334583"/>
            <a:ext cx="2237461" cy="4340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grpSp>
        <p:nvGrpSpPr>
          <p:cNvPr id="28" name="Group 42"/>
          <p:cNvGrpSpPr/>
          <p:nvPr/>
        </p:nvGrpSpPr>
        <p:grpSpPr>
          <a:xfrm>
            <a:off x="3727088" y="1390025"/>
            <a:ext cx="4358105" cy="4470959"/>
            <a:chOff x="6350103" y="1414462"/>
            <a:chExt cx="1521187" cy="1560578"/>
          </a:xfrm>
        </p:grpSpPr>
        <p:grpSp>
          <p:nvGrpSpPr>
            <p:cNvPr id="29" name="Group 32"/>
            <p:cNvGrpSpPr>
              <a:grpSpLocks noChangeAspect="1"/>
            </p:cNvGrpSpPr>
            <p:nvPr/>
          </p:nvGrpSpPr>
          <p:grpSpPr>
            <a:xfrm rot="5400000">
              <a:off x="7106909" y="1491456"/>
              <a:ext cx="687388" cy="841375"/>
              <a:chOff x="4929188" y="1022351"/>
              <a:chExt cx="687388" cy="841375"/>
            </a:xfrm>
          </p:grpSpPr>
          <p:sp>
            <p:nvSpPr>
              <p:cNvPr id="55" name="Freeform 124"/>
              <p:cNvSpPr>
                <a:spLocks noEditPoints="1"/>
              </p:cNvSpPr>
              <p:nvPr/>
            </p:nvSpPr>
            <p:spPr bwMode="auto">
              <a:xfrm>
                <a:off x="4929188" y="1184276"/>
                <a:ext cx="687388" cy="679450"/>
              </a:xfrm>
              <a:custGeom>
                <a:avLst/>
                <a:gdLst>
                  <a:gd name="T0" fmla="*/ 266 w 393"/>
                  <a:gd name="T1" fmla="*/ 8 h 388"/>
                  <a:gd name="T2" fmla="*/ 219 w 393"/>
                  <a:gd name="T3" fmla="*/ 24 h 388"/>
                  <a:gd name="T4" fmla="*/ 61 w 393"/>
                  <a:gd name="T5" fmla="*/ 153 h 388"/>
                  <a:gd name="T6" fmla="*/ 0 w 393"/>
                  <a:gd name="T7" fmla="*/ 353 h 388"/>
                  <a:gd name="T8" fmla="*/ 36 w 393"/>
                  <a:gd name="T9" fmla="*/ 388 h 388"/>
                  <a:gd name="T10" fmla="*/ 71 w 393"/>
                  <a:gd name="T11" fmla="*/ 353 h 388"/>
                  <a:gd name="T12" fmla="*/ 94 w 393"/>
                  <a:gd name="T13" fmla="*/ 241 h 388"/>
                  <a:gd name="T14" fmla="*/ 198 w 393"/>
                  <a:gd name="T15" fmla="*/ 115 h 388"/>
                  <a:gd name="T16" fmla="*/ 279 w 393"/>
                  <a:gd name="T17" fmla="*/ 77 h 388"/>
                  <a:gd name="T18" fmla="*/ 308 w 393"/>
                  <a:gd name="T19" fmla="*/ 39 h 388"/>
                  <a:gd name="T20" fmla="*/ 266 w 393"/>
                  <a:gd name="T21" fmla="*/ 8 h 388"/>
                  <a:gd name="T22" fmla="*/ 375 w 393"/>
                  <a:gd name="T23" fmla="*/ 0 h 388"/>
                  <a:gd name="T24" fmla="*/ 378 w 393"/>
                  <a:gd name="T25" fmla="*/ 2 h 388"/>
                  <a:gd name="T26" fmla="*/ 378 w 393"/>
                  <a:gd name="T27" fmla="*/ 2 h 388"/>
                  <a:gd name="T28" fmla="*/ 392 w 393"/>
                  <a:gd name="T29" fmla="*/ 31 h 388"/>
                  <a:gd name="T30" fmla="*/ 386 w 393"/>
                  <a:gd name="T31" fmla="*/ 52 h 388"/>
                  <a:gd name="T32" fmla="*/ 386 w 393"/>
                  <a:gd name="T33" fmla="*/ 52 h 388"/>
                  <a:gd name="T34" fmla="*/ 382 w 393"/>
                  <a:gd name="T35" fmla="*/ 56 h 388"/>
                  <a:gd name="T36" fmla="*/ 393 w 393"/>
                  <a:gd name="T37" fmla="*/ 31 h 388"/>
                  <a:gd name="T38" fmla="*/ 375 w 393"/>
                  <a:gd name="T3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3" h="388">
                    <a:moveTo>
                      <a:pt x="266" y="8"/>
                    </a:moveTo>
                    <a:cubicBezTo>
                      <a:pt x="250" y="12"/>
                      <a:pt x="234" y="17"/>
                      <a:pt x="219" y="24"/>
                    </a:cubicBezTo>
                    <a:cubicBezTo>
                      <a:pt x="154" y="51"/>
                      <a:pt x="100" y="96"/>
                      <a:pt x="61" y="153"/>
                    </a:cubicBezTo>
                    <a:cubicBezTo>
                      <a:pt x="23" y="210"/>
                      <a:pt x="0" y="279"/>
                      <a:pt x="0" y="353"/>
                    </a:cubicBezTo>
                    <a:cubicBezTo>
                      <a:pt x="0" y="373"/>
                      <a:pt x="16" y="388"/>
                      <a:pt x="36" y="388"/>
                    </a:cubicBezTo>
                    <a:cubicBezTo>
                      <a:pt x="55" y="388"/>
                      <a:pt x="71" y="373"/>
                      <a:pt x="71" y="353"/>
                    </a:cubicBezTo>
                    <a:cubicBezTo>
                      <a:pt x="71" y="313"/>
                      <a:pt x="79" y="276"/>
                      <a:pt x="94" y="241"/>
                    </a:cubicBezTo>
                    <a:cubicBezTo>
                      <a:pt x="115" y="190"/>
                      <a:pt x="152" y="146"/>
                      <a:pt x="198" y="115"/>
                    </a:cubicBezTo>
                    <a:cubicBezTo>
                      <a:pt x="222" y="98"/>
                      <a:pt x="250" y="85"/>
                      <a:pt x="279" y="77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266" y="8"/>
                      <a:pt x="266" y="8"/>
                      <a:pt x="266" y="8"/>
                    </a:cubicBezTo>
                    <a:moveTo>
                      <a:pt x="375" y="0"/>
                    </a:moveTo>
                    <a:cubicBezTo>
                      <a:pt x="378" y="2"/>
                      <a:pt x="378" y="2"/>
                      <a:pt x="378" y="2"/>
                    </a:cubicBezTo>
                    <a:cubicBezTo>
                      <a:pt x="378" y="2"/>
                      <a:pt x="378" y="2"/>
                      <a:pt x="378" y="2"/>
                    </a:cubicBezTo>
                    <a:cubicBezTo>
                      <a:pt x="388" y="9"/>
                      <a:pt x="393" y="20"/>
                      <a:pt x="392" y="31"/>
                    </a:cubicBezTo>
                    <a:cubicBezTo>
                      <a:pt x="392" y="38"/>
                      <a:pt x="390" y="46"/>
                      <a:pt x="386" y="52"/>
                    </a:cubicBezTo>
                    <a:cubicBezTo>
                      <a:pt x="386" y="52"/>
                      <a:pt x="386" y="52"/>
                      <a:pt x="386" y="52"/>
                    </a:cubicBezTo>
                    <a:cubicBezTo>
                      <a:pt x="382" y="56"/>
                      <a:pt x="382" y="56"/>
                      <a:pt x="382" y="56"/>
                    </a:cubicBezTo>
                    <a:cubicBezTo>
                      <a:pt x="389" y="50"/>
                      <a:pt x="393" y="41"/>
                      <a:pt x="393" y="31"/>
                    </a:cubicBezTo>
                    <a:cubicBezTo>
                      <a:pt x="393" y="18"/>
                      <a:pt x="386" y="6"/>
                      <a:pt x="375" y="0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6" name="Freeform 125"/>
              <p:cNvSpPr>
                <a:spLocks/>
              </p:cNvSpPr>
              <p:nvPr/>
            </p:nvSpPr>
            <p:spPr bwMode="auto">
              <a:xfrm>
                <a:off x="5272088" y="1022351"/>
                <a:ext cx="312738" cy="176212"/>
              </a:xfrm>
              <a:custGeom>
                <a:avLst/>
                <a:gdLst>
                  <a:gd name="T0" fmla="*/ 40 w 179"/>
                  <a:gd name="T1" fmla="*/ 0 h 101"/>
                  <a:gd name="T2" fmla="*/ 12 w 179"/>
                  <a:gd name="T3" fmla="*/ 14 h 101"/>
                  <a:gd name="T4" fmla="*/ 19 w 179"/>
                  <a:gd name="T5" fmla="*/ 64 h 101"/>
                  <a:gd name="T6" fmla="*/ 70 w 179"/>
                  <a:gd name="T7" fmla="*/ 101 h 101"/>
                  <a:gd name="T8" fmla="*/ 159 w 179"/>
                  <a:gd name="T9" fmla="*/ 89 h 101"/>
                  <a:gd name="T10" fmla="*/ 161 w 179"/>
                  <a:gd name="T11" fmla="*/ 89 h 101"/>
                  <a:gd name="T12" fmla="*/ 164 w 179"/>
                  <a:gd name="T13" fmla="*/ 89 h 101"/>
                  <a:gd name="T14" fmla="*/ 179 w 179"/>
                  <a:gd name="T15" fmla="*/ 93 h 101"/>
                  <a:gd name="T16" fmla="*/ 61 w 179"/>
                  <a:gd name="T17" fmla="*/ 7 h 101"/>
                  <a:gd name="T18" fmla="*/ 40 w 179"/>
                  <a:gd name="T19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01">
                    <a:moveTo>
                      <a:pt x="40" y="0"/>
                    </a:moveTo>
                    <a:cubicBezTo>
                      <a:pt x="30" y="0"/>
                      <a:pt x="19" y="5"/>
                      <a:pt x="12" y="14"/>
                    </a:cubicBezTo>
                    <a:cubicBezTo>
                      <a:pt x="0" y="30"/>
                      <a:pt x="4" y="52"/>
                      <a:pt x="19" y="64"/>
                    </a:cubicBezTo>
                    <a:cubicBezTo>
                      <a:pt x="70" y="101"/>
                      <a:pt x="70" y="101"/>
                      <a:pt x="70" y="101"/>
                    </a:cubicBezTo>
                    <a:cubicBezTo>
                      <a:pt x="98" y="93"/>
                      <a:pt x="128" y="89"/>
                      <a:pt x="159" y="89"/>
                    </a:cubicBezTo>
                    <a:cubicBezTo>
                      <a:pt x="160" y="89"/>
                      <a:pt x="161" y="89"/>
                      <a:pt x="161" y="89"/>
                    </a:cubicBezTo>
                    <a:cubicBezTo>
                      <a:pt x="162" y="89"/>
                      <a:pt x="163" y="89"/>
                      <a:pt x="164" y="89"/>
                    </a:cubicBezTo>
                    <a:cubicBezTo>
                      <a:pt x="169" y="89"/>
                      <a:pt x="174" y="91"/>
                      <a:pt x="179" y="93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5" y="2"/>
                      <a:pt x="48" y="0"/>
                      <a:pt x="40" y="0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7" name="Freeform 126"/>
              <p:cNvSpPr>
                <a:spLocks noEditPoints="1"/>
              </p:cNvSpPr>
              <p:nvPr/>
            </p:nvSpPr>
            <p:spPr bwMode="auto">
              <a:xfrm>
                <a:off x="5394325" y="1177926"/>
                <a:ext cx="196850" cy="74612"/>
              </a:xfrm>
              <a:custGeom>
                <a:avLst/>
                <a:gdLst>
                  <a:gd name="T0" fmla="*/ 94 w 112"/>
                  <a:gd name="T1" fmla="*/ 0 h 43"/>
                  <a:gd name="T2" fmla="*/ 112 w 112"/>
                  <a:gd name="T3" fmla="*/ 6 h 43"/>
                  <a:gd name="T4" fmla="*/ 109 w 112"/>
                  <a:gd name="T5" fmla="*/ 4 h 43"/>
                  <a:gd name="T6" fmla="*/ 94 w 112"/>
                  <a:gd name="T7" fmla="*/ 0 h 43"/>
                  <a:gd name="T8" fmla="*/ 89 w 112"/>
                  <a:gd name="T9" fmla="*/ 0 h 43"/>
                  <a:gd name="T10" fmla="*/ 0 w 112"/>
                  <a:gd name="T11" fmla="*/ 12 h 43"/>
                  <a:gd name="T12" fmla="*/ 42 w 112"/>
                  <a:gd name="T13" fmla="*/ 43 h 43"/>
                  <a:gd name="T14" fmla="*/ 63 w 112"/>
                  <a:gd name="T15" fmla="*/ 14 h 43"/>
                  <a:gd name="T16" fmla="*/ 89 w 112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3">
                    <a:moveTo>
                      <a:pt x="94" y="0"/>
                    </a:moveTo>
                    <a:cubicBezTo>
                      <a:pt x="100" y="0"/>
                      <a:pt x="106" y="2"/>
                      <a:pt x="112" y="6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4" y="2"/>
                      <a:pt x="99" y="0"/>
                      <a:pt x="94" y="0"/>
                    </a:cubicBezTo>
                    <a:moveTo>
                      <a:pt x="89" y="0"/>
                    </a:moveTo>
                    <a:cubicBezTo>
                      <a:pt x="58" y="0"/>
                      <a:pt x="28" y="4"/>
                      <a:pt x="0" y="1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63" y="14"/>
                      <a:pt x="63" y="14"/>
                      <a:pt x="63" y="14"/>
                    </a:cubicBezTo>
                    <a:cubicBezTo>
                      <a:pt x="69" y="5"/>
                      <a:pt x="79" y="0"/>
                      <a:pt x="89" y="0"/>
                    </a:cubicBezTo>
                  </a:path>
                </a:pathLst>
              </a:custGeom>
              <a:solidFill>
                <a:srgbClr val="008BD7"/>
              </a:solidFill>
              <a:ln>
                <a:solidFill>
                  <a:srgbClr val="008BD7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8" name="Freeform 127"/>
              <p:cNvSpPr>
                <a:spLocks/>
              </p:cNvSpPr>
              <p:nvPr/>
            </p:nvSpPr>
            <p:spPr bwMode="auto">
              <a:xfrm>
                <a:off x="5330825" y="1282701"/>
                <a:ext cx="266700" cy="228600"/>
              </a:xfrm>
              <a:custGeom>
                <a:avLst/>
                <a:gdLst>
                  <a:gd name="T0" fmla="*/ 153 w 153"/>
                  <a:gd name="T1" fmla="*/ 0 h 131"/>
                  <a:gd name="T2" fmla="*/ 129 w 153"/>
                  <a:gd name="T3" fmla="*/ 10 h 131"/>
                  <a:gd name="T4" fmla="*/ 50 w 153"/>
                  <a:gd name="T5" fmla="*/ 21 h 131"/>
                  <a:gd name="T6" fmla="*/ 11 w 153"/>
                  <a:gd name="T7" fmla="*/ 75 h 131"/>
                  <a:gd name="T8" fmla="*/ 19 w 153"/>
                  <a:gd name="T9" fmla="*/ 124 h 131"/>
                  <a:gd name="T10" fmla="*/ 40 w 153"/>
                  <a:gd name="T11" fmla="*/ 131 h 131"/>
                  <a:gd name="T12" fmla="*/ 68 w 153"/>
                  <a:gd name="T13" fmla="*/ 117 h 131"/>
                  <a:gd name="T14" fmla="*/ 153 w 153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31">
                    <a:moveTo>
                      <a:pt x="153" y="0"/>
                    </a:moveTo>
                    <a:cubicBezTo>
                      <a:pt x="147" y="7"/>
                      <a:pt x="138" y="10"/>
                      <a:pt x="129" y="10"/>
                    </a:cubicBezTo>
                    <a:cubicBezTo>
                      <a:pt x="102" y="10"/>
                      <a:pt x="75" y="14"/>
                      <a:pt x="50" y="2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91"/>
                      <a:pt x="3" y="113"/>
                      <a:pt x="19" y="124"/>
                    </a:cubicBezTo>
                    <a:cubicBezTo>
                      <a:pt x="25" y="129"/>
                      <a:pt x="32" y="131"/>
                      <a:pt x="40" y="131"/>
                    </a:cubicBezTo>
                    <a:cubicBezTo>
                      <a:pt x="50" y="131"/>
                      <a:pt x="61" y="126"/>
                      <a:pt x="68" y="117"/>
                    </a:cubicBezTo>
                    <a:cubicBezTo>
                      <a:pt x="153" y="0"/>
                      <a:pt x="153" y="0"/>
                      <a:pt x="153" y="0"/>
                    </a:cubicBezTo>
                  </a:path>
                </a:pathLst>
              </a:custGeom>
              <a:solidFill>
                <a:schemeClr val="accent1"/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9" name="Freeform 128"/>
              <p:cNvSpPr>
                <a:spLocks/>
              </p:cNvSpPr>
              <p:nvPr/>
            </p:nvSpPr>
            <p:spPr bwMode="auto">
              <a:xfrm>
                <a:off x="5418138" y="1252538"/>
                <a:ext cx="187325" cy="66675"/>
              </a:xfrm>
              <a:custGeom>
                <a:avLst/>
                <a:gdLst>
                  <a:gd name="T0" fmla="*/ 29 w 107"/>
                  <a:gd name="T1" fmla="*/ 0 h 38"/>
                  <a:gd name="T2" fmla="*/ 0 w 107"/>
                  <a:gd name="T3" fmla="*/ 38 h 38"/>
                  <a:gd name="T4" fmla="*/ 79 w 107"/>
                  <a:gd name="T5" fmla="*/ 27 h 38"/>
                  <a:gd name="T6" fmla="*/ 103 w 107"/>
                  <a:gd name="T7" fmla="*/ 17 h 38"/>
                  <a:gd name="T8" fmla="*/ 107 w 107"/>
                  <a:gd name="T9" fmla="*/ 13 h 38"/>
                  <a:gd name="T10" fmla="*/ 78 w 107"/>
                  <a:gd name="T11" fmla="*/ 27 h 38"/>
                  <a:gd name="T12" fmla="*/ 57 w 107"/>
                  <a:gd name="T13" fmla="*/ 20 h 38"/>
                  <a:gd name="T14" fmla="*/ 29 w 107"/>
                  <a:gd name="T15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38">
                    <a:moveTo>
                      <a:pt x="29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25" y="31"/>
                      <a:pt x="52" y="27"/>
                      <a:pt x="79" y="27"/>
                    </a:cubicBezTo>
                    <a:cubicBezTo>
                      <a:pt x="88" y="27"/>
                      <a:pt x="97" y="24"/>
                      <a:pt x="103" y="17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0" y="22"/>
                      <a:pt x="89" y="27"/>
                      <a:pt x="78" y="27"/>
                    </a:cubicBezTo>
                    <a:cubicBezTo>
                      <a:pt x="71" y="27"/>
                      <a:pt x="64" y="25"/>
                      <a:pt x="57" y="20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008BD7"/>
              </a:solidFill>
              <a:ln>
                <a:solidFill>
                  <a:srgbClr val="008BD7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0" name="Freeform 129"/>
              <p:cNvSpPr>
                <a:spLocks/>
              </p:cNvSpPr>
              <p:nvPr/>
            </p:nvSpPr>
            <p:spPr bwMode="auto">
              <a:xfrm>
                <a:off x="5549900" y="1177926"/>
                <a:ext cx="9525" cy="0"/>
              </a:xfrm>
              <a:custGeom>
                <a:avLst/>
                <a:gdLst>
                  <a:gd name="T0" fmla="*/ 2 w 5"/>
                  <a:gd name="T1" fmla="*/ 0 w 5"/>
                  <a:gd name="T2" fmla="*/ 3 w 5"/>
                  <a:gd name="T3" fmla="*/ 5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008B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61" name="Freeform 130"/>
              <p:cNvSpPr>
                <a:spLocks/>
              </p:cNvSpPr>
              <p:nvPr/>
            </p:nvSpPr>
            <p:spPr bwMode="auto">
              <a:xfrm>
                <a:off x="5468938" y="1177926"/>
                <a:ext cx="147638" cy="122237"/>
              </a:xfrm>
              <a:custGeom>
                <a:avLst/>
                <a:gdLst>
                  <a:gd name="T0" fmla="*/ 50 w 85"/>
                  <a:gd name="T1" fmla="*/ 0 h 70"/>
                  <a:gd name="T2" fmla="*/ 47 w 85"/>
                  <a:gd name="T3" fmla="*/ 0 h 70"/>
                  <a:gd name="T4" fmla="*/ 21 w 85"/>
                  <a:gd name="T5" fmla="*/ 14 h 70"/>
                  <a:gd name="T6" fmla="*/ 0 w 85"/>
                  <a:gd name="T7" fmla="*/ 43 h 70"/>
                  <a:gd name="T8" fmla="*/ 28 w 85"/>
                  <a:gd name="T9" fmla="*/ 63 h 70"/>
                  <a:gd name="T10" fmla="*/ 49 w 85"/>
                  <a:gd name="T11" fmla="*/ 70 h 70"/>
                  <a:gd name="T12" fmla="*/ 78 w 85"/>
                  <a:gd name="T13" fmla="*/ 56 h 70"/>
                  <a:gd name="T14" fmla="*/ 78 w 85"/>
                  <a:gd name="T15" fmla="*/ 56 h 70"/>
                  <a:gd name="T16" fmla="*/ 84 w 85"/>
                  <a:gd name="T17" fmla="*/ 35 h 70"/>
                  <a:gd name="T18" fmla="*/ 70 w 85"/>
                  <a:gd name="T19" fmla="*/ 6 h 70"/>
                  <a:gd name="T20" fmla="*/ 70 w 85"/>
                  <a:gd name="T21" fmla="*/ 6 h 70"/>
                  <a:gd name="T22" fmla="*/ 52 w 85"/>
                  <a:gd name="T23" fmla="*/ 0 h 70"/>
                  <a:gd name="T24" fmla="*/ 50 w 85"/>
                  <a:gd name="T2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0">
                    <a:moveTo>
                      <a:pt x="50" y="0"/>
                    </a:moveTo>
                    <a:cubicBezTo>
                      <a:pt x="49" y="0"/>
                      <a:pt x="48" y="0"/>
                      <a:pt x="47" y="0"/>
                    </a:cubicBezTo>
                    <a:cubicBezTo>
                      <a:pt x="37" y="0"/>
                      <a:pt x="27" y="5"/>
                      <a:pt x="21" y="14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35" y="68"/>
                      <a:pt x="42" y="70"/>
                      <a:pt x="49" y="70"/>
                    </a:cubicBezTo>
                    <a:cubicBezTo>
                      <a:pt x="60" y="70"/>
                      <a:pt x="71" y="65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0"/>
                      <a:pt x="84" y="42"/>
                      <a:pt x="84" y="35"/>
                    </a:cubicBezTo>
                    <a:cubicBezTo>
                      <a:pt x="85" y="24"/>
                      <a:pt x="80" y="13"/>
                      <a:pt x="70" y="6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4" y="2"/>
                      <a:pt x="58" y="0"/>
                      <a:pt x="52" y="0"/>
                    </a:cubicBezTo>
                    <a:cubicBezTo>
                      <a:pt x="51" y="0"/>
                      <a:pt x="50" y="0"/>
                      <a:pt x="50" y="0"/>
                    </a:cubicBezTo>
                  </a:path>
                </a:pathLst>
              </a:custGeom>
              <a:solidFill>
                <a:srgbClr val="0066C5"/>
              </a:solidFill>
              <a:ln>
                <a:solidFill>
                  <a:srgbClr val="0066C5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0" name="Group 8"/>
            <p:cNvGrpSpPr>
              <a:grpSpLocks noChangeAspect="1"/>
            </p:cNvGrpSpPr>
            <p:nvPr/>
          </p:nvGrpSpPr>
          <p:grpSpPr>
            <a:xfrm>
              <a:off x="6504090" y="1414462"/>
              <a:ext cx="687388" cy="841375"/>
              <a:chOff x="4929188" y="1023937"/>
              <a:chExt cx="687388" cy="841375"/>
            </a:xfrm>
          </p:grpSpPr>
          <p:sp>
            <p:nvSpPr>
              <p:cNvPr id="48" name="Freeform 123"/>
              <p:cNvSpPr>
                <a:spLocks noEditPoints="1"/>
              </p:cNvSpPr>
              <p:nvPr/>
            </p:nvSpPr>
            <p:spPr bwMode="auto">
              <a:xfrm>
                <a:off x="4929188" y="1185862"/>
                <a:ext cx="687388" cy="679450"/>
              </a:xfrm>
              <a:custGeom>
                <a:avLst/>
                <a:gdLst>
                  <a:gd name="T0" fmla="*/ 266 w 393"/>
                  <a:gd name="T1" fmla="*/ 7 h 388"/>
                  <a:gd name="T2" fmla="*/ 219 w 393"/>
                  <a:gd name="T3" fmla="*/ 23 h 388"/>
                  <a:gd name="T4" fmla="*/ 61 w 393"/>
                  <a:gd name="T5" fmla="*/ 153 h 388"/>
                  <a:gd name="T6" fmla="*/ 0 w 393"/>
                  <a:gd name="T7" fmla="*/ 353 h 388"/>
                  <a:gd name="T8" fmla="*/ 36 w 393"/>
                  <a:gd name="T9" fmla="*/ 388 h 388"/>
                  <a:gd name="T10" fmla="*/ 71 w 393"/>
                  <a:gd name="T11" fmla="*/ 353 h 388"/>
                  <a:gd name="T12" fmla="*/ 94 w 393"/>
                  <a:gd name="T13" fmla="*/ 241 h 388"/>
                  <a:gd name="T14" fmla="*/ 198 w 393"/>
                  <a:gd name="T15" fmla="*/ 115 h 388"/>
                  <a:gd name="T16" fmla="*/ 279 w 393"/>
                  <a:gd name="T17" fmla="*/ 77 h 388"/>
                  <a:gd name="T18" fmla="*/ 308 w 393"/>
                  <a:gd name="T19" fmla="*/ 38 h 388"/>
                  <a:gd name="T20" fmla="*/ 266 w 393"/>
                  <a:gd name="T21" fmla="*/ 7 h 388"/>
                  <a:gd name="T22" fmla="*/ 375 w 393"/>
                  <a:gd name="T23" fmla="*/ 0 h 388"/>
                  <a:gd name="T24" fmla="*/ 378 w 393"/>
                  <a:gd name="T25" fmla="*/ 2 h 388"/>
                  <a:gd name="T26" fmla="*/ 378 w 393"/>
                  <a:gd name="T27" fmla="*/ 2 h 388"/>
                  <a:gd name="T28" fmla="*/ 392 w 393"/>
                  <a:gd name="T29" fmla="*/ 31 h 388"/>
                  <a:gd name="T30" fmla="*/ 386 w 393"/>
                  <a:gd name="T31" fmla="*/ 52 h 388"/>
                  <a:gd name="T32" fmla="*/ 386 w 393"/>
                  <a:gd name="T33" fmla="*/ 52 h 388"/>
                  <a:gd name="T34" fmla="*/ 382 w 393"/>
                  <a:gd name="T35" fmla="*/ 56 h 388"/>
                  <a:gd name="T36" fmla="*/ 393 w 393"/>
                  <a:gd name="T37" fmla="*/ 31 h 388"/>
                  <a:gd name="T38" fmla="*/ 375 w 393"/>
                  <a:gd name="T3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3" h="388">
                    <a:moveTo>
                      <a:pt x="266" y="7"/>
                    </a:moveTo>
                    <a:cubicBezTo>
                      <a:pt x="250" y="12"/>
                      <a:pt x="234" y="17"/>
                      <a:pt x="219" y="23"/>
                    </a:cubicBezTo>
                    <a:cubicBezTo>
                      <a:pt x="154" y="51"/>
                      <a:pt x="100" y="96"/>
                      <a:pt x="61" y="153"/>
                    </a:cubicBezTo>
                    <a:cubicBezTo>
                      <a:pt x="23" y="210"/>
                      <a:pt x="0" y="279"/>
                      <a:pt x="0" y="353"/>
                    </a:cubicBezTo>
                    <a:cubicBezTo>
                      <a:pt x="0" y="372"/>
                      <a:pt x="16" y="388"/>
                      <a:pt x="36" y="388"/>
                    </a:cubicBezTo>
                    <a:cubicBezTo>
                      <a:pt x="55" y="388"/>
                      <a:pt x="71" y="372"/>
                      <a:pt x="71" y="353"/>
                    </a:cubicBezTo>
                    <a:cubicBezTo>
                      <a:pt x="71" y="313"/>
                      <a:pt x="79" y="275"/>
                      <a:pt x="94" y="241"/>
                    </a:cubicBezTo>
                    <a:cubicBezTo>
                      <a:pt x="115" y="190"/>
                      <a:pt x="152" y="146"/>
                      <a:pt x="198" y="115"/>
                    </a:cubicBezTo>
                    <a:cubicBezTo>
                      <a:pt x="222" y="98"/>
                      <a:pt x="250" y="85"/>
                      <a:pt x="279" y="77"/>
                    </a:cubicBezTo>
                    <a:cubicBezTo>
                      <a:pt x="308" y="38"/>
                      <a:pt x="308" y="38"/>
                      <a:pt x="308" y="38"/>
                    </a:cubicBezTo>
                    <a:cubicBezTo>
                      <a:pt x="266" y="7"/>
                      <a:pt x="266" y="7"/>
                      <a:pt x="266" y="7"/>
                    </a:cubicBezTo>
                    <a:moveTo>
                      <a:pt x="375" y="0"/>
                    </a:moveTo>
                    <a:cubicBezTo>
                      <a:pt x="378" y="2"/>
                      <a:pt x="378" y="2"/>
                      <a:pt x="378" y="2"/>
                    </a:cubicBezTo>
                    <a:cubicBezTo>
                      <a:pt x="378" y="2"/>
                      <a:pt x="378" y="2"/>
                      <a:pt x="378" y="2"/>
                    </a:cubicBezTo>
                    <a:cubicBezTo>
                      <a:pt x="388" y="9"/>
                      <a:pt x="393" y="20"/>
                      <a:pt x="392" y="31"/>
                    </a:cubicBezTo>
                    <a:cubicBezTo>
                      <a:pt x="392" y="38"/>
                      <a:pt x="390" y="45"/>
                      <a:pt x="386" y="52"/>
                    </a:cubicBezTo>
                    <a:cubicBezTo>
                      <a:pt x="386" y="52"/>
                      <a:pt x="386" y="52"/>
                      <a:pt x="386" y="52"/>
                    </a:cubicBezTo>
                    <a:cubicBezTo>
                      <a:pt x="382" y="56"/>
                      <a:pt x="382" y="56"/>
                      <a:pt x="382" y="56"/>
                    </a:cubicBezTo>
                    <a:cubicBezTo>
                      <a:pt x="389" y="50"/>
                      <a:pt x="393" y="41"/>
                      <a:pt x="393" y="31"/>
                    </a:cubicBezTo>
                    <a:cubicBezTo>
                      <a:pt x="393" y="17"/>
                      <a:pt x="386" y="6"/>
                      <a:pt x="375" y="0"/>
                    </a:cubicBezTo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9" name="Freeform 124"/>
              <p:cNvSpPr>
                <a:spLocks/>
              </p:cNvSpPr>
              <p:nvPr/>
            </p:nvSpPr>
            <p:spPr bwMode="auto">
              <a:xfrm>
                <a:off x="5272088" y="1023937"/>
                <a:ext cx="312738" cy="174625"/>
              </a:xfrm>
              <a:custGeom>
                <a:avLst/>
                <a:gdLst>
                  <a:gd name="T0" fmla="*/ 40 w 179"/>
                  <a:gd name="T1" fmla="*/ 0 h 100"/>
                  <a:gd name="T2" fmla="*/ 12 w 179"/>
                  <a:gd name="T3" fmla="*/ 14 h 100"/>
                  <a:gd name="T4" fmla="*/ 19 w 179"/>
                  <a:gd name="T5" fmla="*/ 64 h 100"/>
                  <a:gd name="T6" fmla="*/ 70 w 179"/>
                  <a:gd name="T7" fmla="*/ 100 h 100"/>
                  <a:gd name="T8" fmla="*/ 159 w 179"/>
                  <a:gd name="T9" fmla="*/ 88 h 100"/>
                  <a:gd name="T10" fmla="*/ 161 w 179"/>
                  <a:gd name="T11" fmla="*/ 88 h 100"/>
                  <a:gd name="T12" fmla="*/ 164 w 179"/>
                  <a:gd name="T13" fmla="*/ 88 h 100"/>
                  <a:gd name="T14" fmla="*/ 179 w 179"/>
                  <a:gd name="T15" fmla="*/ 93 h 100"/>
                  <a:gd name="T16" fmla="*/ 61 w 179"/>
                  <a:gd name="T17" fmla="*/ 7 h 100"/>
                  <a:gd name="T18" fmla="*/ 40 w 179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00">
                    <a:moveTo>
                      <a:pt x="40" y="0"/>
                    </a:moveTo>
                    <a:cubicBezTo>
                      <a:pt x="30" y="0"/>
                      <a:pt x="19" y="5"/>
                      <a:pt x="12" y="14"/>
                    </a:cubicBezTo>
                    <a:cubicBezTo>
                      <a:pt x="0" y="30"/>
                      <a:pt x="4" y="52"/>
                      <a:pt x="19" y="64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98" y="93"/>
                      <a:pt x="128" y="89"/>
                      <a:pt x="159" y="88"/>
                    </a:cubicBezTo>
                    <a:cubicBezTo>
                      <a:pt x="160" y="88"/>
                      <a:pt x="161" y="88"/>
                      <a:pt x="161" y="88"/>
                    </a:cubicBezTo>
                    <a:cubicBezTo>
                      <a:pt x="162" y="88"/>
                      <a:pt x="163" y="88"/>
                      <a:pt x="164" y="88"/>
                    </a:cubicBezTo>
                    <a:cubicBezTo>
                      <a:pt x="169" y="89"/>
                      <a:pt x="174" y="90"/>
                      <a:pt x="179" y="93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5" y="2"/>
                      <a:pt x="48" y="0"/>
                      <a:pt x="40" y="0"/>
                    </a:cubicBezTo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0" name="Freeform 125"/>
              <p:cNvSpPr>
                <a:spLocks noEditPoints="1"/>
              </p:cNvSpPr>
              <p:nvPr/>
            </p:nvSpPr>
            <p:spPr bwMode="auto">
              <a:xfrm>
                <a:off x="5394325" y="1177925"/>
                <a:ext cx="196850" cy="74612"/>
              </a:xfrm>
              <a:custGeom>
                <a:avLst/>
                <a:gdLst>
                  <a:gd name="T0" fmla="*/ 94 w 112"/>
                  <a:gd name="T1" fmla="*/ 0 h 43"/>
                  <a:gd name="T2" fmla="*/ 112 w 112"/>
                  <a:gd name="T3" fmla="*/ 7 h 43"/>
                  <a:gd name="T4" fmla="*/ 109 w 112"/>
                  <a:gd name="T5" fmla="*/ 5 h 43"/>
                  <a:gd name="T6" fmla="*/ 94 w 112"/>
                  <a:gd name="T7" fmla="*/ 0 h 43"/>
                  <a:gd name="T8" fmla="*/ 89 w 112"/>
                  <a:gd name="T9" fmla="*/ 0 h 43"/>
                  <a:gd name="T10" fmla="*/ 0 w 112"/>
                  <a:gd name="T11" fmla="*/ 12 h 43"/>
                  <a:gd name="T12" fmla="*/ 42 w 112"/>
                  <a:gd name="T13" fmla="*/ 43 h 43"/>
                  <a:gd name="T14" fmla="*/ 63 w 112"/>
                  <a:gd name="T15" fmla="*/ 15 h 43"/>
                  <a:gd name="T16" fmla="*/ 89 w 112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3">
                    <a:moveTo>
                      <a:pt x="94" y="0"/>
                    </a:moveTo>
                    <a:cubicBezTo>
                      <a:pt x="100" y="1"/>
                      <a:pt x="106" y="3"/>
                      <a:pt x="112" y="7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4" y="2"/>
                      <a:pt x="99" y="1"/>
                      <a:pt x="94" y="0"/>
                    </a:cubicBezTo>
                    <a:moveTo>
                      <a:pt x="89" y="0"/>
                    </a:moveTo>
                    <a:cubicBezTo>
                      <a:pt x="58" y="1"/>
                      <a:pt x="28" y="5"/>
                      <a:pt x="0" y="1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6"/>
                      <a:pt x="79" y="1"/>
                      <a:pt x="89" y="0"/>
                    </a:cubicBezTo>
                  </a:path>
                </a:pathLst>
              </a:custGeom>
              <a:solidFill>
                <a:srgbClr val="F77303"/>
              </a:solidFill>
              <a:ln w="12700">
                <a:solidFill>
                  <a:srgbClr val="F7730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1" name="Freeform 126"/>
              <p:cNvSpPr>
                <a:spLocks/>
              </p:cNvSpPr>
              <p:nvPr/>
            </p:nvSpPr>
            <p:spPr bwMode="auto">
              <a:xfrm>
                <a:off x="5330825" y="1284287"/>
                <a:ext cx="266700" cy="228600"/>
              </a:xfrm>
              <a:custGeom>
                <a:avLst/>
                <a:gdLst>
                  <a:gd name="T0" fmla="*/ 153 w 153"/>
                  <a:gd name="T1" fmla="*/ 0 h 131"/>
                  <a:gd name="T2" fmla="*/ 129 w 153"/>
                  <a:gd name="T3" fmla="*/ 10 h 131"/>
                  <a:gd name="T4" fmla="*/ 50 w 153"/>
                  <a:gd name="T5" fmla="*/ 21 h 131"/>
                  <a:gd name="T6" fmla="*/ 11 w 153"/>
                  <a:gd name="T7" fmla="*/ 75 h 131"/>
                  <a:gd name="T8" fmla="*/ 19 w 153"/>
                  <a:gd name="T9" fmla="*/ 124 h 131"/>
                  <a:gd name="T10" fmla="*/ 40 w 153"/>
                  <a:gd name="T11" fmla="*/ 131 h 131"/>
                  <a:gd name="T12" fmla="*/ 68 w 153"/>
                  <a:gd name="T13" fmla="*/ 116 h 131"/>
                  <a:gd name="T14" fmla="*/ 153 w 153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31">
                    <a:moveTo>
                      <a:pt x="153" y="0"/>
                    </a:moveTo>
                    <a:cubicBezTo>
                      <a:pt x="147" y="6"/>
                      <a:pt x="138" y="10"/>
                      <a:pt x="129" y="10"/>
                    </a:cubicBezTo>
                    <a:cubicBezTo>
                      <a:pt x="102" y="10"/>
                      <a:pt x="75" y="14"/>
                      <a:pt x="50" y="21"/>
                    </a:cubicBezTo>
                    <a:cubicBezTo>
                      <a:pt x="11" y="75"/>
                      <a:pt x="11" y="75"/>
                      <a:pt x="11" y="75"/>
                    </a:cubicBezTo>
                    <a:cubicBezTo>
                      <a:pt x="0" y="90"/>
                      <a:pt x="3" y="112"/>
                      <a:pt x="19" y="124"/>
                    </a:cubicBezTo>
                    <a:cubicBezTo>
                      <a:pt x="25" y="129"/>
                      <a:pt x="32" y="131"/>
                      <a:pt x="40" y="131"/>
                    </a:cubicBezTo>
                    <a:cubicBezTo>
                      <a:pt x="50" y="131"/>
                      <a:pt x="61" y="126"/>
                      <a:pt x="68" y="116"/>
                    </a:cubicBezTo>
                    <a:cubicBezTo>
                      <a:pt x="153" y="0"/>
                      <a:pt x="153" y="0"/>
                      <a:pt x="153" y="0"/>
                    </a:cubicBezTo>
                  </a:path>
                </a:pathLst>
              </a:custGeom>
              <a:solidFill>
                <a:schemeClr val="accent5"/>
              </a:solidFill>
              <a:ln w="12700">
                <a:solidFill>
                  <a:schemeClr val="accent5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2" name="Freeform 127"/>
              <p:cNvSpPr>
                <a:spLocks/>
              </p:cNvSpPr>
              <p:nvPr/>
            </p:nvSpPr>
            <p:spPr bwMode="auto">
              <a:xfrm>
                <a:off x="5418138" y="1252537"/>
                <a:ext cx="187325" cy="68262"/>
              </a:xfrm>
              <a:custGeom>
                <a:avLst/>
                <a:gdLst>
                  <a:gd name="T0" fmla="*/ 29 w 107"/>
                  <a:gd name="T1" fmla="*/ 0 h 39"/>
                  <a:gd name="T2" fmla="*/ 0 w 107"/>
                  <a:gd name="T3" fmla="*/ 39 h 39"/>
                  <a:gd name="T4" fmla="*/ 79 w 107"/>
                  <a:gd name="T5" fmla="*/ 28 h 39"/>
                  <a:gd name="T6" fmla="*/ 103 w 107"/>
                  <a:gd name="T7" fmla="*/ 18 h 39"/>
                  <a:gd name="T8" fmla="*/ 107 w 107"/>
                  <a:gd name="T9" fmla="*/ 14 h 39"/>
                  <a:gd name="T10" fmla="*/ 78 w 107"/>
                  <a:gd name="T11" fmla="*/ 28 h 39"/>
                  <a:gd name="T12" fmla="*/ 57 w 107"/>
                  <a:gd name="T13" fmla="*/ 21 h 39"/>
                  <a:gd name="T14" fmla="*/ 29 w 107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39">
                    <a:moveTo>
                      <a:pt x="29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25" y="32"/>
                      <a:pt x="52" y="28"/>
                      <a:pt x="79" y="28"/>
                    </a:cubicBezTo>
                    <a:cubicBezTo>
                      <a:pt x="88" y="28"/>
                      <a:pt x="97" y="24"/>
                      <a:pt x="103" y="18"/>
                    </a:cubicBezTo>
                    <a:cubicBezTo>
                      <a:pt x="107" y="14"/>
                      <a:pt x="107" y="14"/>
                      <a:pt x="107" y="14"/>
                    </a:cubicBezTo>
                    <a:cubicBezTo>
                      <a:pt x="100" y="23"/>
                      <a:pt x="89" y="28"/>
                      <a:pt x="78" y="28"/>
                    </a:cubicBezTo>
                    <a:cubicBezTo>
                      <a:pt x="71" y="28"/>
                      <a:pt x="64" y="26"/>
                      <a:pt x="57" y="21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F77303"/>
              </a:solidFill>
              <a:ln w="12700">
                <a:solidFill>
                  <a:srgbClr val="F7730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3" name="Freeform 128"/>
              <p:cNvSpPr>
                <a:spLocks/>
              </p:cNvSpPr>
              <p:nvPr/>
            </p:nvSpPr>
            <p:spPr bwMode="auto">
              <a:xfrm>
                <a:off x="5549900" y="1177925"/>
                <a:ext cx="9525" cy="0"/>
              </a:xfrm>
              <a:custGeom>
                <a:avLst/>
                <a:gdLst>
                  <a:gd name="T0" fmla="*/ 2 w 5"/>
                  <a:gd name="T1" fmla="*/ 0 w 5"/>
                  <a:gd name="T2" fmla="*/ 3 w 5"/>
                  <a:gd name="T3" fmla="*/ 5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F773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54" name="Freeform 129"/>
              <p:cNvSpPr>
                <a:spLocks/>
              </p:cNvSpPr>
              <p:nvPr/>
            </p:nvSpPr>
            <p:spPr bwMode="auto">
              <a:xfrm>
                <a:off x="5468938" y="1177925"/>
                <a:ext cx="147638" cy="123825"/>
              </a:xfrm>
              <a:custGeom>
                <a:avLst/>
                <a:gdLst>
                  <a:gd name="T0" fmla="*/ 50 w 85"/>
                  <a:gd name="T1" fmla="*/ 0 h 71"/>
                  <a:gd name="T2" fmla="*/ 47 w 85"/>
                  <a:gd name="T3" fmla="*/ 0 h 71"/>
                  <a:gd name="T4" fmla="*/ 21 w 85"/>
                  <a:gd name="T5" fmla="*/ 15 h 71"/>
                  <a:gd name="T6" fmla="*/ 0 w 85"/>
                  <a:gd name="T7" fmla="*/ 43 h 71"/>
                  <a:gd name="T8" fmla="*/ 28 w 85"/>
                  <a:gd name="T9" fmla="*/ 64 h 71"/>
                  <a:gd name="T10" fmla="*/ 49 w 85"/>
                  <a:gd name="T11" fmla="*/ 71 h 71"/>
                  <a:gd name="T12" fmla="*/ 78 w 85"/>
                  <a:gd name="T13" fmla="*/ 57 h 71"/>
                  <a:gd name="T14" fmla="*/ 78 w 85"/>
                  <a:gd name="T15" fmla="*/ 57 h 71"/>
                  <a:gd name="T16" fmla="*/ 84 w 85"/>
                  <a:gd name="T17" fmla="*/ 36 h 71"/>
                  <a:gd name="T18" fmla="*/ 70 w 85"/>
                  <a:gd name="T19" fmla="*/ 7 h 71"/>
                  <a:gd name="T20" fmla="*/ 70 w 85"/>
                  <a:gd name="T21" fmla="*/ 7 h 71"/>
                  <a:gd name="T22" fmla="*/ 52 w 85"/>
                  <a:gd name="T23" fmla="*/ 0 h 71"/>
                  <a:gd name="T24" fmla="*/ 50 w 85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1">
                    <a:moveTo>
                      <a:pt x="50" y="0"/>
                    </a:moveTo>
                    <a:cubicBezTo>
                      <a:pt x="49" y="0"/>
                      <a:pt x="48" y="0"/>
                      <a:pt x="47" y="0"/>
                    </a:cubicBezTo>
                    <a:cubicBezTo>
                      <a:pt x="37" y="1"/>
                      <a:pt x="27" y="6"/>
                      <a:pt x="21" y="1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5" y="69"/>
                      <a:pt x="42" y="71"/>
                      <a:pt x="49" y="71"/>
                    </a:cubicBezTo>
                    <a:cubicBezTo>
                      <a:pt x="60" y="71"/>
                      <a:pt x="71" y="66"/>
                      <a:pt x="78" y="57"/>
                    </a:cubicBezTo>
                    <a:cubicBezTo>
                      <a:pt x="78" y="57"/>
                      <a:pt x="78" y="57"/>
                      <a:pt x="78" y="57"/>
                    </a:cubicBezTo>
                    <a:cubicBezTo>
                      <a:pt x="82" y="50"/>
                      <a:pt x="84" y="43"/>
                      <a:pt x="84" y="36"/>
                    </a:cubicBezTo>
                    <a:cubicBezTo>
                      <a:pt x="85" y="25"/>
                      <a:pt x="80" y="14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4" y="3"/>
                      <a:pt x="58" y="1"/>
                      <a:pt x="52" y="0"/>
                    </a:cubicBezTo>
                    <a:cubicBezTo>
                      <a:pt x="51" y="0"/>
                      <a:pt x="50" y="0"/>
                      <a:pt x="50" y="0"/>
                    </a:cubicBezTo>
                  </a:path>
                </a:pathLst>
              </a:custGeom>
              <a:solidFill>
                <a:srgbClr val="F34D00"/>
              </a:solidFill>
              <a:ln w="12700">
                <a:solidFill>
                  <a:srgbClr val="F34D00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1" name="Group 24"/>
            <p:cNvGrpSpPr>
              <a:grpSpLocks noChangeAspect="1"/>
            </p:cNvGrpSpPr>
            <p:nvPr/>
          </p:nvGrpSpPr>
          <p:grpSpPr>
            <a:xfrm rot="16200000">
              <a:off x="6427097" y="2061368"/>
              <a:ext cx="687388" cy="841375"/>
              <a:chOff x="4929188" y="1027114"/>
              <a:chExt cx="687388" cy="841375"/>
            </a:xfrm>
          </p:grpSpPr>
          <p:sp>
            <p:nvSpPr>
              <p:cNvPr id="41" name="Freeform 121"/>
              <p:cNvSpPr>
                <a:spLocks noEditPoints="1"/>
              </p:cNvSpPr>
              <p:nvPr/>
            </p:nvSpPr>
            <p:spPr bwMode="auto">
              <a:xfrm>
                <a:off x="4929188" y="1187451"/>
                <a:ext cx="687388" cy="681038"/>
              </a:xfrm>
              <a:custGeom>
                <a:avLst/>
                <a:gdLst>
                  <a:gd name="T0" fmla="*/ 266 w 393"/>
                  <a:gd name="T1" fmla="*/ 8 h 389"/>
                  <a:gd name="T2" fmla="*/ 219 w 393"/>
                  <a:gd name="T3" fmla="*/ 24 h 389"/>
                  <a:gd name="T4" fmla="*/ 61 w 393"/>
                  <a:gd name="T5" fmla="*/ 154 h 389"/>
                  <a:gd name="T6" fmla="*/ 0 w 393"/>
                  <a:gd name="T7" fmla="*/ 354 h 389"/>
                  <a:gd name="T8" fmla="*/ 36 w 393"/>
                  <a:gd name="T9" fmla="*/ 389 h 389"/>
                  <a:gd name="T10" fmla="*/ 71 w 393"/>
                  <a:gd name="T11" fmla="*/ 354 h 389"/>
                  <a:gd name="T12" fmla="*/ 94 w 393"/>
                  <a:gd name="T13" fmla="*/ 242 h 389"/>
                  <a:gd name="T14" fmla="*/ 198 w 393"/>
                  <a:gd name="T15" fmla="*/ 116 h 389"/>
                  <a:gd name="T16" fmla="*/ 279 w 393"/>
                  <a:gd name="T17" fmla="*/ 78 h 389"/>
                  <a:gd name="T18" fmla="*/ 308 w 393"/>
                  <a:gd name="T19" fmla="*/ 39 h 389"/>
                  <a:gd name="T20" fmla="*/ 266 w 393"/>
                  <a:gd name="T21" fmla="*/ 8 h 389"/>
                  <a:gd name="T22" fmla="*/ 375 w 393"/>
                  <a:gd name="T23" fmla="*/ 0 h 389"/>
                  <a:gd name="T24" fmla="*/ 378 w 393"/>
                  <a:gd name="T25" fmla="*/ 3 h 389"/>
                  <a:gd name="T26" fmla="*/ 378 w 393"/>
                  <a:gd name="T27" fmla="*/ 3 h 389"/>
                  <a:gd name="T28" fmla="*/ 392 w 393"/>
                  <a:gd name="T29" fmla="*/ 32 h 389"/>
                  <a:gd name="T30" fmla="*/ 386 w 393"/>
                  <a:gd name="T31" fmla="*/ 52 h 389"/>
                  <a:gd name="T32" fmla="*/ 386 w 393"/>
                  <a:gd name="T33" fmla="*/ 52 h 389"/>
                  <a:gd name="T34" fmla="*/ 382 w 393"/>
                  <a:gd name="T35" fmla="*/ 57 h 389"/>
                  <a:gd name="T36" fmla="*/ 393 w 393"/>
                  <a:gd name="T37" fmla="*/ 32 h 389"/>
                  <a:gd name="T38" fmla="*/ 375 w 393"/>
                  <a:gd name="T39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3" h="389">
                    <a:moveTo>
                      <a:pt x="266" y="8"/>
                    </a:moveTo>
                    <a:cubicBezTo>
                      <a:pt x="250" y="13"/>
                      <a:pt x="234" y="18"/>
                      <a:pt x="219" y="24"/>
                    </a:cubicBezTo>
                    <a:cubicBezTo>
                      <a:pt x="154" y="52"/>
                      <a:pt x="100" y="97"/>
                      <a:pt x="61" y="154"/>
                    </a:cubicBezTo>
                    <a:cubicBezTo>
                      <a:pt x="23" y="211"/>
                      <a:pt x="0" y="280"/>
                      <a:pt x="0" y="354"/>
                    </a:cubicBezTo>
                    <a:cubicBezTo>
                      <a:pt x="0" y="373"/>
                      <a:pt x="16" y="389"/>
                      <a:pt x="36" y="389"/>
                    </a:cubicBezTo>
                    <a:cubicBezTo>
                      <a:pt x="55" y="389"/>
                      <a:pt x="71" y="373"/>
                      <a:pt x="71" y="354"/>
                    </a:cubicBezTo>
                    <a:cubicBezTo>
                      <a:pt x="71" y="314"/>
                      <a:pt x="79" y="276"/>
                      <a:pt x="94" y="242"/>
                    </a:cubicBezTo>
                    <a:cubicBezTo>
                      <a:pt x="115" y="191"/>
                      <a:pt x="152" y="147"/>
                      <a:pt x="198" y="116"/>
                    </a:cubicBezTo>
                    <a:cubicBezTo>
                      <a:pt x="222" y="99"/>
                      <a:pt x="250" y="86"/>
                      <a:pt x="279" y="78"/>
                    </a:cubicBezTo>
                    <a:cubicBezTo>
                      <a:pt x="308" y="39"/>
                      <a:pt x="308" y="39"/>
                      <a:pt x="308" y="39"/>
                    </a:cubicBezTo>
                    <a:cubicBezTo>
                      <a:pt x="266" y="8"/>
                      <a:pt x="266" y="8"/>
                      <a:pt x="266" y="8"/>
                    </a:cubicBezTo>
                    <a:moveTo>
                      <a:pt x="375" y="0"/>
                    </a:moveTo>
                    <a:cubicBezTo>
                      <a:pt x="378" y="3"/>
                      <a:pt x="378" y="3"/>
                      <a:pt x="378" y="3"/>
                    </a:cubicBezTo>
                    <a:cubicBezTo>
                      <a:pt x="378" y="3"/>
                      <a:pt x="378" y="3"/>
                      <a:pt x="378" y="3"/>
                    </a:cubicBezTo>
                    <a:cubicBezTo>
                      <a:pt x="388" y="10"/>
                      <a:pt x="393" y="21"/>
                      <a:pt x="392" y="32"/>
                    </a:cubicBezTo>
                    <a:cubicBezTo>
                      <a:pt x="392" y="39"/>
                      <a:pt x="390" y="46"/>
                      <a:pt x="386" y="52"/>
                    </a:cubicBezTo>
                    <a:cubicBezTo>
                      <a:pt x="386" y="52"/>
                      <a:pt x="386" y="52"/>
                      <a:pt x="386" y="52"/>
                    </a:cubicBezTo>
                    <a:cubicBezTo>
                      <a:pt x="382" y="57"/>
                      <a:pt x="382" y="57"/>
                      <a:pt x="382" y="57"/>
                    </a:cubicBezTo>
                    <a:cubicBezTo>
                      <a:pt x="389" y="51"/>
                      <a:pt x="393" y="42"/>
                      <a:pt x="393" y="32"/>
                    </a:cubicBezTo>
                    <a:cubicBezTo>
                      <a:pt x="393" y="18"/>
                      <a:pt x="386" y="6"/>
                      <a:pt x="375" y="0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2" name="Freeform 122"/>
              <p:cNvSpPr>
                <a:spLocks/>
              </p:cNvSpPr>
              <p:nvPr/>
            </p:nvSpPr>
            <p:spPr bwMode="auto">
              <a:xfrm>
                <a:off x="5272088" y="1027114"/>
                <a:ext cx="312738" cy="174625"/>
              </a:xfrm>
              <a:custGeom>
                <a:avLst/>
                <a:gdLst>
                  <a:gd name="T0" fmla="*/ 40 w 179"/>
                  <a:gd name="T1" fmla="*/ 0 h 100"/>
                  <a:gd name="T2" fmla="*/ 12 w 179"/>
                  <a:gd name="T3" fmla="*/ 14 h 100"/>
                  <a:gd name="T4" fmla="*/ 19 w 179"/>
                  <a:gd name="T5" fmla="*/ 63 h 100"/>
                  <a:gd name="T6" fmla="*/ 70 w 179"/>
                  <a:gd name="T7" fmla="*/ 100 h 100"/>
                  <a:gd name="T8" fmla="*/ 159 w 179"/>
                  <a:gd name="T9" fmla="*/ 88 h 100"/>
                  <a:gd name="T10" fmla="*/ 161 w 179"/>
                  <a:gd name="T11" fmla="*/ 88 h 100"/>
                  <a:gd name="T12" fmla="*/ 164 w 179"/>
                  <a:gd name="T13" fmla="*/ 88 h 100"/>
                  <a:gd name="T14" fmla="*/ 179 w 179"/>
                  <a:gd name="T15" fmla="*/ 92 h 100"/>
                  <a:gd name="T16" fmla="*/ 61 w 179"/>
                  <a:gd name="T17" fmla="*/ 6 h 100"/>
                  <a:gd name="T18" fmla="*/ 40 w 179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00">
                    <a:moveTo>
                      <a:pt x="40" y="0"/>
                    </a:moveTo>
                    <a:cubicBezTo>
                      <a:pt x="30" y="0"/>
                      <a:pt x="19" y="5"/>
                      <a:pt x="12" y="14"/>
                    </a:cubicBezTo>
                    <a:cubicBezTo>
                      <a:pt x="0" y="30"/>
                      <a:pt x="4" y="52"/>
                      <a:pt x="19" y="63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98" y="93"/>
                      <a:pt x="128" y="88"/>
                      <a:pt x="159" y="88"/>
                    </a:cubicBezTo>
                    <a:cubicBezTo>
                      <a:pt x="160" y="88"/>
                      <a:pt x="161" y="88"/>
                      <a:pt x="161" y="88"/>
                    </a:cubicBezTo>
                    <a:cubicBezTo>
                      <a:pt x="162" y="88"/>
                      <a:pt x="163" y="88"/>
                      <a:pt x="164" y="88"/>
                    </a:cubicBezTo>
                    <a:cubicBezTo>
                      <a:pt x="169" y="89"/>
                      <a:pt x="174" y="90"/>
                      <a:pt x="179" y="9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55" y="2"/>
                      <a:pt x="48" y="0"/>
                      <a:pt x="40" y="0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3" name="Freeform 123"/>
              <p:cNvSpPr>
                <a:spLocks noEditPoints="1"/>
              </p:cNvSpPr>
              <p:nvPr/>
            </p:nvSpPr>
            <p:spPr bwMode="auto">
              <a:xfrm>
                <a:off x="5394325" y="1181101"/>
                <a:ext cx="196850" cy="74613"/>
              </a:xfrm>
              <a:custGeom>
                <a:avLst/>
                <a:gdLst>
                  <a:gd name="T0" fmla="*/ 94 w 112"/>
                  <a:gd name="T1" fmla="*/ 0 h 43"/>
                  <a:gd name="T2" fmla="*/ 112 w 112"/>
                  <a:gd name="T3" fmla="*/ 7 h 43"/>
                  <a:gd name="T4" fmla="*/ 109 w 112"/>
                  <a:gd name="T5" fmla="*/ 4 h 43"/>
                  <a:gd name="T6" fmla="*/ 94 w 112"/>
                  <a:gd name="T7" fmla="*/ 0 h 43"/>
                  <a:gd name="T8" fmla="*/ 89 w 112"/>
                  <a:gd name="T9" fmla="*/ 0 h 43"/>
                  <a:gd name="T10" fmla="*/ 0 w 112"/>
                  <a:gd name="T11" fmla="*/ 12 h 43"/>
                  <a:gd name="T12" fmla="*/ 42 w 112"/>
                  <a:gd name="T13" fmla="*/ 43 h 43"/>
                  <a:gd name="T14" fmla="*/ 63 w 112"/>
                  <a:gd name="T15" fmla="*/ 15 h 43"/>
                  <a:gd name="T16" fmla="*/ 89 w 112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3">
                    <a:moveTo>
                      <a:pt x="94" y="0"/>
                    </a:moveTo>
                    <a:cubicBezTo>
                      <a:pt x="100" y="1"/>
                      <a:pt x="106" y="3"/>
                      <a:pt x="112" y="7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4" y="2"/>
                      <a:pt x="99" y="1"/>
                      <a:pt x="94" y="0"/>
                    </a:cubicBezTo>
                    <a:moveTo>
                      <a:pt x="89" y="0"/>
                    </a:moveTo>
                    <a:cubicBezTo>
                      <a:pt x="58" y="0"/>
                      <a:pt x="28" y="5"/>
                      <a:pt x="0" y="1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6"/>
                      <a:pt x="79" y="1"/>
                      <a:pt x="89" y="0"/>
                    </a:cubicBezTo>
                  </a:path>
                </a:pathLst>
              </a:custGeom>
              <a:solidFill>
                <a:srgbClr val="308F15"/>
              </a:solidFill>
              <a:ln>
                <a:solidFill>
                  <a:srgbClr val="308F15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4" name="Freeform 124"/>
              <p:cNvSpPr>
                <a:spLocks/>
              </p:cNvSpPr>
              <p:nvPr/>
            </p:nvSpPr>
            <p:spPr bwMode="auto">
              <a:xfrm>
                <a:off x="5330825" y="1287464"/>
                <a:ext cx="266700" cy="230188"/>
              </a:xfrm>
              <a:custGeom>
                <a:avLst/>
                <a:gdLst>
                  <a:gd name="T0" fmla="*/ 153 w 153"/>
                  <a:gd name="T1" fmla="*/ 0 h 131"/>
                  <a:gd name="T2" fmla="*/ 129 w 153"/>
                  <a:gd name="T3" fmla="*/ 10 h 131"/>
                  <a:gd name="T4" fmla="*/ 50 w 153"/>
                  <a:gd name="T5" fmla="*/ 21 h 131"/>
                  <a:gd name="T6" fmla="*/ 11 w 153"/>
                  <a:gd name="T7" fmla="*/ 74 h 131"/>
                  <a:gd name="T8" fmla="*/ 19 w 153"/>
                  <a:gd name="T9" fmla="*/ 124 h 131"/>
                  <a:gd name="T10" fmla="*/ 40 w 153"/>
                  <a:gd name="T11" fmla="*/ 131 h 131"/>
                  <a:gd name="T12" fmla="*/ 68 w 153"/>
                  <a:gd name="T13" fmla="*/ 116 h 131"/>
                  <a:gd name="T14" fmla="*/ 153 w 153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31">
                    <a:moveTo>
                      <a:pt x="153" y="0"/>
                    </a:moveTo>
                    <a:cubicBezTo>
                      <a:pt x="147" y="6"/>
                      <a:pt x="138" y="10"/>
                      <a:pt x="129" y="10"/>
                    </a:cubicBezTo>
                    <a:cubicBezTo>
                      <a:pt x="102" y="10"/>
                      <a:pt x="75" y="14"/>
                      <a:pt x="50" y="21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0" y="90"/>
                      <a:pt x="3" y="112"/>
                      <a:pt x="19" y="124"/>
                    </a:cubicBezTo>
                    <a:cubicBezTo>
                      <a:pt x="25" y="128"/>
                      <a:pt x="32" y="131"/>
                      <a:pt x="40" y="131"/>
                    </a:cubicBezTo>
                    <a:cubicBezTo>
                      <a:pt x="50" y="131"/>
                      <a:pt x="61" y="126"/>
                      <a:pt x="68" y="116"/>
                    </a:cubicBezTo>
                    <a:cubicBezTo>
                      <a:pt x="153" y="0"/>
                      <a:pt x="153" y="0"/>
                      <a:pt x="153" y="0"/>
                    </a:cubicBezTo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5" name="Freeform 125"/>
              <p:cNvSpPr>
                <a:spLocks/>
              </p:cNvSpPr>
              <p:nvPr/>
            </p:nvSpPr>
            <p:spPr bwMode="auto">
              <a:xfrm>
                <a:off x="5418138" y="1255714"/>
                <a:ext cx="187325" cy="68263"/>
              </a:xfrm>
              <a:custGeom>
                <a:avLst/>
                <a:gdLst>
                  <a:gd name="T0" fmla="*/ 29 w 107"/>
                  <a:gd name="T1" fmla="*/ 0 h 39"/>
                  <a:gd name="T2" fmla="*/ 0 w 107"/>
                  <a:gd name="T3" fmla="*/ 39 h 39"/>
                  <a:gd name="T4" fmla="*/ 79 w 107"/>
                  <a:gd name="T5" fmla="*/ 28 h 39"/>
                  <a:gd name="T6" fmla="*/ 103 w 107"/>
                  <a:gd name="T7" fmla="*/ 18 h 39"/>
                  <a:gd name="T8" fmla="*/ 107 w 107"/>
                  <a:gd name="T9" fmla="*/ 13 h 39"/>
                  <a:gd name="T10" fmla="*/ 78 w 107"/>
                  <a:gd name="T11" fmla="*/ 28 h 39"/>
                  <a:gd name="T12" fmla="*/ 57 w 107"/>
                  <a:gd name="T13" fmla="*/ 21 h 39"/>
                  <a:gd name="T14" fmla="*/ 29 w 107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39">
                    <a:moveTo>
                      <a:pt x="29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25" y="32"/>
                      <a:pt x="52" y="28"/>
                      <a:pt x="79" y="28"/>
                    </a:cubicBezTo>
                    <a:cubicBezTo>
                      <a:pt x="88" y="28"/>
                      <a:pt x="97" y="24"/>
                      <a:pt x="103" y="18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0" y="23"/>
                      <a:pt x="89" y="28"/>
                      <a:pt x="78" y="28"/>
                    </a:cubicBezTo>
                    <a:cubicBezTo>
                      <a:pt x="71" y="28"/>
                      <a:pt x="64" y="26"/>
                      <a:pt x="57" y="21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rgbClr val="308F15"/>
              </a:solidFill>
              <a:ln>
                <a:solidFill>
                  <a:srgbClr val="308F15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6" name="Freeform 126"/>
              <p:cNvSpPr>
                <a:spLocks/>
              </p:cNvSpPr>
              <p:nvPr/>
            </p:nvSpPr>
            <p:spPr bwMode="auto">
              <a:xfrm>
                <a:off x="5549900" y="1181101"/>
                <a:ext cx="9525" cy="0"/>
              </a:xfrm>
              <a:custGeom>
                <a:avLst/>
                <a:gdLst>
                  <a:gd name="T0" fmla="*/ 2 w 5"/>
                  <a:gd name="T1" fmla="*/ 0 w 5"/>
                  <a:gd name="T2" fmla="*/ 3 w 5"/>
                  <a:gd name="T3" fmla="*/ 5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308F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7" name="Freeform 127"/>
              <p:cNvSpPr>
                <a:spLocks/>
              </p:cNvSpPr>
              <p:nvPr/>
            </p:nvSpPr>
            <p:spPr bwMode="auto">
              <a:xfrm>
                <a:off x="5468938" y="1181101"/>
                <a:ext cx="147638" cy="123825"/>
              </a:xfrm>
              <a:custGeom>
                <a:avLst/>
                <a:gdLst>
                  <a:gd name="T0" fmla="*/ 50 w 85"/>
                  <a:gd name="T1" fmla="*/ 0 h 71"/>
                  <a:gd name="T2" fmla="*/ 47 w 85"/>
                  <a:gd name="T3" fmla="*/ 0 h 71"/>
                  <a:gd name="T4" fmla="*/ 21 w 85"/>
                  <a:gd name="T5" fmla="*/ 15 h 71"/>
                  <a:gd name="T6" fmla="*/ 0 w 85"/>
                  <a:gd name="T7" fmla="*/ 43 h 71"/>
                  <a:gd name="T8" fmla="*/ 28 w 85"/>
                  <a:gd name="T9" fmla="*/ 64 h 71"/>
                  <a:gd name="T10" fmla="*/ 49 w 85"/>
                  <a:gd name="T11" fmla="*/ 71 h 71"/>
                  <a:gd name="T12" fmla="*/ 78 w 85"/>
                  <a:gd name="T13" fmla="*/ 56 h 71"/>
                  <a:gd name="T14" fmla="*/ 78 w 85"/>
                  <a:gd name="T15" fmla="*/ 56 h 71"/>
                  <a:gd name="T16" fmla="*/ 84 w 85"/>
                  <a:gd name="T17" fmla="*/ 36 h 71"/>
                  <a:gd name="T18" fmla="*/ 70 w 85"/>
                  <a:gd name="T19" fmla="*/ 7 h 71"/>
                  <a:gd name="T20" fmla="*/ 70 w 85"/>
                  <a:gd name="T21" fmla="*/ 7 h 71"/>
                  <a:gd name="T22" fmla="*/ 52 w 85"/>
                  <a:gd name="T23" fmla="*/ 0 h 71"/>
                  <a:gd name="T24" fmla="*/ 50 w 85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1">
                    <a:moveTo>
                      <a:pt x="50" y="0"/>
                    </a:moveTo>
                    <a:cubicBezTo>
                      <a:pt x="49" y="0"/>
                      <a:pt x="48" y="0"/>
                      <a:pt x="47" y="0"/>
                    </a:cubicBezTo>
                    <a:cubicBezTo>
                      <a:pt x="37" y="1"/>
                      <a:pt x="27" y="6"/>
                      <a:pt x="21" y="1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5" y="69"/>
                      <a:pt x="42" y="71"/>
                      <a:pt x="49" y="71"/>
                    </a:cubicBezTo>
                    <a:cubicBezTo>
                      <a:pt x="60" y="71"/>
                      <a:pt x="71" y="66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0"/>
                      <a:pt x="84" y="43"/>
                      <a:pt x="84" y="36"/>
                    </a:cubicBezTo>
                    <a:cubicBezTo>
                      <a:pt x="85" y="25"/>
                      <a:pt x="80" y="14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4" y="3"/>
                      <a:pt x="58" y="1"/>
                      <a:pt x="52" y="0"/>
                    </a:cubicBezTo>
                    <a:cubicBezTo>
                      <a:pt x="51" y="0"/>
                      <a:pt x="50" y="0"/>
                      <a:pt x="50" y="0"/>
                    </a:cubicBezTo>
                  </a:path>
                </a:pathLst>
              </a:custGeom>
              <a:solidFill>
                <a:srgbClr val="156B06"/>
              </a:solidFill>
              <a:ln>
                <a:solidFill>
                  <a:srgbClr val="156B06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grpSp>
          <p:nvGrpSpPr>
            <p:cNvPr id="32" name="Group 16"/>
            <p:cNvGrpSpPr>
              <a:grpSpLocks noChangeAspect="1"/>
            </p:cNvGrpSpPr>
            <p:nvPr/>
          </p:nvGrpSpPr>
          <p:grpSpPr>
            <a:xfrm rot="10800000">
              <a:off x="7029916" y="2133665"/>
              <a:ext cx="687388" cy="841375"/>
              <a:chOff x="4929188" y="1025525"/>
              <a:chExt cx="687388" cy="841375"/>
            </a:xfrm>
          </p:grpSpPr>
          <p:sp>
            <p:nvSpPr>
              <p:cNvPr id="34" name="Freeform 123"/>
              <p:cNvSpPr>
                <a:spLocks noEditPoints="1"/>
              </p:cNvSpPr>
              <p:nvPr/>
            </p:nvSpPr>
            <p:spPr bwMode="auto">
              <a:xfrm>
                <a:off x="4929188" y="1187450"/>
                <a:ext cx="687388" cy="679450"/>
              </a:xfrm>
              <a:custGeom>
                <a:avLst/>
                <a:gdLst>
                  <a:gd name="T0" fmla="*/ 266 w 393"/>
                  <a:gd name="T1" fmla="*/ 7 h 388"/>
                  <a:gd name="T2" fmla="*/ 219 w 393"/>
                  <a:gd name="T3" fmla="*/ 23 h 388"/>
                  <a:gd name="T4" fmla="*/ 61 w 393"/>
                  <a:gd name="T5" fmla="*/ 153 h 388"/>
                  <a:gd name="T6" fmla="*/ 0 w 393"/>
                  <a:gd name="T7" fmla="*/ 353 h 388"/>
                  <a:gd name="T8" fmla="*/ 36 w 393"/>
                  <a:gd name="T9" fmla="*/ 388 h 388"/>
                  <a:gd name="T10" fmla="*/ 71 w 393"/>
                  <a:gd name="T11" fmla="*/ 353 h 388"/>
                  <a:gd name="T12" fmla="*/ 94 w 393"/>
                  <a:gd name="T13" fmla="*/ 241 h 388"/>
                  <a:gd name="T14" fmla="*/ 198 w 393"/>
                  <a:gd name="T15" fmla="*/ 115 h 388"/>
                  <a:gd name="T16" fmla="*/ 279 w 393"/>
                  <a:gd name="T17" fmla="*/ 77 h 388"/>
                  <a:gd name="T18" fmla="*/ 308 w 393"/>
                  <a:gd name="T19" fmla="*/ 38 h 388"/>
                  <a:gd name="T20" fmla="*/ 266 w 393"/>
                  <a:gd name="T21" fmla="*/ 7 h 388"/>
                  <a:gd name="T22" fmla="*/ 375 w 393"/>
                  <a:gd name="T23" fmla="*/ 0 h 388"/>
                  <a:gd name="T24" fmla="*/ 378 w 393"/>
                  <a:gd name="T25" fmla="*/ 2 h 388"/>
                  <a:gd name="T26" fmla="*/ 378 w 393"/>
                  <a:gd name="T27" fmla="*/ 2 h 388"/>
                  <a:gd name="T28" fmla="*/ 392 w 393"/>
                  <a:gd name="T29" fmla="*/ 31 h 388"/>
                  <a:gd name="T30" fmla="*/ 386 w 393"/>
                  <a:gd name="T31" fmla="*/ 51 h 388"/>
                  <a:gd name="T32" fmla="*/ 386 w 393"/>
                  <a:gd name="T33" fmla="*/ 51 h 388"/>
                  <a:gd name="T34" fmla="*/ 382 w 393"/>
                  <a:gd name="T35" fmla="*/ 56 h 388"/>
                  <a:gd name="T36" fmla="*/ 393 w 393"/>
                  <a:gd name="T37" fmla="*/ 31 h 388"/>
                  <a:gd name="T38" fmla="*/ 375 w 393"/>
                  <a:gd name="T3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3" h="388">
                    <a:moveTo>
                      <a:pt x="266" y="7"/>
                    </a:moveTo>
                    <a:cubicBezTo>
                      <a:pt x="250" y="12"/>
                      <a:pt x="234" y="17"/>
                      <a:pt x="219" y="23"/>
                    </a:cubicBezTo>
                    <a:cubicBezTo>
                      <a:pt x="154" y="51"/>
                      <a:pt x="100" y="96"/>
                      <a:pt x="61" y="153"/>
                    </a:cubicBezTo>
                    <a:cubicBezTo>
                      <a:pt x="23" y="210"/>
                      <a:pt x="0" y="279"/>
                      <a:pt x="0" y="353"/>
                    </a:cubicBezTo>
                    <a:cubicBezTo>
                      <a:pt x="0" y="372"/>
                      <a:pt x="16" y="388"/>
                      <a:pt x="36" y="388"/>
                    </a:cubicBezTo>
                    <a:cubicBezTo>
                      <a:pt x="55" y="388"/>
                      <a:pt x="71" y="372"/>
                      <a:pt x="71" y="353"/>
                    </a:cubicBezTo>
                    <a:cubicBezTo>
                      <a:pt x="71" y="313"/>
                      <a:pt x="79" y="275"/>
                      <a:pt x="94" y="241"/>
                    </a:cubicBezTo>
                    <a:cubicBezTo>
                      <a:pt x="115" y="190"/>
                      <a:pt x="152" y="146"/>
                      <a:pt x="198" y="115"/>
                    </a:cubicBezTo>
                    <a:cubicBezTo>
                      <a:pt x="222" y="98"/>
                      <a:pt x="250" y="85"/>
                      <a:pt x="279" y="77"/>
                    </a:cubicBezTo>
                    <a:cubicBezTo>
                      <a:pt x="308" y="38"/>
                      <a:pt x="308" y="38"/>
                      <a:pt x="308" y="38"/>
                    </a:cubicBezTo>
                    <a:cubicBezTo>
                      <a:pt x="266" y="7"/>
                      <a:pt x="266" y="7"/>
                      <a:pt x="266" y="7"/>
                    </a:cubicBezTo>
                    <a:moveTo>
                      <a:pt x="375" y="0"/>
                    </a:moveTo>
                    <a:cubicBezTo>
                      <a:pt x="378" y="2"/>
                      <a:pt x="378" y="2"/>
                      <a:pt x="378" y="2"/>
                    </a:cubicBezTo>
                    <a:cubicBezTo>
                      <a:pt x="378" y="2"/>
                      <a:pt x="378" y="2"/>
                      <a:pt x="378" y="2"/>
                    </a:cubicBezTo>
                    <a:cubicBezTo>
                      <a:pt x="388" y="9"/>
                      <a:pt x="393" y="20"/>
                      <a:pt x="392" y="31"/>
                    </a:cubicBezTo>
                    <a:cubicBezTo>
                      <a:pt x="392" y="38"/>
                      <a:pt x="390" y="45"/>
                      <a:pt x="386" y="51"/>
                    </a:cubicBezTo>
                    <a:cubicBezTo>
                      <a:pt x="386" y="51"/>
                      <a:pt x="386" y="51"/>
                      <a:pt x="386" y="51"/>
                    </a:cubicBezTo>
                    <a:cubicBezTo>
                      <a:pt x="382" y="56"/>
                      <a:pt x="382" y="56"/>
                      <a:pt x="382" y="56"/>
                    </a:cubicBezTo>
                    <a:cubicBezTo>
                      <a:pt x="389" y="50"/>
                      <a:pt x="393" y="41"/>
                      <a:pt x="393" y="31"/>
                    </a:cubicBezTo>
                    <a:cubicBezTo>
                      <a:pt x="393" y="17"/>
                      <a:pt x="386" y="6"/>
                      <a:pt x="375" y="0"/>
                    </a:cubicBezTo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5" name="Freeform 124"/>
              <p:cNvSpPr>
                <a:spLocks/>
              </p:cNvSpPr>
              <p:nvPr/>
            </p:nvSpPr>
            <p:spPr bwMode="auto">
              <a:xfrm>
                <a:off x="5272088" y="1025525"/>
                <a:ext cx="312738" cy="174625"/>
              </a:xfrm>
              <a:custGeom>
                <a:avLst/>
                <a:gdLst>
                  <a:gd name="T0" fmla="*/ 40 w 179"/>
                  <a:gd name="T1" fmla="*/ 0 h 100"/>
                  <a:gd name="T2" fmla="*/ 12 w 179"/>
                  <a:gd name="T3" fmla="*/ 14 h 100"/>
                  <a:gd name="T4" fmla="*/ 19 w 179"/>
                  <a:gd name="T5" fmla="*/ 63 h 100"/>
                  <a:gd name="T6" fmla="*/ 70 w 179"/>
                  <a:gd name="T7" fmla="*/ 100 h 100"/>
                  <a:gd name="T8" fmla="*/ 159 w 179"/>
                  <a:gd name="T9" fmla="*/ 88 h 100"/>
                  <a:gd name="T10" fmla="*/ 161 w 179"/>
                  <a:gd name="T11" fmla="*/ 88 h 100"/>
                  <a:gd name="T12" fmla="*/ 164 w 179"/>
                  <a:gd name="T13" fmla="*/ 88 h 100"/>
                  <a:gd name="T14" fmla="*/ 179 w 179"/>
                  <a:gd name="T15" fmla="*/ 93 h 100"/>
                  <a:gd name="T16" fmla="*/ 61 w 179"/>
                  <a:gd name="T17" fmla="*/ 7 h 100"/>
                  <a:gd name="T18" fmla="*/ 40 w 179"/>
                  <a:gd name="T1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9" h="100">
                    <a:moveTo>
                      <a:pt x="40" y="0"/>
                    </a:moveTo>
                    <a:cubicBezTo>
                      <a:pt x="30" y="0"/>
                      <a:pt x="19" y="5"/>
                      <a:pt x="12" y="14"/>
                    </a:cubicBezTo>
                    <a:cubicBezTo>
                      <a:pt x="0" y="30"/>
                      <a:pt x="4" y="52"/>
                      <a:pt x="19" y="63"/>
                    </a:cubicBezTo>
                    <a:cubicBezTo>
                      <a:pt x="70" y="100"/>
                      <a:pt x="70" y="100"/>
                      <a:pt x="70" y="100"/>
                    </a:cubicBezTo>
                    <a:cubicBezTo>
                      <a:pt x="98" y="93"/>
                      <a:pt x="128" y="89"/>
                      <a:pt x="159" y="88"/>
                    </a:cubicBezTo>
                    <a:cubicBezTo>
                      <a:pt x="160" y="88"/>
                      <a:pt x="161" y="88"/>
                      <a:pt x="161" y="88"/>
                    </a:cubicBezTo>
                    <a:cubicBezTo>
                      <a:pt x="162" y="88"/>
                      <a:pt x="163" y="88"/>
                      <a:pt x="164" y="88"/>
                    </a:cubicBezTo>
                    <a:cubicBezTo>
                      <a:pt x="169" y="89"/>
                      <a:pt x="174" y="90"/>
                      <a:pt x="179" y="93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5" y="2"/>
                      <a:pt x="48" y="0"/>
                      <a:pt x="40" y="0"/>
                    </a:cubicBezTo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6" name="Freeform 125"/>
              <p:cNvSpPr>
                <a:spLocks noEditPoints="1"/>
              </p:cNvSpPr>
              <p:nvPr/>
            </p:nvSpPr>
            <p:spPr bwMode="auto">
              <a:xfrm>
                <a:off x="5394325" y="1179513"/>
                <a:ext cx="196850" cy="74612"/>
              </a:xfrm>
              <a:custGeom>
                <a:avLst/>
                <a:gdLst>
                  <a:gd name="T0" fmla="*/ 94 w 112"/>
                  <a:gd name="T1" fmla="*/ 0 h 43"/>
                  <a:gd name="T2" fmla="*/ 112 w 112"/>
                  <a:gd name="T3" fmla="*/ 7 h 43"/>
                  <a:gd name="T4" fmla="*/ 109 w 112"/>
                  <a:gd name="T5" fmla="*/ 5 h 43"/>
                  <a:gd name="T6" fmla="*/ 94 w 112"/>
                  <a:gd name="T7" fmla="*/ 0 h 43"/>
                  <a:gd name="T8" fmla="*/ 89 w 112"/>
                  <a:gd name="T9" fmla="*/ 0 h 43"/>
                  <a:gd name="T10" fmla="*/ 0 w 112"/>
                  <a:gd name="T11" fmla="*/ 12 h 43"/>
                  <a:gd name="T12" fmla="*/ 42 w 112"/>
                  <a:gd name="T13" fmla="*/ 43 h 43"/>
                  <a:gd name="T14" fmla="*/ 63 w 112"/>
                  <a:gd name="T15" fmla="*/ 15 h 43"/>
                  <a:gd name="T16" fmla="*/ 89 w 112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43">
                    <a:moveTo>
                      <a:pt x="94" y="0"/>
                    </a:moveTo>
                    <a:cubicBezTo>
                      <a:pt x="100" y="1"/>
                      <a:pt x="106" y="3"/>
                      <a:pt x="112" y="7"/>
                    </a:cubicBezTo>
                    <a:cubicBezTo>
                      <a:pt x="109" y="5"/>
                      <a:pt x="109" y="5"/>
                      <a:pt x="109" y="5"/>
                    </a:cubicBezTo>
                    <a:cubicBezTo>
                      <a:pt x="104" y="2"/>
                      <a:pt x="99" y="1"/>
                      <a:pt x="94" y="0"/>
                    </a:cubicBezTo>
                    <a:moveTo>
                      <a:pt x="89" y="0"/>
                    </a:moveTo>
                    <a:cubicBezTo>
                      <a:pt x="58" y="1"/>
                      <a:pt x="28" y="5"/>
                      <a:pt x="0" y="12"/>
                    </a:cubicBezTo>
                    <a:cubicBezTo>
                      <a:pt x="42" y="43"/>
                      <a:pt x="42" y="43"/>
                      <a:pt x="42" y="43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9" y="6"/>
                      <a:pt x="79" y="1"/>
                      <a:pt x="89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7" name="Freeform 126"/>
              <p:cNvSpPr>
                <a:spLocks/>
              </p:cNvSpPr>
              <p:nvPr/>
            </p:nvSpPr>
            <p:spPr bwMode="auto">
              <a:xfrm>
                <a:off x="5330825" y="1285875"/>
                <a:ext cx="266700" cy="228600"/>
              </a:xfrm>
              <a:custGeom>
                <a:avLst/>
                <a:gdLst>
                  <a:gd name="T0" fmla="*/ 153 w 153"/>
                  <a:gd name="T1" fmla="*/ 0 h 131"/>
                  <a:gd name="T2" fmla="*/ 129 w 153"/>
                  <a:gd name="T3" fmla="*/ 10 h 131"/>
                  <a:gd name="T4" fmla="*/ 50 w 153"/>
                  <a:gd name="T5" fmla="*/ 21 h 131"/>
                  <a:gd name="T6" fmla="*/ 11 w 153"/>
                  <a:gd name="T7" fmla="*/ 74 h 131"/>
                  <a:gd name="T8" fmla="*/ 19 w 153"/>
                  <a:gd name="T9" fmla="*/ 124 h 131"/>
                  <a:gd name="T10" fmla="*/ 40 w 153"/>
                  <a:gd name="T11" fmla="*/ 131 h 131"/>
                  <a:gd name="T12" fmla="*/ 68 w 153"/>
                  <a:gd name="T13" fmla="*/ 116 h 131"/>
                  <a:gd name="T14" fmla="*/ 153 w 153"/>
                  <a:gd name="T15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3" h="131">
                    <a:moveTo>
                      <a:pt x="153" y="0"/>
                    </a:moveTo>
                    <a:cubicBezTo>
                      <a:pt x="147" y="6"/>
                      <a:pt x="138" y="10"/>
                      <a:pt x="129" y="10"/>
                    </a:cubicBezTo>
                    <a:cubicBezTo>
                      <a:pt x="102" y="10"/>
                      <a:pt x="75" y="14"/>
                      <a:pt x="50" y="21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0" y="90"/>
                      <a:pt x="3" y="112"/>
                      <a:pt x="19" y="124"/>
                    </a:cubicBezTo>
                    <a:cubicBezTo>
                      <a:pt x="25" y="128"/>
                      <a:pt x="32" y="131"/>
                      <a:pt x="40" y="131"/>
                    </a:cubicBezTo>
                    <a:cubicBezTo>
                      <a:pt x="50" y="131"/>
                      <a:pt x="61" y="126"/>
                      <a:pt x="68" y="116"/>
                    </a:cubicBezTo>
                    <a:cubicBezTo>
                      <a:pt x="153" y="0"/>
                      <a:pt x="153" y="0"/>
                      <a:pt x="153" y="0"/>
                    </a:cubicBezTo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/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8" name="Freeform 127"/>
              <p:cNvSpPr>
                <a:spLocks/>
              </p:cNvSpPr>
              <p:nvPr/>
            </p:nvSpPr>
            <p:spPr bwMode="auto">
              <a:xfrm>
                <a:off x="5418138" y="1254125"/>
                <a:ext cx="187325" cy="68262"/>
              </a:xfrm>
              <a:custGeom>
                <a:avLst/>
                <a:gdLst>
                  <a:gd name="T0" fmla="*/ 29 w 107"/>
                  <a:gd name="T1" fmla="*/ 0 h 39"/>
                  <a:gd name="T2" fmla="*/ 0 w 107"/>
                  <a:gd name="T3" fmla="*/ 39 h 39"/>
                  <a:gd name="T4" fmla="*/ 79 w 107"/>
                  <a:gd name="T5" fmla="*/ 28 h 39"/>
                  <a:gd name="T6" fmla="*/ 103 w 107"/>
                  <a:gd name="T7" fmla="*/ 18 h 39"/>
                  <a:gd name="T8" fmla="*/ 107 w 107"/>
                  <a:gd name="T9" fmla="*/ 13 h 39"/>
                  <a:gd name="T10" fmla="*/ 78 w 107"/>
                  <a:gd name="T11" fmla="*/ 28 h 39"/>
                  <a:gd name="T12" fmla="*/ 57 w 107"/>
                  <a:gd name="T13" fmla="*/ 21 h 39"/>
                  <a:gd name="T14" fmla="*/ 29 w 107"/>
                  <a:gd name="T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7" h="39">
                    <a:moveTo>
                      <a:pt x="29" y="0"/>
                    </a:moveTo>
                    <a:cubicBezTo>
                      <a:pt x="0" y="39"/>
                      <a:pt x="0" y="39"/>
                      <a:pt x="0" y="39"/>
                    </a:cubicBezTo>
                    <a:cubicBezTo>
                      <a:pt x="25" y="32"/>
                      <a:pt x="52" y="28"/>
                      <a:pt x="79" y="28"/>
                    </a:cubicBezTo>
                    <a:cubicBezTo>
                      <a:pt x="88" y="28"/>
                      <a:pt x="97" y="24"/>
                      <a:pt x="103" y="18"/>
                    </a:cubicBezTo>
                    <a:cubicBezTo>
                      <a:pt x="107" y="13"/>
                      <a:pt x="107" y="13"/>
                      <a:pt x="107" y="13"/>
                    </a:cubicBezTo>
                    <a:cubicBezTo>
                      <a:pt x="100" y="23"/>
                      <a:pt x="89" y="28"/>
                      <a:pt x="78" y="28"/>
                    </a:cubicBezTo>
                    <a:cubicBezTo>
                      <a:pt x="71" y="28"/>
                      <a:pt x="64" y="26"/>
                      <a:pt x="57" y="21"/>
                    </a:cubicBezTo>
                    <a:cubicBezTo>
                      <a:pt x="29" y="0"/>
                      <a:pt x="29" y="0"/>
                      <a:pt x="29" y="0"/>
                    </a:cubicBezTo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solidFill>
                  <a:schemeClr val="accent3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39" name="Freeform 128"/>
              <p:cNvSpPr>
                <a:spLocks/>
              </p:cNvSpPr>
              <p:nvPr/>
            </p:nvSpPr>
            <p:spPr bwMode="auto">
              <a:xfrm>
                <a:off x="5549900" y="1179513"/>
                <a:ext cx="9525" cy="0"/>
              </a:xfrm>
              <a:custGeom>
                <a:avLst/>
                <a:gdLst>
                  <a:gd name="T0" fmla="*/ 2 w 5"/>
                  <a:gd name="T1" fmla="*/ 0 w 5"/>
                  <a:gd name="T2" fmla="*/ 3 w 5"/>
                  <a:gd name="T3" fmla="*/ 5 w 5"/>
                  <a:gd name="T4" fmla="*/ 2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5">
                    <a:moveTo>
                      <a:pt x="2" y="0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</a:path>
                </a:pathLst>
              </a:custGeom>
              <a:solidFill>
                <a:srgbClr val="0019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  <p:sp>
            <p:nvSpPr>
              <p:cNvPr id="40" name="Freeform 129"/>
              <p:cNvSpPr>
                <a:spLocks/>
              </p:cNvSpPr>
              <p:nvPr/>
            </p:nvSpPr>
            <p:spPr bwMode="auto">
              <a:xfrm>
                <a:off x="5468938" y="1179513"/>
                <a:ext cx="147638" cy="123825"/>
              </a:xfrm>
              <a:custGeom>
                <a:avLst/>
                <a:gdLst>
                  <a:gd name="T0" fmla="*/ 50 w 85"/>
                  <a:gd name="T1" fmla="*/ 0 h 71"/>
                  <a:gd name="T2" fmla="*/ 47 w 85"/>
                  <a:gd name="T3" fmla="*/ 0 h 71"/>
                  <a:gd name="T4" fmla="*/ 21 w 85"/>
                  <a:gd name="T5" fmla="*/ 15 h 71"/>
                  <a:gd name="T6" fmla="*/ 0 w 85"/>
                  <a:gd name="T7" fmla="*/ 43 h 71"/>
                  <a:gd name="T8" fmla="*/ 28 w 85"/>
                  <a:gd name="T9" fmla="*/ 64 h 71"/>
                  <a:gd name="T10" fmla="*/ 49 w 85"/>
                  <a:gd name="T11" fmla="*/ 71 h 71"/>
                  <a:gd name="T12" fmla="*/ 78 w 85"/>
                  <a:gd name="T13" fmla="*/ 56 h 71"/>
                  <a:gd name="T14" fmla="*/ 78 w 85"/>
                  <a:gd name="T15" fmla="*/ 56 h 71"/>
                  <a:gd name="T16" fmla="*/ 84 w 85"/>
                  <a:gd name="T17" fmla="*/ 36 h 71"/>
                  <a:gd name="T18" fmla="*/ 70 w 85"/>
                  <a:gd name="T19" fmla="*/ 7 h 71"/>
                  <a:gd name="T20" fmla="*/ 70 w 85"/>
                  <a:gd name="T21" fmla="*/ 7 h 71"/>
                  <a:gd name="T22" fmla="*/ 52 w 85"/>
                  <a:gd name="T23" fmla="*/ 0 h 71"/>
                  <a:gd name="T24" fmla="*/ 50 w 85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71">
                    <a:moveTo>
                      <a:pt x="50" y="0"/>
                    </a:moveTo>
                    <a:cubicBezTo>
                      <a:pt x="49" y="0"/>
                      <a:pt x="48" y="0"/>
                      <a:pt x="47" y="0"/>
                    </a:cubicBezTo>
                    <a:cubicBezTo>
                      <a:pt x="37" y="1"/>
                      <a:pt x="27" y="6"/>
                      <a:pt x="21" y="15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28" y="64"/>
                      <a:pt x="28" y="64"/>
                      <a:pt x="28" y="64"/>
                    </a:cubicBezTo>
                    <a:cubicBezTo>
                      <a:pt x="35" y="69"/>
                      <a:pt x="42" y="71"/>
                      <a:pt x="49" y="71"/>
                    </a:cubicBezTo>
                    <a:cubicBezTo>
                      <a:pt x="60" y="71"/>
                      <a:pt x="71" y="66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82" y="50"/>
                      <a:pt x="84" y="43"/>
                      <a:pt x="84" y="36"/>
                    </a:cubicBezTo>
                    <a:cubicBezTo>
                      <a:pt x="85" y="25"/>
                      <a:pt x="80" y="14"/>
                      <a:pt x="70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4" y="3"/>
                      <a:pt x="58" y="1"/>
                      <a:pt x="52" y="0"/>
                    </a:cubicBezTo>
                    <a:cubicBezTo>
                      <a:pt x="51" y="0"/>
                      <a:pt x="50" y="0"/>
                      <a:pt x="50" y="0"/>
                    </a:cubicBezTo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/>
              </a:p>
            </p:txBody>
          </p:sp>
        </p:grpSp>
        <p:sp>
          <p:nvSpPr>
            <p:cNvPr id="33" name="Freeform 129"/>
            <p:cNvSpPr>
              <a:spLocks/>
            </p:cNvSpPr>
            <p:nvPr/>
          </p:nvSpPr>
          <p:spPr bwMode="auto">
            <a:xfrm rot="5400000">
              <a:off x="7581574" y="2121679"/>
              <a:ext cx="147638" cy="123825"/>
            </a:xfrm>
            <a:custGeom>
              <a:avLst/>
              <a:gdLst>
                <a:gd name="T0" fmla="*/ 50 w 85"/>
                <a:gd name="T1" fmla="*/ 0 h 71"/>
                <a:gd name="T2" fmla="*/ 47 w 85"/>
                <a:gd name="T3" fmla="*/ 0 h 71"/>
                <a:gd name="T4" fmla="*/ 21 w 85"/>
                <a:gd name="T5" fmla="*/ 15 h 71"/>
                <a:gd name="T6" fmla="*/ 0 w 85"/>
                <a:gd name="T7" fmla="*/ 43 h 71"/>
                <a:gd name="T8" fmla="*/ 28 w 85"/>
                <a:gd name="T9" fmla="*/ 64 h 71"/>
                <a:gd name="T10" fmla="*/ 49 w 85"/>
                <a:gd name="T11" fmla="*/ 71 h 71"/>
                <a:gd name="T12" fmla="*/ 78 w 85"/>
                <a:gd name="T13" fmla="*/ 56 h 71"/>
                <a:gd name="T14" fmla="*/ 78 w 85"/>
                <a:gd name="T15" fmla="*/ 56 h 71"/>
                <a:gd name="T16" fmla="*/ 84 w 85"/>
                <a:gd name="T17" fmla="*/ 36 h 71"/>
                <a:gd name="T18" fmla="*/ 70 w 85"/>
                <a:gd name="T19" fmla="*/ 7 h 71"/>
                <a:gd name="T20" fmla="*/ 70 w 85"/>
                <a:gd name="T21" fmla="*/ 7 h 71"/>
                <a:gd name="T22" fmla="*/ 52 w 85"/>
                <a:gd name="T23" fmla="*/ 0 h 71"/>
                <a:gd name="T24" fmla="*/ 50 w 85"/>
                <a:gd name="T2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71">
                  <a:moveTo>
                    <a:pt x="50" y="0"/>
                  </a:moveTo>
                  <a:cubicBezTo>
                    <a:pt x="49" y="0"/>
                    <a:pt x="48" y="0"/>
                    <a:pt x="47" y="0"/>
                  </a:cubicBezTo>
                  <a:cubicBezTo>
                    <a:pt x="37" y="1"/>
                    <a:pt x="27" y="6"/>
                    <a:pt x="21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5" y="69"/>
                    <a:pt x="42" y="71"/>
                    <a:pt x="49" y="71"/>
                  </a:cubicBezTo>
                  <a:cubicBezTo>
                    <a:pt x="60" y="71"/>
                    <a:pt x="71" y="6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0"/>
                    <a:pt x="84" y="43"/>
                    <a:pt x="84" y="36"/>
                  </a:cubicBezTo>
                  <a:cubicBezTo>
                    <a:pt x="85" y="25"/>
                    <a:pt x="80" y="14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4" y="3"/>
                    <a:pt x="58" y="1"/>
                    <a:pt x="52" y="0"/>
                  </a:cubicBezTo>
                  <a:cubicBezTo>
                    <a:pt x="51" y="0"/>
                    <a:pt x="50" y="0"/>
                    <a:pt x="50" y="0"/>
                  </a:cubicBezTo>
                </a:path>
              </a:pathLst>
            </a:custGeom>
            <a:solidFill>
              <a:srgbClr val="003B6A"/>
            </a:solidFill>
            <a:ln>
              <a:solidFill>
                <a:srgbClr val="003B6A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73" name="Овал 72"/>
          <p:cNvSpPr/>
          <p:nvPr/>
        </p:nvSpPr>
        <p:spPr>
          <a:xfrm>
            <a:off x="4256140" y="2221096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FBAB1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6" name="Freeform 5"/>
          <p:cNvSpPr>
            <a:spLocks noEditPoints="1"/>
          </p:cNvSpPr>
          <p:nvPr/>
        </p:nvSpPr>
        <p:spPr bwMode="auto">
          <a:xfrm>
            <a:off x="4405576" y="2446868"/>
            <a:ext cx="546432" cy="526801"/>
          </a:xfrm>
          <a:custGeom>
            <a:avLst/>
            <a:gdLst>
              <a:gd name="T0" fmla="*/ 1160 w 1161"/>
              <a:gd name="T1" fmla="*/ 320 h 1107"/>
              <a:gd name="T2" fmla="*/ 331 w 1161"/>
              <a:gd name="T3" fmla="*/ 277 h 1107"/>
              <a:gd name="T4" fmla="*/ 36 w 1161"/>
              <a:gd name="T5" fmla="*/ 3 h 1107"/>
              <a:gd name="T6" fmla="*/ 199 w 1161"/>
              <a:gd name="T7" fmla="*/ 94 h 1107"/>
              <a:gd name="T8" fmla="*/ 315 w 1161"/>
              <a:gd name="T9" fmla="*/ 868 h 1107"/>
              <a:gd name="T10" fmla="*/ 376 w 1161"/>
              <a:gd name="T11" fmla="*/ 978 h 1107"/>
              <a:gd name="T12" fmla="*/ 458 w 1161"/>
              <a:gd name="T13" fmla="*/ 1042 h 1107"/>
              <a:gd name="T14" fmla="*/ 954 w 1161"/>
              <a:gd name="T15" fmla="*/ 1042 h 1107"/>
              <a:gd name="T16" fmla="*/ 1044 w 1161"/>
              <a:gd name="T17" fmla="*/ 981 h 1107"/>
              <a:gd name="T18" fmla="*/ 1112 w 1161"/>
              <a:gd name="T19" fmla="*/ 925 h 1107"/>
              <a:gd name="T20" fmla="*/ 495 w 1161"/>
              <a:gd name="T21" fmla="*/ 762 h 1107"/>
              <a:gd name="T22" fmla="*/ 1020 w 1161"/>
              <a:gd name="T23" fmla="*/ 1083 h 1107"/>
              <a:gd name="T24" fmla="*/ 1061 w 1161"/>
              <a:gd name="T25" fmla="*/ 1042 h 1107"/>
              <a:gd name="T26" fmla="*/ 351 w 1161"/>
              <a:gd name="T27" fmla="*/ 1042 h 1107"/>
              <a:gd name="T28" fmla="*/ 1072 w 1161"/>
              <a:gd name="T29" fmla="*/ 573 h 1107"/>
              <a:gd name="T30" fmla="*/ 1085 w 1161"/>
              <a:gd name="T31" fmla="*/ 473 h 1107"/>
              <a:gd name="T32" fmla="*/ 876 w 1161"/>
              <a:gd name="T33" fmla="*/ 573 h 1107"/>
              <a:gd name="T34" fmla="*/ 984 w 1161"/>
              <a:gd name="T35" fmla="*/ 573 h 1107"/>
              <a:gd name="T36" fmla="*/ 480 w 1161"/>
              <a:gd name="T37" fmla="*/ 652 h 1107"/>
              <a:gd name="T38" fmla="*/ 592 w 1161"/>
              <a:gd name="T39" fmla="*/ 689 h 1107"/>
              <a:gd name="T40" fmla="*/ 612 w 1161"/>
              <a:gd name="T41" fmla="*/ 593 h 1107"/>
              <a:gd name="T42" fmla="*/ 609 w 1161"/>
              <a:gd name="T43" fmla="*/ 696 h 1107"/>
              <a:gd name="T44" fmla="*/ 612 w 1161"/>
              <a:gd name="T45" fmla="*/ 573 h 1107"/>
              <a:gd name="T46" fmla="*/ 724 w 1161"/>
              <a:gd name="T47" fmla="*/ 573 h 1107"/>
              <a:gd name="T48" fmla="*/ 856 w 1161"/>
              <a:gd name="T49" fmla="*/ 573 h 1107"/>
              <a:gd name="T50" fmla="*/ 744 w 1161"/>
              <a:gd name="T51" fmla="*/ 593 h 1107"/>
              <a:gd name="T52" fmla="*/ 744 w 1161"/>
              <a:gd name="T53" fmla="*/ 685 h 1107"/>
              <a:gd name="T54" fmla="*/ 984 w 1161"/>
              <a:gd name="T55" fmla="*/ 593 h 1107"/>
              <a:gd name="T56" fmla="*/ 876 w 1161"/>
              <a:gd name="T57" fmla="*/ 593 h 1107"/>
              <a:gd name="T58" fmla="*/ 984 w 1161"/>
              <a:gd name="T59" fmla="*/ 343 h 1107"/>
              <a:gd name="T60" fmla="*/ 856 w 1161"/>
              <a:gd name="T61" fmla="*/ 453 h 1107"/>
              <a:gd name="T62" fmla="*/ 856 w 1161"/>
              <a:gd name="T63" fmla="*/ 341 h 1107"/>
              <a:gd name="T64" fmla="*/ 612 w 1161"/>
              <a:gd name="T65" fmla="*/ 453 h 1107"/>
              <a:gd name="T66" fmla="*/ 724 w 1161"/>
              <a:gd name="T67" fmla="*/ 453 h 1107"/>
              <a:gd name="T68" fmla="*/ 480 w 1161"/>
              <a:gd name="T69" fmla="*/ 336 h 1107"/>
              <a:gd name="T70" fmla="*/ 592 w 1161"/>
              <a:gd name="T71" fmla="*/ 473 h 1107"/>
              <a:gd name="T72" fmla="*/ 480 w 1161"/>
              <a:gd name="T73" fmla="*/ 473 h 1107"/>
              <a:gd name="T74" fmla="*/ 449 w 1161"/>
              <a:gd name="T75" fmla="*/ 573 h 1107"/>
              <a:gd name="T76" fmla="*/ 460 w 1161"/>
              <a:gd name="T77" fmla="*/ 573 h 1107"/>
              <a:gd name="T78" fmla="*/ 457 w 1161"/>
              <a:gd name="T79" fmla="*/ 595 h 1107"/>
              <a:gd name="T80" fmla="*/ 1004 w 1161"/>
              <a:gd name="T81" fmla="*/ 593 h 1107"/>
              <a:gd name="T82" fmla="*/ 1004 w 1161"/>
              <a:gd name="T83" fmla="*/ 662 h 1107"/>
              <a:gd name="T84" fmla="*/ 1004 w 1161"/>
              <a:gd name="T85" fmla="*/ 343 h 1107"/>
              <a:gd name="T86" fmla="*/ 460 w 1161"/>
              <a:gd name="T87" fmla="*/ 335 h 1107"/>
              <a:gd name="T88" fmla="*/ 354 w 1161"/>
              <a:gd name="T89" fmla="*/ 335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1" h="1107">
                <a:moveTo>
                  <a:pt x="1088" y="711"/>
                </a:moveTo>
                <a:cubicBezTo>
                  <a:pt x="1102" y="710"/>
                  <a:pt x="1112" y="700"/>
                  <a:pt x="1114" y="687"/>
                </a:cubicBezTo>
                <a:cubicBezTo>
                  <a:pt x="1160" y="320"/>
                  <a:pt x="1160" y="320"/>
                  <a:pt x="1160" y="320"/>
                </a:cubicBezTo>
                <a:cubicBezTo>
                  <a:pt x="1161" y="312"/>
                  <a:pt x="1159" y="304"/>
                  <a:pt x="1154" y="298"/>
                </a:cubicBezTo>
                <a:cubicBezTo>
                  <a:pt x="1148" y="292"/>
                  <a:pt x="1141" y="289"/>
                  <a:pt x="1133" y="289"/>
                </a:cubicBezTo>
                <a:cubicBezTo>
                  <a:pt x="331" y="277"/>
                  <a:pt x="331" y="277"/>
                  <a:pt x="331" y="277"/>
                </a:cubicBezTo>
                <a:cubicBezTo>
                  <a:pt x="245" y="59"/>
                  <a:pt x="245" y="59"/>
                  <a:pt x="245" y="59"/>
                </a:cubicBezTo>
                <a:cubicBezTo>
                  <a:pt x="242" y="50"/>
                  <a:pt x="234" y="44"/>
                  <a:pt x="225" y="42"/>
                </a:cubicBezTo>
                <a:cubicBezTo>
                  <a:pt x="36" y="3"/>
                  <a:pt x="36" y="3"/>
                  <a:pt x="36" y="3"/>
                </a:cubicBezTo>
                <a:cubicBezTo>
                  <a:pt x="21" y="0"/>
                  <a:pt x="6" y="10"/>
                  <a:pt x="3" y="25"/>
                </a:cubicBezTo>
                <a:cubicBezTo>
                  <a:pt x="0" y="40"/>
                  <a:pt x="10" y="55"/>
                  <a:pt x="25" y="58"/>
                </a:cubicBezTo>
                <a:cubicBezTo>
                  <a:pt x="199" y="94"/>
                  <a:pt x="199" y="94"/>
                  <a:pt x="199" y="94"/>
                </a:cubicBezTo>
                <a:cubicBezTo>
                  <a:pt x="286" y="316"/>
                  <a:pt x="286" y="316"/>
                  <a:pt x="286" y="316"/>
                </a:cubicBezTo>
                <a:cubicBezTo>
                  <a:pt x="450" y="728"/>
                  <a:pt x="450" y="728"/>
                  <a:pt x="450" y="728"/>
                </a:cubicBezTo>
                <a:cubicBezTo>
                  <a:pt x="315" y="868"/>
                  <a:pt x="315" y="868"/>
                  <a:pt x="315" y="868"/>
                </a:cubicBezTo>
                <a:cubicBezTo>
                  <a:pt x="305" y="878"/>
                  <a:pt x="304" y="894"/>
                  <a:pt x="313" y="905"/>
                </a:cubicBezTo>
                <a:cubicBezTo>
                  <a:pt x="366" y="971"/>
                  <a:pt x="366" y="971"/>
                  <a:pt x="366" y="971"/>
                </a:cubicBezTo>
                <a:cubicBezTo>
                  <a:pt x="369" y="974"/>
                  <a:pt x="372" y="977"/>
                  <a:pt x="376" y="978"/>
                </a:cubicBezTo>
                <a:cubicBezTo>
                  <a:pt x="348" y="985"/>
                  <a:pt x="327" y="1011"/>
                  <a:pt x="327" y="1042"/>
                </a:cubicBezTo>
                <a:cubicBezTo>
                  <a:pt x="327" y="1078"/>
                  <a:pt x="356" y="1107"/>
                  <a:pt x="392" y="1107"/>
                </a:cubicBezTo>
                <a:cubicBezTo>
                  <a:pt x="428" y="1107"/>
                  <a:pt x="458" y="1078"/>
                  <a:pt x="458" y="1042"/>
                </a:cubicBezTo>
                <a:cubicBezTo>
                  <a:pt x="458" y="1014"/>
                  <a:pt x="440" y="991"/>
                  <a:pt x="416" y="981"/>
                </a:cubicBezTo>
                <a:cubicBezTo>
                  <a:pt x="996" y="981"/>
                  <a:pt x="996" y="981"/>
                  <a:pt x="996" y="981"/>
                </a:cubicBezTo>
                <a:cubicBezTo>
                  <a:pt x="972" y="991"/>
                  <a:pt x="954" y="1014"/>
                  <a:pt x="954" y="1042"/>
                </a:cubicBezTo>
                <a:cubicBezTo>
                  <a:pt x="954" y="1078"/>
                  <a:pt x="984" y="1107"/>
                  <a:pt x="1020" y="1107"/>
                </a:cubicBezTo>
                <a:cubicBezTo>
                  <a:pt x="1056" y="1107"/>
                  <a:pt x="1085" y="1078"/>
                  <a:pt x="1085" y="1042"/>
                </a:cubicBezTo>
                <a:cubicBezTo>
                  <a:pt x="1085" y="1014"/>
                  <a:pt x="1068" y="991"/>
                  <a:pt x="1044" y="981"/>
                </a:cubicBezTo>
                <a:cubicBezTo>
                  <a:pt x="1112" y="981"/>
                  <a:pt x="1112" y="981"/>
                  <a:pt x="1112" y="981"/>
                </a:cubicBezTo>
                <a:cubicBezTo>
                  <a:pt x="1127" y="981"/>
                  <a:pt x="1140" y="968"/>
                  <a:pt x="1140" y="953"/>
                </a:cubicBezTo>
                <a:cubicBezTo>
                  <a:pt x="1140" y="938"/>
                  <a:pt x="1127" y="925"/>
                  <a:pt x="1112" y="925"/>
                </a:cubicBezTo>
                <a:cubicBezTo>
                  <a:pt x="401" y="925"/>
                  <a:pt x="401" y="925"/>
                  <a:pt x="401" y="925"/>
                </a:cubicBezTo>
                <a:cubicBezTo>
                  <a:pt x="372" y="889"/>
                  <a:pt x="372" y="889"/>
                  <a:pt x="372" y="889"/>
                </a:cubicBezTo>
                <a:cubicBezTo>
                  <a:pt x="495" y="762"/>
                  <a:pt x="495" y="762"/>
                  <a:pt x="495" y="762"/>
                </a:cubicBezTo>
                <a:lnTo>
                  <a:pt x="1088" y="711"/>
                </a:lnTo>
                <a:close/>
                <a:moveTo>
                  <a:pt x="1061" y="1042"/>
                </a:moveTo>
                <a:cubicBezTo>
                  <a:pt x="1061" y="1065"/>
                  <a:pt x="1043" y="1083"/>
                  <a:pt x="1020" y="1083"/>
                </a:cubicBezTo>
                <a:cubicBezTo>
                  <a:pt x="997" y="1083"/>
                  <a:pt x="978" y="1065"/>
                  <a:pt x="978" y="1042"/>
                </a:cubicBezTo>
                <a:cubicBezTo>
                  <a:pt x="978" y="1019"/>
                  <a:pt x="997" y="1000"/>
                  <a:pt x="1020" y="1000"/>
                </a:cubicBezTo>
                <a:cubicBezTo>
                  <a:pt x="1043" y="1000"/>
                  <a:pt x="1061" y="1019"/>
                  <a:pt x="1061" y="1042"/>
                </a:cubicBezTo>
                <a:close/>
                <a:moveTo>
                  <a:pt x="434" y="1042"/>
                </a:moveTo>
                <a:cubicBezTo>
                  <a:pt x="434" y="1065"/>
                  <a:pt x="415" y="1083"/>
                  <a:pt x="392" y="1083"/>
                </a:cubicBezTo>
                <a:cubicBezTo>
                  <a:pt x="369" y="1083"/>
                  <a:pt x="351" y="1065"/>
                  <a:pt x="351" y="1042"/>
                </a:cubicBezTo>
                <a:cubicBezTo>
                  <a:pt x="351" y="1019"/>
                  <a:pt x="369" y="1000"/>
                  <a:pt x="392" y="1000"/>
                </a:cubicBezTo>
                <a:cubicBezTo>
                  <a:pt x="415" y="1000"/>
                  <a:pt x="434" y="1019"/>
                  <a:pt x="434" y="1042"/>
                </a:cubicBezTo>
                <a:close/>
                <a:moveTo>
                  <a:pt x="1072" y="573"/>
                </a:moveTo>
                <a:cubicBezTo>
                  <a:pt x="1004" y="573"/>
                  <a:pt x="1004" y="573"/>
                  <a:pt x="1004" y="573"/>
                </a:cubicBezTo>
                <a:cubicBezTo>
                  <a:pt x="1004" y="473"/>
                  <a:pt x="1004" y="473"/>
                  <a:pt x="1004" y="473"/>
                </a:cubicBezTo>
                <a:cubicBezTo>
                  <a:pt x="1085" y="473"/>
                  <a:pt x="1085" y="473"/>
                  <a:pt x="1085" y="473"/>
                </a:cubicBezTo>
                <a:lnTo>
                  <a:pt x="1072" y="573"/>
                </a:lnTo>
                <a:close/>
                <a:moveTo>
                  <a:pt x="984" y="573"/>
                </a:moveTo>
                <a:cubicBezTo>
                  <a:pt x="876" y="573"/>
                  <a:pt x="876" y="573"/>
                  <a:pt x="876" y="573"/>
                </a:cubicBezTo>
                <a:cubicBezTo>
                  <a:pt x="876" y="473"/>
                  <a:pt x="876" y="473"/>
                  <a:pt x="876" y="473"/>
                </a:cubicBezTo>
                <a:cubicBezTo>
                  <a:pt x="984" y="473"/>
                  <a:pt x="984" y="473"/>
                  <a:pt x="984" y="473"/>
                </a:cubicBezTo>
                <a:lnTo>
                  <a:pt x="984" y="573"/>
                </a:lnTo>
                <a:close/>
                <a:moveTo>
                  <a:pt x="596" y="697"/>
                </a:moveTo>
                <a:cubicBezTo>
                  <a:pt x="501" y="705"/>
                  <a:pt x="501" y="705"/>
                  <a:pt x="501" y="705"/>
                </a:cubicBezTo>
                <a:cubicBezTo>
                  <a:pt x="480" y="652"/>
                  <a:pt x="480" y="652"/>
                  <a:pt x="480" y="652"/>
                </a:cubicBezTo>
                <a:cubicBezTo>
                  <a:pt x="480" y="593"/>
                  <a:pt x="480" y="593"/>
                  <a:pt x="480" y="593"/>
                </a:cubicBezTo>
                <a:cubicBezTo>
                  <a:pt x="592" y="593"/>
                  <a:pt x="592" y="593"/>
                  <a:pt x="592" y="593"/>
                </a:cubicBezTo>
                <a:cubicBezTo>
                  <a:pt x="592" y="689"/>
                  <a:pt x="592" y="689"/>
                  <a:pt x="592" y="689"/>
                </a:cubicBezTo>
                <a:cubicBezTo>
                  <a:pt x="592" y="692"/>
                  <a:pt x="593" y="695"/>
                  <a:pt x="596" y="697"/>
                </a:cubicBezTo>
                <a:close/>
                <a:moveTo>
                  <a:pt x="612" y="689"/>
                </a:moveTo>
                <a:cubicBezTo>
                  <a:pt x="612" y="593"/>
                  <a:pt x="612" y="593"/>
                  <a:pt x="612" y="593"/>
                </a:cubicBezTo>
                <a:cubicBezTo>
                  <a:pt x="724" y="593"/>
                  <a:pt x="724" y="593"/>
                  <a:pt x="724" y="593"/>
                </a:cubicBezTo>
                <a:cubicBezTo>
                  <a:pt x="724" y="686"/>
                  <a:pt x="724" y="686"/>
                  <a:pt x="724" y="686"/>
                </a:cubicBezTo>
                <a:cubicBezTo>
                  <a:pt x="609" y="696"/>
                  <a:pt x="609" y="696"/>
                  <a:pt x="609" y="696"/>
                </a:cubicBezTo>
                <a:cubicBezTo>
                  <a:pt x="611" y="694"/>
                  <a:pt x="612" y="692"/>
                  <a:pt x="612" y="689"/>
                </a:cubicBezTo>
                <a:close/>
                <a:moveTo>
                  <a:pt x="724" y="573"/>
                </a:moveTo>
                <a:cubicBezTo>
                  <a:pt x="612" y="573"/>
                  <a:pt x="612" y="573"/>
                  <a:pt x="612" y="573"/>
                </a:cubicBezTo>
                <a:cubicBezTo>
                  <a:pt x="612" y="473"/>
                  <a:pt x="612" y="473"/>
                  <a:pt x="612" y="473"/>
                </a:cubicBezTo>
                <a:cubicBezTo>
                  <a:pt x="724" y="473"/>
                  <a:pt x="724" y="473"/>
                  <a:pt x="724" y="473"/>
                </a:cubicBezTo>
                <a:lnTo>
                  <a:pt x="724" y="573"/>
                </a:lnTo>
                <a:close/>
                <a:moveTo>
                  <a:pt x="744" y="473"/>
                </a:moveTo>
                <a:cubicBezTo>
                  <a:pt x="856" y="473"/>
                  <a:pt x="856" y="473"/>
                  <a:pt x="856" y="473"/>
                </a:cubicBezTo>
                <a:cubicBezTo>
                  <a:pt x="856" y="573"/>
                  <a:pt x="856" y="573"/>
                  <a:pt x="856" y="573"/>
                </a:cubicBezTo>
                <a:cubicBezTo>
                  <a:pt x="744" y="573"/>
                  <a:pt x="744" y="573"/>
                  <a:pt x="744" y="573"/>
                </a:cubicBezTo>
                <a:lnTo>
                  <a:pt x="744" y="473"/>
                </a:lnTo>
                <a:close/>
                <a:moveTo>
                  <a:pt x="744" y="593"/>
                </a:moveTo>
                <a:cubicBezTo>
                  <a:pt x="856" y="593"/>
                  <a:pt x="856" y="593"/>
                  <a:pt x="856" y="593"/>
                </a:cubicBezTo>
                <a:cubicBezTo>
                  <a:pt x="856" y="675"/>
                  <a:pt x="856" y="675"/>
                  <a:pt x="856" y="675"/>
                </a:cubicBezTo>
                <a:cubicBezTo>
                  <a:pt x="744" y="685"/>
                  <a:pt x="744" y="685"/>
                  <a:pt x="744" y="685"/>
                </a:cubicBezTo>
                <a:lnTo>
                  <a:pt x="744" y="593"/>
                </a:lnTo>
                <a:close/>
                <a:moveTo>
                  <a:pt x="876" y="593"/>
                </a:moveTo>
                <a:cubicBezTo>
                  <a:pt x="984" y="593"/>
                  <a:pt x="984" y="593"/>
                  <a:pt x="984" y="593"/>
                </a:cubicBezTo>
                <a:cubicBezTo>
                  <a:pt x="984" y="664"/>
                  <a:pt x="984" y="664"/>
                  <a:pt x="984" y="664"/>
                </a:cubicBezTo>
                <a:cubicBezTo>
                  <a:pt x="876" y="673"/>
                  <a:pt x="876" y="673"/>
                  <a:pt x="876" y="673"/>
                </a:cubicBezTo>
                <a:lnTo>
                  <a:pt x="876" y="593"/>
                </a:lnTo>
                <a:close/>
                <a:moveTo>
                  <a:pt x="876" y="453"/>
                </a:moveTo>
                <a:cubicBezTo>
                  <a:pt x="876" y="341"/>
                  <a:pt x="876" y="341"/>
                  <a:pt x="876" y="341"/>
                </a:cubicBezTo>
                <a:cubicBezTo>
                  <a:pt x="984" y="343"/>
                  <a:pt x="984" y="343"/>
                  <a:pt x="984" y="343"/>
                </a:cubicBezTo>
                <a:cubicBezTo>
                  <a:pt x="984" y="453"/>
                  <a:pt x="984" y="453"/>
                  <a:pt x="984" y="453"/>
                </a:cubicBezTo>
                <a:lnTo>
                  <a:pt x="876" y="453"/>
                </a:lnTo>
                <a:close/>
                <a:moveTo>
                  <a:pt x="856" y="453"/>
                </a:moveTo>
                <a:cubicBezTo>
                  <a:pt x="744" y="453"/>
                  <a:pt x="744" y="453"/>
                  <a:pt x="744" y="453"/>
                </a:cubicBezTo>
                <a:cubicBezTo>
                  <a:pt x="744" y="339"/>
                  <a:pt x="744" y="339"/>
                  <a:pt x="744" y="339"/>
                </a:cubicBezTo>
                <a:cubicBezTo>
                  <a:pt x="856" y="341"/>
                  <a:pt x="856" y="341"/>
                  <a:pt x="856" y="341"/>
                </a:cubicBezTo>
                <a:lnTo>
                  <a:pt x="856" y="453"/>
                </a:lnTo>
                <a:close/>
                <a:moveTo>
                  <a:pt x="724" y="453"/>
                </a:moveTo>
                <a:cubicBezTo>
                  <a:pt x="612" y="453"/>
                  <a:pt x="612" y="453"/>
                  <a:pt x="612" y="453"/>
                </a:cubicBezTo>
                <a:cubicBezTo>
                  <a:pt x="612" y="338"/>
                  <a:pt x="612" y="338"/>
                  <a:pt x="612" y="338"/>
                </a:cubicBezTo>
                <a:cubicBezTo>
                  <a:pt x="724" y="339"/>
                  <a:pt x="724" y="339"/>
                  <a:pt x="724" y="339"/>
                </a:cubicBezTo>
                <a:lnTo>
                  <a:pt x="724" y="453"/>
                </a:lnTo>
                <a:close/>
                <a:moveTo>
                  <a:pt x="592" y="453"/>
                </a:moveTo>
                <a:cubicBezTo>
                  <a:pt x="480" y="453"/>
                  <a:pt x="480" y="453"/>
                  <a:pt x="480" y="453"/>
                </a:cubicBezTo>
                <a:cubicBezTo>
                  <a:pt x="480" y="336"/>
                  <a:pt x="480" y="336"/>
                  <a:pt x="480" y="336"/>
                </a:cubicBezTo>
                <a:cubicBezTo>
                  <a:pt x="592" y="337"/>
                  <a:pt x="592" y="337"/>
                  <a:pt x="592" y="337"/>
                </a:cubicBezTo>
                <a:lnTo>
                  <a:pt x="592" y="453"/>
                </a:lnTo>
                <a:close/>
                <a:moveTo>
                  <a:pt x="592" y="473"/>
                </a:moveTo>
                <a:cubicBezTo>
                  <a:pt x="592" y="573"/>
                  <a:pt x="592" y="573"/>
                  <a:pt x="592" y="573"/>
                </a:cubicBezTo>
                <a:cubicBezTo>
                  <a:pt x="480" y="573"/>
                  <a:pt x="480" y="573"/>
                  <a:pt x="480" y="573"/>
                </a:cubicBezTo>
                <a:cubicBezTo>
                  <a:pt x="480" y="473"/>
                  <a:pt x="480" y="473"/>
                  <a:pt x="480" y="473"/>
                </a:cubicBezTo>
                <a:lnTo>
                  <a:pt x="592" y="473"/>
                </a:lnTo>
                <a:close/>
                <a:moveTo>
                  <a:pt x="460" y="573"/>
                </a:moveTo>
                <a:cubicBezTo>
                  <a:pt x="449" y="573"/>
                  <a:pt x="449" y="573"/>
                  <a:pt x="449" y="573"/>
                </a:cubicBezTo>
                <a:cubicBezTo>
                  <a:pt x="408" y="473"/>
                  <a:pt x="408" y="473"/>
                  <a:pt x="408" y="473"/>
                </a:cubicBezTo>
                <a:cubicBezTo>
                  <a:pt x="460" y="473"/>
                  <a:pt x="460" y="473"/>
                  <a:pt x="460" y="473"/>
                </a:cubicBezTo>
                <a:lnTo>
                  <a:pt x="460" y="573"/>
                </a:lnTo>
                <a:close/>
                <a:moveTo>
                  <a:pt x="459" y="595"/>
                </a:moveTo>
                <a:cubicBezTo>
                  <a:pt x="459" y="601"/>
                  <a:pt x="459" y="601"/>
                  <a:pt x="459" y="601"/>
                </a:cubicBezTo>
                <a:cubicBezTo>
                  <a:pt x="457" y="595"/>
                  <a:pt x="457" y="595"/>
                  <a:pt x="457" y="595"/>
                </a:cubicBezTo>
                <a:lnTo>
                  <a:pt x="459" y="595"/>
                </a:lnTo>
                <a:close/>
                <a:moveTo>
                  <a:pt x="1004" y="662"/>
                </a:moveTo>
                <a:cubicBezTo>
                  <a:pt x="1004" y="593"/>
                  <a:pt x="1004" y="593"/>
                  <a:pt x="1004" y="593"/>
                </a:cubicBezTo>
                <a:cubicBezTo>
                  <a:pt x="1069" y="593"/>
                  <a:pt x="1069" y="593"/>
                  <a:pt x="1069" y="593"/>
                </a:cubicBezTo>
                <a:cubicBezTo>
                  <a:pt x="1060" y="656"/>
                  <a:pt x="1060" y="656"/>
                  <a:pt x="1060" y="656"/>
                </a:cubicBezTo>
                <a:lnTo>
                  <a:pt x="1004" y="662"/>
                </a:lnTo>
                <a:close/>
                <a:moveTo>
                  <a:pt x="1087" y="453"/>
                </a:moveTo>
                <a:cubicBezTo>
                  <a:pt x="1004" y="453"/>
                  <a:pt x="1004" y="453"/>
                  <a:pt x="1004" y="453"/>
                </a:cubicBezTo>
                <a:cubicBezTo>
                  <a:pt x="1004" y="343"/>
                  <a:pt x="1004" y="343"/>
                  <a:pt x="1004" y="343"/>
                </a:cubicBezTo>
                <a:cubicBezTo>
                  <a:pt x="1100" y="345"/>
                  <a:pt x="1100" y="345"/>
                  <a:pt x="1100" y="345"/>
                </a:cubicBezTo>
                <a:lnTo>
                  <a:pt x="1087" y="453"/>
                </a:lnTo>
                <a:close/>
                <a:moveTo>
                  <a:pt x="460" y="335"/>
                </a:moveTo>
                <a:cubicBezTo>
                  <a:pt x="460" y="453"/>
                  <a:pt x="460" y="453"/>
                  <a:pt x="460" y="453"/>
                </a:cubicBezTo>
                <a:cubicBezTo>
                  <a:pt x="400" y="453"/>
                  <a:pt x="400" y="453"/>
                  <a:pt x="400" y="453"/>
                </a:cubicBezTo>
                <a:cubicBezTo>
                  <a:pt x="354" y="335"/>
                  <a:pt x="354" y="335"/>
                  <a:pt x="354" y="335"/>
                </a:cubicBezTo>
                <a:lnTo>
                  <a:pt x="460" y="33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74" name="Овал 73"/>
          <p:cNvSpPr/>
          <p:nvPr/>
        </p:nvSpPr>
        <p:spPr>
          <a:xfrm>
            <a:off x="6378623" y="1941749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00BCE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7" name="Freeform 11"/>
          <p:cNvSpPr>
            <a:spLocks noEditPoints="1"/>
          </p:cNvSpPr>
          <p:nvPr/>
        </p:nvSpPr>
        <p:spPr bwMode="auto">
          <a:xfrm>
            <a:off x="6581271" y="2135911"/>
            <a:ext cx="555428" cy="570045"/>
          </a:xfrm>
          <a:custGeom>
            <a:avLst/>
            <a:gdLst>
              <a:gd name="T0" fmla="*/ 4806 w 7028"/>
              <a:gd name="T1" fmla="*/ 5002 h 7143"/>
              <a:gd name="T2" fmla="*/ 4742 w 7028"/>
              <a:gd name="T3" fmla="*/ 5027 h 7143"/>
              <a:gd name="T4" fmla="*/ 4166 w 7028"/>
              <a:gd name="T5" fmla="*/ 4898 h 7143"/>
              <a:gd name="T6" fmla="*/ 4115 w 7028"/>
              <a:gd name="T7" fmla="*/ 4911 h 7143"/>
              <a:gd name="T8" fmla="*/ 4093 w 7028"/>
              <a:gd name="T9" fmla="*/ 4946 h 7143"/>
              <a:gd name="T10" fmla="*/ 1475 w 7028"/>
              <a:gd name="T11" fmla="*/ 7032 h 7143"/>
              <a:gd name="T12" fmla="*/ 2943 w 7028"/>
              <a:gd name="T13" fmla="*/ 4958 h 7143"/>
              <a:gd name="T14" fmla="*/ 2919 w 7028"/>
              <a:gd name="T15" fmla="*/ 4910 h 7143"/>
              <a:gd name="T16" fmla="*/ 2869 w 7028"/>
              <a:gd name="T17" fmla="*/ 4897 h 7143"/>
              <a:gd name="T18" fmla="*/ 2292 w 7028"/>
              <a:gd name="T19" fmla="*/ 5027 h 7143"/>
              <a:gd name="T20" fmla="*/ 2228 w 7028"/>
              <a:gd name="T21" fmla="*/ 5003 h 7143"/>
              <a:gd name="T22" fmla="*/ 2228 w 7028"/>
              <a:gd name="T23" fmla="*/ 4934 h 7143"/>
              <a:gd name="T24" fmla="*/ 3468 w 7028"/>
              <a:gd name="T25" fmla="*/ 3175 h 7143"/>
              <a:gd name="T26" fmla="*/ 3517 w 7028"/>
              <a:gd name="T27" fmla="*/ 3150 h 7143"/>
              <a:gd name="T28" fmla="*/ 3566 w 7028"/>
              <a:gd name="T29" fmla="*/ 3175 h 7143"/>
              <a:gd name="T30" fmla="*/ 4806 w 7028"/>
              <a:gd name="T31" fmla="*/ 4934 h 7143"/>
              <a:gd name="T32" fmla="*/ 4806 w 7028"/>
              <a:gd name="T33" fmla="*/ 5002 h 7143"/>
              <a:gd name="T34" fmla="*/ 7028 w 7028"/>
              <a:gd name="T35" fmla="*/ 778 h 7143"/>
              <a:gd name="T36" fmla="*/ 7028 w 7028"/>
              <a:gd name="T37" fmla="*/ 5248 h 7143"/>
              <a:gd name="T38" fmla="*/ 6250 w 7028"/>
              <a:gd name="T39" fmla="*/ 6024 h 7143"/>
              <a:gd name="T40" fmla="*/ 4736 w 7028"/>
              <a:gd name="T41" fmla="*/ 6024 h 7143"/>
              <a:gd name="T42" fmla="*/ 4736 w 7028"/>
              <a:gd name="T43" fmla="*/ 5464 h 7143"/>
              <a:gd name="T44" fmla="*/ 6228 w 7028"/>
              <a:gd name="T45" fmla="*/ 5464 h 7143"/>
              <a:gd name="T46" fmla="*/ 6460 w 7028"/>
              <a:gd name="T47" fmla="*/ 5226 h 7143"/>
              <a:gd name="T48" fmla="*/ 6460 w 7028"/>
              <a:gd name="T49" fmla="*/ 1920 h 7143"/>
              <a:gd name="T50" fmla="*/ 564 w 7028"/>
              <a:gd name="T51" fmla="*/ 1920 h 7143"/>
              <a:gd name="T52" fmla="*/ 564 w 7028"/>
              <a:gd name="T53" fmla="*/ 5226 h 7143"/>
              <a:gd name="T54" fmla="*/ 798 w 7028"/>
              <a:gd name="T55" fmla="*/ 5464 h 7143"/>
              <a:gd name="T56" fmla="*/ 2292 w 7028"/>
              <a:gd name="T57" fmla="*/ 5464 h 7143"/>
              <a:gd name="T58" fmla="*/ 2292 w 7028"/>
              <a:gd name="T59" fmla="*/ 6024 h 7143"/>
              <a:gd name="T60" fmla="*/ 776 w 7028"/>
              <a:gd name="T61" fmla="*/ 6024 h 7143"/>
              <a:gd name="T62" fmla="*/ 0 w 7028"/>
              <a:gd name="T63" fmla="*/ 5248 h 7143"/>
              <a:gd name="T64" fmla="*/ 0 w 7028"/>
              <a:gd name="T65" fmla="*/ 778 h 7143"/>
              <a:gd name="T66" fmla="*/ 776 w 7028"/>
              <a:gd name="T67" fmla="*/ 0 h 7143"/>
              <a:gd name="T68" fmla="*/ 6250 w 7028"/>
              <a:gd name="T69" fmla="*/ 0 h 7143"/>
              <a:gd name="T70" fmla="*/ 7028 w 7028"/>
              <a:gd name="T71" fmla="*/ 778 h 7143"/>
              <a:gd name="T72" fmla="*/ 1118 w 7028"/>
              <a:gd name="T73" fmla="*/ 1088 h 7143"/>
              <a:gd name="T74" fmla="*/ 842 w 7028"/>
              <a:gd name="T75" fmla="*/ 812 h 7143"/>
              <a:gd name="T76" fmla="*/ 566 w 7028"/>
              <a:gd name="T77" fmla="*/ 1088 h 7143"/>
              <a:gd name="T78" fmla="*/ 842 w 7028"/>
              <a:gd name="T79" fmla="*/ 1364 h 7143"/>
              <a:gd name="T80" fmla="*/ 1118 w 7028"/>
              <a:gd name="T81" fmla="*/ 1088 h 7143"/>
              <a:gd name="T82" fmla="*/ 1891 w 7028"/>
              <a:gd name="T83" fmla="*/ 1088 h 7143"/>
              <a:gd name="T84" fmla="*/ 1615 w 7028"/>
              <a:gd name="T85" fmla="*/ 812 h 7143"/>
              <a:gd name="T86" fmla="*/ 1339 w 7028"/>
              <a:gd name="T87" fmla="*/ 1088 h 7143"/>
              <a:gd name="T88" fmla="*/ 1615 w 7028"/>
              <a:gd name="T89" fmla="*/ 1364 h 7143"/>
              <a:gd name="T90" fmla="*/ 1891 w 7028"/>
              <a:gd name="T91" fmla="*/ 1088 h 7143"/>
              <a:gd name="T92" fmla="*/ 6460 w 7028"/>
              <a:gd name="T93" fmla="*/ 812 h 7143"/>
              <a:gd name="T94" fmla="*/ 2164 w 7028"/>
              <a:gd name="T95" fmla="*/ 812 h 7143"/>
              <a:gd name="T96" fmla="*/ 2164 w 7028"/>
              <a:gd name="T97" fmla="*/ 1364 h 7143"/>
              <a:gd name="T98" fmla="*/ 6460 w 7028"/>
              <a:gd name="T99" fmla="*/ 1364 h 7143"/>
              <a:gd name="T100" fmla="*/ 6460 w 7028"/>
              <a:gd name="T101" fmla="*/ 812 h 7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028" h="7143">
                <a:moveTo>
                  <a:pt x="4806" y="5002"/>
                </a:moveTo>
                <a:cubicBezTo>
                  <a:pt x="4792" y="5023"/>
                  <a:pt x="4767" y="5032"/>
                  <a:pt x="4742" y="5027"/>
                </a:cubicBezTo>
                <a:cubicBezTo>
                  <a:pt x="4166" y="4898"/>
                  <a:pt x="4166" y="4898"/>
                  <a:pt x="4166" y="4898"/>
                </a:cubicBezTo>
                <a:cubicBezTo>
                  <a:pt x="4147" y="4894"/>
                  <a:pt x="4129" y="4899"/>
                  <a:pt x="4115" y="4911"/>
                </a:cubicBezTo>
                <a:cubicBezTo>
                  <a:pt x="4103" y="4919"/>
                  <a:pt x="4096" y="4932"/>
                  <a:pt x="4093" y="4946"/>
                </a:cubicBezTo>
                <a:cubicBezTo>
                  <a:pt x="4095" y="5240"/>
                  <a:pt x="4012" y="7143"/>
                  <a:pt x="1475" y="7032"/>
                </a:cubicBezTo>
                <a:cubicBezTo>
                  <a:pt x="1475" y="7032"/>
                  <a:pt x="3057" y="6938"/>
                  <a:pt x="2943" y="4958"/>
                </a:cubicBezTo>
                <a:cubicBezTo>
                  <a:pt x="2941" y="4939"/>
                  <a:pt x="2934" y="4921"/>
                  <a:pt x="2919" y="4910"/>
                </a:cubicBezTo>
                <a:cubicBezTo>
                  <a:pt x="2905" y="4898"/>
                  <a:pt x="2887" y="4894"/>
                  <a:pt x="2869" y="4897"/>
                </a:cubicBezTo>
                <a:cubicBezTo>
                  <a:pt x="2292" y="5027"/>
                  <a:pt x="2292" y="5027"/>
                  <a:pt x="2292" y="5027"/>
                </a:cubicBezTo>
                <a:cubicBezTo>
                  <a:pt x="2267" y="5033"/>
                  <a:pt x="2242" y="5024"/>
                  <a:pt x="2228" y="5003"/>
                </a:cubicBezTo>
                <a:cubicBezTo>
                  <a:pt x="2214" y="4982"/>
                  <a:pt x="2214" y="4955"/>
                  <a:pt x="2228" y="4934"/>
                </a:cubicBezTo>
                <a:cubicBezTo>
                  <a:pt x="3468" y="3175"/>
                  <a:pt x="3468" y="3175"/>
                  <a:pt x="3468" y="3175"/>
                </a:cubicBezTo>
                <a:cubicBezTo>
                  <a:pt x="3480" y="3158"/>
                  <a:pt x="3497" y="3150"/>
                  <a:pt x="3517" y="3150"/>
                </a:cubicBezTo>
                <a:cubicBezTo>
                  <a:pt x="3537" y="3150"/>
                  <a:pt x="3554" y="3159"/>
                  <a:pt x="3566" y="3175"/>
                </a:cubicBezTo>
                <a:cubicBezTo>
                  <a:pt x="3977" y="3763"/>
                  <a:pt x="4392" y="4348"/>
                  <a:pt x="4806" y="4934"/>
                </a:cubicBezTo>
                <a:cubicBezTo>
                  <a:pt x="4820" y="4955"/>
                  <a:pt x="4820" y="4981"/>
                  <a:pt x="4806" y="5002"/>
                </a:cubicBezTo>
                <a:close/>
                <a:moveTo>
                  <a:pt x="7028" y="778"/>
                </a:moveTo>
                <a:cubicBezTo>
                  <a:pt x="7028" y="5248"/>
                  <a:pt x="7028" y="5248"/>
                  <a:pt x="7028" y="5248"/>
                </a:cubicBezTo>
                <a:cubicBezTo>
                  <a:pt x="7028" y="5675"/>
                  <a:pt x="6677" y="6024"/>
                  <a:pt x="6250" y="6024"/>
                </a:cubicBezTo>
                <a:cubicBezTo>
                  <a:pt x="4736" y="6024"/>
                  <a:pt x="4736" y="6024"/>
                  <a:pt x="4736" y="6024"/>
                </a:cubicBezTo>
                <a:cubicBezTo>
                  <a:pt x="4736" y="5464"/>
                  <a:pt x="4736" y="5464"/>
                  <a:pt x="4736" y="5464"/>
                </a:cubicBezTo>
                <a:cubicBezTo>
                  <a:pt x="6228" y="5464"/>
                  <a:pt x="6228" y="5464"/>
                  <a:pt x="6228" y="5464"/>
                </a:cubicBezTo>
                <a:cubicBezTo>
                  <a:pt x="6357" y="5464"/>
                  <a:pt x="6460" y="5355"/>
                  <a:pt x="6460" y="5226"/>
                </a:cubicBezTo>
                <a:cubicBezTo>
                  <a:pt x="6460" y="1920"/>
                  <a:pt x="6460" y="1920"/>
                  <a:pt x="6460" y="1920"/>
                </a:cubicBezTo>
                <a:cubicBezTo>
                  <a:pt x="564" y="1920"/>
                  <a:pt x="564" y="1920"/>
                  <a:pt x="564" y="1920"/>
                </a:cubicBezTo>
                <a:cubicBezTo>
                  <a:pt x="564" y="5226"/>
                  <a:pt x="564" y="5226"/>
                  <a:pt x="564" y="5226"/>
                </a:cubicBezTo>
                <a:cubicBezTo>
                  <a:pt x="564" y="5355"/>
                  <a:pt x="670" y="5464"/>
                  <a:pt x="798" y="5464"/>
                </a:cubicBezTo>
                <a:cubicBezTo>
                  <a:pt x="2292" y="5464"/>
                  <a:pt x="2292" y="5464"/>
                  <a:pt x="2292" y="5464"/>
                </a:cubicBezTo>
                <a:cubicBezTo>
                  <a:pt x="2292" y="6024"/>
                  <a:pt x="2292" y="6024"/>
                  <a:pt x="2292" y="6024"/>
                </a:cubicBezTo>
                <a:cubicBezTo>
                  <a:pt x="776" y="6024"/>
                  <a:pt x="776" y="6024"/>
                  <a:pt x="776" y="6024"/>
                </a:cubicBezTo>
                <a:cubicBezTo>
                  <a:pt x="349" y="6024"/>
                  <a:pt x="0" y="5675"/>
                  <a:pt x="0" y="5248"/>
                </a:cubicBezTo>
                <a:cubicBezTo>
                  <a:pt x="0" y="778"/>
                  <a:pt x="0" y="778"/>
                  <a:pt x="0" y="778"/>
                </a:cubicBezTo>
                <a:cubicBezTo>
                  <a:pt x="0" y="351"/>
                  <a:pt x="349" y="0"/>
                  <a:pt x="776" y="0"/>
                </a:cubicBezTo>
                <a:cubicBezTo>
                  <a:pt x="6250" y="0"/>
                  <a:pt x="6250" y="0"/>
                  <a:pt x="6250" y="0"/>
                </a:cubicBezTo>
                <a:cubicBezTo>
                  <a:pt x="6677" y="0"/>
                  <a:pt x="7028" y="351"/>
                  <a:pt x="7028" y="778"/>
                </a:cubicBezTo>
                <a:close/>
                <a:moveTo>
                  <a:pt x="1118" y="1088"/>
                </a:moveTo>
                <a:cubicBezTo>
                  <a:pt x="1118" y="936"/>
                  <a:pt x="994" y="812"/>
                  <a:pt x="842" y="812"/>
                </a:cubicBezTo>
                <a:cubicBezTo>
                  <a:pt x="690" y="812"/>
                  <a:pt x="566" y="936"/>
                  <a:pt x="566" y="1088"/>
                </a:cubicBezTo>
                <a:cubicBezTo>
                  <a:pt x="566" y="1240"/>
                  <a:pt x="690" y="1364"/>
                  <a:pt x="842" y="1364"/>
                </a:cubicBezTo>
                <a:cubicBezTo>
                  <a:pt x="994" y="1364"/>
                  <a:pt x="1118" y="1240"/>
                  <a:pt x="1118" y="1088"/>
                </a:cubicBezTo>
                <a:close/>
                <a:moveTo>
                  <a:pt x="1891" y="1088"/>
                </a:moveTo>
                <a:cubicBezTo>
                  <a:pt x="1891" y="936"/>
                  <a:pt x="1767" y="812"/>
                  <a:pt x="1615" y="812"/>
                </a:cubicBezTo>
                <a:cubicBezTo>
                  <a:pt x="1462" y="812"/>
                  <a:pt x="1339" y="936"/>
                  <a:pt x="1339" y="1088"/>
                </a:cubicBezTo>
                <a:cubicBezTo>
                  <a:pt x="1339" y="1240"/>
                  <a:pt x="1462" y="1364"/>
                  <a:pt x="1615" y="1364"/>
                </a:cubicBezTo>
                <a:cubicBezTo>
                  <a:pt x="1767" y="1364"/>
                  <a:pt x="1891" y="1240"/>
                  <a:pt x="1891" y="1088"/>
                </a:cubicBezTo>
                <a:close/>
                <a:moveTo>
                  <a:pt x="6460" y="812"/>
                </a:moveTo>
                <a:cubicBezTo>
                  <a:pt x="2164" y="812"/>
                  <a:pt x="2164" y="812"/>
                  <a:pt x="2164" y="812"/>
                </a:cubicBezTo>
                <a:cubicBezTo>
                  <a:pt x="2164" y="1364"/>
                  <a:pt x="2164" y="1364"/>
                  <a:pt x="2164" y="1364"/>
                </a:cubicBezTo>
                <a:cubicBezTo>
                  <a:pt x="6460" y="1364"/>
                  <a:pt x="6460" y="1364"/>
                  <a:pt x="6460" y="1364"/>
                </a:cubicBezTo>
                <a:lnTo>
                  <a:pt x="6460" y="812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6716897" y="4107755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0050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8" name="Freeform 27"/>
          <p:cNvSpPr>
            <a:spLocks noEditPoints="1"/>
          </p:cNvSpPr>
          <p:nvPr/>
        </p:nvSpPr>
        <p:spPr bwMode="auto">
          <a:xfrm>
            <a:off x="6915410" y="4282612"/>
            <a:ext cx="518007" cy="555545"/>
          </a:xfrm>
          <a:custGeom>
            <a:avLst/>
            <a:gdLst>
              <a:gd name="T0" fmla="*/ 227 w 275"/>
              <a:gd name="T1" fmla="*/ 33 h 296"/>
              <a:gd name="T2" fmla="*/ 203 w 275"/>
              <a:gd name="T3" fmla="*/ 68 h 296"/>
              <a:gd name="T4" fmla="*/ 179 w 275"/>
              <a:gd name="T5" fmla="*/ 33 h 296"/>
              <a:gd name="T6" fmla="*/ 96 w 275"/>
              <a:gd name="T7" fmla="*/ 44 h 296"/>
              <a:gd name="T8" fmla="*/ 48 w 275"/>
              <a:gd name="T9" fmla="*/ 44 h 296"/>
              <a:gd name="T10" fmla="*/ 27 w 275"/>
              <a:gd name="T11" fmla="*/ 33 h 296"/>
              <a:gd name="T12" fmla="*/ 0 w 275"/>
              <a:gd name="T13" fmla="*/ 269 h 296"/>
              <a:gd name="T14" fmla="*/ 248 w 275"/>
              <a:gd name="T15" fmla="*/ 296 h 296"/>
              <a:gd name="T16" fmla="*/ 275 w 275"/>
              <a:gd name="T17" fmla="*/ 61 h 296"/>
              <a:gd name="T18" fmla="*/ 252 w 275"/>
              <a:gd name="T19" fmla="*/ 273 h 296"/>
              <a:gd name="T20" fmla="*/ 23 w 275"/>
              <a:gd name="T21" fmla="*/ 88 h 296"/>
              <a:gd name="T22" fmla="*/ 252 w 275"/>
              <a:gd name="T23" fmla="*/ 273 h 296"/>
              <a:gd name="T24" fmla="*/ 113 w 275"/>
              <a:gd name="T25" fmla="*/ 253 h 296"/>
              <a:gd name="T26" fmla="*/ 162 w 275"/>
              <a:gd name="T27" fmla="*/ 220 h 296"/>
              <a:gd name="T28" fmla="*/ 92 w 275"/>
              <a:gd name="T29" fmla="*/ 253 h 296"/>
              <a:gd name="T30" fmla="*/ 44 w 275"/>
              <a:gd name="T31" fmla="*/ 220 h 296"/>
              <a:gd name="T32" fmla="*/ 92 w 275"/>
              <a:gd name="T33" fmla="*/ 253 h 296"/>
              <a:gd name="T34" fmla="*/ 183 w 275"/>
              <a:gd name="T35" fmla="*/ 204 h 296"/>
              <a:gd name="T36" fmla="*/ 232 w 275"/>
              <a:gd name="T37" fmla="*/ 171 h 296"/>
              <a:gd name="T38" fmla="*/ 162 w 275"/>
              <a:gd name="T39" fmla="*/ 204 h 296"/>
              <a:gd name="T40" fmla="*/ 113 w 275"/>
              <a:gd name="T41" fmla="*/ 171 h 296"/>
              <a:gd name="T42" fmla="*/ 162 w 275"/>
              <a:gd name="T43" fmla="*/ 204 h 296"/>
              <a:gd name="T44" fmla="*/ 44 w 275"/>
              <a:gd name="T45" fmla="*/ 204 h 296"/>
              <a:gd name="T46" fmla="*/ 92 w 275"/>
              <a:gd name="T47" fmla="*/ 171 h 296"/>
              <a:gd name="T48" fmla="*/ 232 w 275"/>
              <a:gd name="T49" fmla="*/ 155 h 296"/>
              <a:gd name="T50" fmla="*/ 183 w 275"/>
              <a:gd name="T51" fmla="*/ 122 h 296"/>
              <a:gd name="T52" fmla="*/ 232 w 275"/>
              <a:gd name="T53" fmla="*/ 155 h 296"/>
              <a:gd name="T54" fmla="*/ 113 w 275"/>
              <a:gd name="T55" fmla="*/ 155 h 296"/>
              <a:gd name="T56" fmla="*/ 162 w 275"/>
              <a:gd name="T57" fmla="*/ 122 h 296"/>
              <a:gd name="T58" fmla="*/ 92 w 275"/>
              <a:gd name="T59" fmla="*/ 155 h 296"/>
              <a:gd name="T60" fmla="*/ 44 w 275"/>
              <a:gd name="T61" fmla="*/ 122 h 296"/>
              <a:gd name="T62" fmla="*/ 92 w 275"/>
              <a:gd name="T63" fmla="*/ 155 h 296"/>
              <a:gd name="T64" fmla="*/ 56 w 275"/>
              <a:gd name="T65" fmla="*/ 17 h 296"/>
              <a:gd name="T66" fmla="*/ 89 w 275"/>
              <a:gd name="T67" fmla="*/ 17 h 296"/>
              <a:gd name="T68" fmla="*/ 72 w 275"/>
              <a:gd name="T69" fmla="*/ 61 h 296"/>
              <a:gd name="T70" fmla="*/ 186 w 275"/>
              <a:gd name="T71" fmla="*/ 44 h 296"/>
              <a:gd name="T72" fmla="*/ 203 w 275"/>
              <a:gd name="T73" fmla="*/ 0 h 296"/>
              <a:gd name="T74" fmla="*/ 219 w 275"/>
              <a:gd name="T75" fmla="*/ 44 h 296"/>
              <a:gd name="T76" fmla="*/ 186 w 275"/>
              <a:gd name="T77" fmla="*/ 44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75" h="296">
                <a:moveTo>
                  <a:pt x="248" y="33"/>
                </a:moveTo>
                <a:cubicBezTo>
                  <a:pt x="227" y="33"/>
                  <a:pt x="227" y="33"/>
                  <a:pt x="227" y="33"/>
                </a:cubicBezTo>
                <a:cubicBezTo>
                  <a:pt x="227" y="44"/>
                  <a:pt x="227" y="44"/>
                  <a:pt x="227" y="44"/>
                </a:cubicBezTo>
                <a:cubicBezTo>
                  <a:pt x="227" y="57"/>
                  <a:pt x="216" y="68"/>
                  <a:pt x="203" y="68"/>
                </a:cubicBezTo>
                <a:cubicBezTo>
                  <a:pt x="189" y="68"/>
                  <a:pt x="179" y="57"/>
                  <a:pt x="179" y="44"/>
                </a:cubicBezTo>
                <a:cubicBezTo>
                  <a:pt x="179" y="33"/>
                  <a:pt x="179" y="33"/>
                  <a:pt x="179" y="33"/>
                </a:cubicBezTo>
                <a:cubicBezTo>
                  <a:pt x="96" y="33"/>
                  <a:pt x="96" y="33"/>
                  <a:pt x="96" y="33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57"/>
                  <a:pt x="86" y="68"/>
                  <a:pt x="72" y="68"/>
                </a:cubicBezTo>
                <a:cubicBezTo>
                  <a:pt x="59" y="68"/>
                  <a:pt x="48" y="57"/>
                  <a:pt x="48" y="44"/>
                </a:cubicBezTo>
                <a:cubicBezTo>
                  <a:pt x="48" y="33"/>
                  <a:pt x="48" y="33"/>
                  <a:pt x="48" y="33"/>
                </a:cubicBezTo>
                <a:cubicBezTo>
                  <a:pt x="27" y="33"/>
                  <a:pt x="27" y="33"/>
                  <a:pt x="27" y="33"/>
                </a:cubicBezTo>
                <a:cubicBezTo>
                  <a:pt x="12" y="33"/>
                  <a:pt x="0" y="46"/>
                  <a:pt x="0" y="61"/>
                </a:cubicBezTo>
                <a:cubicBezTo>
                  <a:pt x="0" y="269"/>
                  <a:pt x="0" y="269"/>
                  <a:pt x="0" y="269"/>
                </a:cubicBezTo>
                <a:cubicBezTo>
                  <a:pt x="0" y="284"/>
                  <a:pt x="12" y="296"/>
                  <a:pt x="27" y="296"/>
                </a:cubicBezTo>
                <a:cubicBezTo>
                  <a:pt x="248" y="296"/>
                  <a:pt x="248" y="296"/>
                  <a:pt x="248" y="296"/>
                </a:cubicBezTo>
                <a:cubicBezTo>
                  <a:pt x="263" y="296"/>
                  <a:pt x="275" y="284"/>
                  <a:pt x="275" y="269"/>
                </a:cubicBezTo>
                <a:cubicBezTo>
                  <a:pt x="275" y="61"/>
                  <a:pt x="275" y="61"/>
                  <a:pt x="275" y="61"/>
                </a:cubicBezTo>
                <a:cubicBezTo>
                  <a:pt x="275" y="46"/>
                  <a:pt x="263" y="33"/>
                  <a:pt x="248" y="33"/>
                </a:cubicBezTo>
                <a:close/>
                <a:moveTo>
                  <a:pt x="252" y="273"/>
                </a:moveTo>
                <a:cubicBezTo>
                  <a:pt x="23" y="273"/>
                  <a:pt x="23" y="273"/>
                  <a:pt x="23" y="273"/>
                </a:cubicBezTo>
                <a:cubicBezTo>
                  <a:pt x="23" y="88"/>
                  <a:pt x="23" y="88"/>
                  <a:pt x="23" y="88"/>
                </a:cubicBezTo>
                <a:cubicBezTo>
                  <a:pt x="252" y="88"/>
                  <a:pt x="252" y="88"/>
                  <a:pt x="252" y="88"/>
                </a:cubicBezTo>
                <a:lnTo>
                  <a:pt x="252" y="273"/>
                </a:lnTo>
                <a:close/>
                <a:moveTo>
                  <a:pt x="162" y="253"/>
                </a:moveTo>
                <a:cubicBezTo>
                  <a:pt x="113" y="253"/>
                  <a:pt x="113" y="253"/>
                  <a:pt x="113" y="253"/>
                </a:cubicBezTo>
                <a:cubicBezTo>
                  <a:pt x="113" y="220"/>
                  <a:pt x="113" y="220"/>
                  <a:pt x="113" y="220"/>
                </a:cubicBezTo>
                <a:cubicBezTo>
                  <a:pt x="162" y="220"/>
                  <a:pt x="162" y="220"/>
                  <a:pt x="162" y="220"/>
                </a:cubicBezTo>
                <a:lnTo>
                  <a:pt x="162" y="253"/>
                </a:lnTo>
                <a:close/>
                <a:moveTo>
                  <a:pt x="92" y="253"/>
                </a:moveTo>
                <a:cubicBezTo>
                  <a:pt x="44" y="253"/>
                  <a:pt x="44" y="253"/>
                  <a:pt x="44" y="253"/>
                </a:cubicBezTo>
                <a:cubicBezTo>
                  <a:pt x="44" y="220"/>
                  <a:pt x="44" y="220"/>
                  <a:pt x="44" y="220"/>
                </a:cubicBezTo>
                <a:cubicBezTo>
                  <a:pt x="92" y="220"/>
                  <a:pt x="92" y="220"/>
                  <a:pt x="92" y="220"/>
                </a:cubicBezTo>
                <a:lnTo>
                  <a:pt x="92" y="253"/>
                </a:lnTo>
                <a:close/>
                <a:moveTo>
                  <a:pt x="232" y="204"/>
                </a:moveTo>
                <a:cubicBezTo>
                  <a:pt x="183" y="204"/>
                  <a:pt x="183" y="204"/>
                  <a:pt x="183" y="204"/>
                </a:cubicBezTo>
                <a:cubicBezTo>
                  <a:pt x="183" y="171"/>
                  <a:pt x="183" y="171"/>
                  <a:pt x="183" y="171"/>
                </a:cubicBezTo>
                <a:cubicBezTo>
                  <a:pt x="232" y="171"/>
                  <a:pt x="232" y="171"/>
                  <a:pt x="232" y="171"/>
                </a:cubicBezTo>
                <a:lnTo>
                  <a:pt x="232" y="204"/>
                </a:lnTo>
                <a:close/>
                <a:moveTo>
                  <a:pt x="162" y="204"/>
                </a:moveTo>
                <a:cubicBezTo>
                  <a:pt x="113" y="204"/>
                  <a:pt x="113" y="204"/>
                  <a:pt x="113" y="204"/>
                </a:cubicBezTo>
                <a:cubicBezTo>
                  <a:pt x="113" y="171"/>
                  <a:pt x="113" y="171"/>
                  <a:pt x="113" y="171"/>
                </a:cubicBezTo>
                <a:cubicBezTo>
                  <a:pt x="162" y="171"/>
                  <a:pt x="162" y="171"/>
                  <a:pt x="162" y="171"/>
                </a:cubicBezTo>
                <a:lnTo>
                  <a:pt x="162" y="204"/>
                </a:lnTo>
                <a:close/>
                <a:moveTo>
                  <a:pt x="92" y="204"/>
                </a:moveTo>
                <a:cubicBezTo>
                  <a:pt x="44" y="204"/>
                  <a:pt x="44" y="204"/>
                  <a:pt x="44" y="204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92" y="171"/>
                  <a:pt x="92" y="171"/>
                  <a:pt x="92" y="171"/>
                </a:cubicBezTo>
                <a:lnTo>
                  <a:pt x="92" y="204"/>
                </a:lnTo>
                <a:close/>
                <a:moveTo>
                  <a:pt x="232" y="155"/>
                </a:moveTo>
                <a:cubicBezTo>
                  <a:pt x="183" y="155"/>
                  <a:pt x="183" y="155"/>
                  <a:pt x="183" y="155"/>
                </a:cubicBezTo>
                <a:cubicBezTo>
                  <a:pt x="183" y="122"/>
                  <a:pt x="183" y="122"/>
                  <a:pt x="183" y="122"/>
                </a:cubicBezTo>
                <a:cubicBezTo>
                  <a:pt x="232" y="122"/>
                  <a:pt x="232" y="122"/>
                  <a:pt x="232" y="122"/>
                </a:cubicBezTo>
                <a:lnTo>
                  <a:pt x="232" y="155"/>
                </a:lnTo>
                <a:close/>
                <a:moveTo>
                  <a:pt x="162" y="155"/>
                </a:moveTo>
                <a:cubicBezTo>
                  <a:pt x="113" y="155"/>
                  <a:pt x="113" y="155"/>
                  <a:pt x="113" y="155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62" y="122"/>
                  <a:pt x="162" y="122"/>
                  <a:pt x="162" y="122"/>
                </a:cubicBezTo>
                <a:lnTo>
                  <a:pt x="162" y="155"/>
                </a:lnTo>
                <a:close/>
                <a:moveTo>
                  <a:pt x="92" y="155"/>
                </a:moveTo>
                <a:cubicBezTo>
                  <a:pt x="44" y="155"/>
                  <a:pt x="44" y="155"/>
                  <a:pt x="44" y="155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92" y="122"/>
                  <a:pt x="92" y="122"/>
                  <a:pt x="92" y="122"/>
                </a:cubicBezTo>
                <a:lnTo>
                  <a:pt x="92" y="155"/>
                </a:lnTo>
                <a:close/>
                <a:moveTo>
                  <a:pt x="56" y="44"/>
                </a:moveTo>
                <a:cubicBezTo>
                  <a:pt x="56" y="17"/>
                  <a:pt x="56" y="17"/>
                  <a:pt x="56" y="17"/>
                </a:cubicBezTo>
                <a:cubicBezTo>
                  <a:pt x="56" y="7"/>
                  <a:pt x="63" y="0"/>
                  <a:pt x="72" y="0"/>
                </a:cubicBezTo>
                <a:cubicBezTo>
                  <a:pt x="82" y="0"/>
                  <a:pt x="89" y="7"/>
                  <a:pt x="89" y="17"/>
                </a:cubicBezTo>
                <a:cubicBezTo>
                  <a:pt x="89" y="44"/>
                  <a:pt x="89" y="44"/>
                  <a:pt x="89" y="44"/>
                </a:cubicBezTo>
                <a:cubicBezTo>
                  <a:pt x="89" y="53"/>
                  <a:pt x="82" y="61"/>
                  <a:pt x="72" y="61"/>
                </a:cubicBezTo>
                <a:cubicBezTo>
                  <a:pt x="63" y="61"/>
                  <a:pt x="56" y="53"/>
                  <a:pt x="56" y="44"/>
                </a:cubicBezTo>
                <a:close/>
                <a:moveTo>
                  <a:pt x="186" y="44"/>
                </a:moveTo>
                <a:cubicBezTo>
                  <a:pt x="186" y="17"/>
                  <a:pt x="186" y="17"/>
                  <a:pt x="186" y="17"/>
                </a:cubicBezTo>
                <a:cubicBezTo>
                  <a:pt x="186" y="7"/>
                  <a:pt x="193" y="0"/>
                  <a:pt x="203" y="0"/>
                </a:cubicBezTo>
                <a:cubicBezTo>
                  <a:pt x="212" y="0"/>
                  <a:pt x="219" y="7"/>
                  <a:pt x="219" y="17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219" y="53"/>
                  <a:pt x="212" y="61"/>
                  <a:pt x="203" y="61"/>
                </a:cubicBezTo>
                <a:cubicBezTo>
                  <a:pt x="193" y="61"/>
                  <a:pt x="186" y="53"/>
                  <a:pt x="186" y="44"/>
                </a:cubicBezTo>
                <a:close/>
              </a:path>
            </a:pathLst>
          </a:custGeom>
          <a:solidFill>
            <a:srgbClr val="005073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 dirty="0">
              <a:latin typeface="+mj-lt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4458463" y="4433657"/>
            <a:ext cx="915032" cy="915032"/>
          </a:xfrm>
          <a:prstGeom prst="ellipse">
            <a:avLst/>
          </a:prstGeom>
          <a:solidFill>
            <a:schemeClr val="bg2"/>
          </a:solidFill>
          <a:ln>
            <a:solidFill>
              <a:srgbClr val="6EBE4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4606274" y="4564386"/>
            <a:ext cx="607685" cy="665439"/>
            <a:chOff x="1098315" y="2669168"/>
            <a:chExt cx="759268" cy="831427"/>
          </a:xfrm>
        </p:grpSpPr>
        <p:sp>
          <p:nvSpPr>
            <p:cNvPr id="69" name="Oval 39"/>
            <p:cNvSpPr>
              <a:spLocks noChangeAspect="1"/>
            </p:cNvSpPr>
            <p:nvPr/>
          </p:nvSpPr>
          <p:spPr>
            <a:xfrm>
              <a:off x="1098315" y="2669168"/>
              <a:ext cx="455764" cy="720660"/>
            </a:xfrm>
            <a:custGeom>
              <a:avLst/>
              <a:gdLst>
                <a:gd name="connsiteX0" fmla="*/ 2096156 w 2813581"/>
                <a:gd name="connsiteY0" fmla="*/ 0 h 4396207"/>
                <a:gd name="connsiteX1" fmla="*/ 2185370 w 2813581"/>
                <a:gd name="connsiteY1" fmla="*/ 36953 h 4396207"/>
                <a:gd name="connsiteX2" fmla="*/ 2187149 w 2813581"/>
                <a:gd name="connsiteY2" fmla="*/ 39597 h 4396207"/>
                <a:gd name="connsiteX3" fmla="*/ 2200941 w 2813581"/>
                <a:gd name="connsiteY3" fmla="*/ 48754 h 4396207"/>
                <a:gd name="connsiteX4" fmla="*/ 2771559 w 2813581"/>
                <a:gd name="connsiteY4" fmla="*/ 619372 h 4396207"/>
                <a:gd name="connsiteX5" fmla="*/ 2813581 w 2813581"/>
                <a:gd name="connsiteY5" fmla="*/ 720817 h 4396207"/>
                <a:gd name="connsiteX6" fmla="*/ 2771559 w 2813581"/>
                <a:gd name="connsiteY6" fmla="*/ 822265 h 4396207"/>
                <a:gd name="connsiteX7" fmla="*/ 2196923 w 2813581"/>
                <a:gd name="connsiteY7" fmla="*/ 1396901 h 4396207"/>
                <a:gd name="connsiteX8" fmla="*/ 2190628 w 2813581"/>
                <a:gd name="connsiteY8" fmla="*/ 1401080 h 4396207"/>
                <a:gd name="connsiteX9" fmla="*/ 2185370 w 2813581"/>
                <a:gd name="connsiteY9" fmla="*/ 1408881 h 4396207"/>
                <a:gd name="connsiteX10" fmla="*/ 2096156 w 2813581"/>
                <a:gd name="connsiteY10" fmla="*/ 1445834 h 4396207"/>
                <a:gd name="connsiteX11" fmla="*/ 2006939 w 2813581"/>
                <a:gd name="connsiteY11" fmla="*/ 1408881 h 4396207"/>
                <a:gd name="connsiteX12" fmla="*/ 1969986 w 2813581"/>
                <a:gd name="connsiteY12" fmla="*/ 1319667 h 4396207"/>
                <a:gd name="connsiteX13" fmla="*/ 1968521 w 2813581"/>
                <a:gd name="connsiteY13" fmla="*/ 1174717 h 4396207"/>
                <a:gd name="connsiteX14" fmla="*/ 1968473 w 2813581"/>
                <a:gd name="connsiteY14" fmla="*/ 1061876 h 4396207"/>
                <a:gd name="connsiteX15" fmla="*/ 1780843 w 2813581"/>
                <a:gd name="connsiteY15" fmla="*/ 1085307 h 4396207"/>
                <a:gd name="connsiteX16" fmla="*/ 671238 w 2813581"/>
                <a:gd name="connsiteY16" fmla="*/ 2190573 h 4396207"/>
                <a:gd name="connsiteX17" fmla="*/ 1431911 w 2813581"/>
                <a:gd name="connsiteY17" fmla="*/ 3782363 h 4396207"/>
                <a:gd name="connsiteX18" fmla="*/ 1432937 w 2813581"/>
                <a:gd name="connsiteY18" fmla="*/ 3783163 h 4396207"/>
                <a:gd name="connsiteX19" fmla="*/ 1475445 w 2813581"/>
                <a:gd name="connsiteY19" fmla="*/ 3806236 h 4396207"/>
                <a:gd name="connsiteX20" fmla="*/ 1617644 w 2813581"/>
                <a:gd name="connsiteY20" fmla="*/ 4073680 h 4396207"/>
                <a:gd name="connsiteX21" fmla="*/ 1295117 w 2813581"/>
                <a:gd name="connsiteY21" fmla="*/ 4396207 h 4396207"/>
                <a:gd name="connsiteX22" fmla="*/ 1114789 w 2813581"/>
                <a:gd name="connsiteY22" fmla="*/ 4341125 h 4396207"/>
                <a:gd name="connsiteX23" fmla="*/ 990820 w 2813581"/>
                <a:gd name="connsiteY23" fmla="*/ 4266878 h 4396207"/>
                <a:gd name="connsiteX24" fmla="*/ 47148 w 2813581"/>
                <a:gd name="connsiteY24" fmla="*/ 2055628 h 4396207"/>
                <a:gd name="connsiteX25" fmla="*/ 1648407 w 2813581"/>
                <a:gd name="connsiteY25" fmla="*/ 460636 h 4396207"/>
                <a:gd name="connsiteX26" fmla="*/ 1969600 w 2813581"/>
                <a:gd name="connsiteY26" fmla="*/ 420526 h 4396207"/>
                <a:gd name="connsiteX27" fmla="*/ 1969845 w 2813581"/>
                <a:gd name="connsiteY27" fmla="*/ 290273 h 4396207"/>
                <a:gd name="connsiteX28" fmla="*/ 1969986 w 2813581"/>
                <a:gd name="connsiteY28" fmla="*/ 126170 h 4396207"/>
                <a:gd name="connsiteX29" fmla="*/ 1979901 w 2813581"/>
                <a:gd name="connsiteY29" fmla="*/ 77060 h 4396207"/>
                <a:gd name="connsiteX30" fmla="*/ 2006939 w 2813581"/>
                <a:gd name="connsiteY30" fmla="*/ 36953 h 4396207"/>
                <a:gd name="connsiteX31" fmla="*/ 2096156 w 2813581"/>
                <a:gd name="connsiteY31" fmla="*/ 0 h 43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13581" h="4396207">
                  <a:moveTo>
                    <a:pt x="2096156" y="0"/>
                  </a:moveTo>
                  <a:cubicBezTo>
                    <a:pt x="2130996" y="0"/>
                    <a:pt x="2162537" y="14123"/>
                    <a:pt x="2185370" y="36953"/>
                  </a:cubicBezTo>
                  <a:lnTo>
                    <a:pt x="2187149" y="39597"/>
                  </a:lnTo>
                  <a:lnTo>
                    <a:pt x="2200941" y="48754"/>
                  </a:lnTo>
                  <a:lnTo>
                    <a:pt x="2771559" y="619372"/>
                  </a:lnTo>
                  <a:cubicBezTo>
                    <a:pt x="2799574" y="647386"/>
                    <a:pt x="2813581" y="684101"/>
                    <a:pt x="2813581" y="720817"/>
                  </a:cubicBezTo>
                  <a:cubicBezTo>
                    <a:pt x="2813581" y="757532"/>
                    <a:pt x="2799574" y="794251"/>
                    <a:pt x="2771559" y="822265"/>
                  </a:cubicBezTo>
                  <a:lnTo>
                    <a:pt x="2196923" y="1396901"/>
                  </a:lnTo>
                  <a:lnTo>
                    <a:pt x="2190628" y="1401080"/>
                  </a:lnTo>
                  <a:lnTo>
                    <a:pt x="2185370" y="1408881"/>
                  </a:lnTo>
                  <a:cubicBezTo>
                    <a:pt x="2162537" y="1431712"/>
                    <a:pt x="2130996" y="1445834"/>
                    <a:pt x="2096156" y="1445834"/>
                  </a:cubicBezTo>
                  <a:cubicBezTo>
                    <a:pt x="2061313" y="1445834"/>
                    <a:pt x="2029772" y="1431712"/>
                    <a:pt x="2006939" y="1408881"/>
                  </a:cubicBezTo>
                  <a:cubicBezTo>
                    <a:pt x="1974727" y="1376932"/>
                    <a:pt x="1973461" y="1353826"/>
                    <a:pt x="1969986" y="1319667"/>
                  </a:cubicBezTo>
                  <a:cubicBezTo>
                    <a:pt x="1969119" y="1311127"/>
                    <a:pt x="1968685" y="1257128"/>
                    <a:pt x="1968521" y="1174717"/>
                  </a:cubicBezTo>
                  <a:cubicBezTo>
                    <a:pt x="1968505" y="1137103"/>
                    <a:pt x="1968489" y="1099490"/>
                    <a:pt x="1968473" y="1061876"/>
                  </a:cubicBezTo>
                  <a:lnTo>
                    <a:pt x="1780843" y="1085307"/>
                  </a:lnTo>
                  <a:cubicBezTo>
                    <a:pt x="1233027" y="1201203"/>
                    <a:pt x="792693" y="1628871"/>
                    <a:pt x="671238" y="2190573"/>
                  </a:cubicBezTo>
                  <a:cubicBezTo>
                    <a:pt x="532432" y="2832518"/>
                    <a:pt x="845243" y="3487105"/>
                    <a:pt x="1431911" y="3782363"/>
                  </a:cubicBezTo>
                  <a:lnTo>
                    <a:pt x="1432937" y="3783163"/>
                  </a:lnTo>
                  <a:lnTo>
                    <a:pt x="1475445" y="3806236"/>
                  </a:lnTo>
                  <a:cubicBezTo>
                    <a:pt x="1561238" y="3864196"/>
                    <a:pt x="1617644" y="3962351"/>
                    <a:pt x="1617644" y="4073680"/>
                  </a:cubicBezTo>
                  <a:cubicBezTo>
                    <a:pt x="1617644" y="4251807"/>
                    <a:pt x="1473244" y="4396207"/>
                    <a:pt x="1295117" y="4396207"/>
                  </a:cubicBezTo>
                  <a:cubicBezTo>
                    <a:pt x="1228320" y="4396207"/>
                    <a:pt x="1166265" y="4375901"/>
                    <a:pt x="1114789" y="4341125"/>
                  </a:cubicBezTo>
                  <a:lnTo>
                    <a:pt x="990820" y="4266878"/>
                  </a:lnTo>
                  <a:cubicBezTo>
                    <a:pt x="244375" y="3808625"/>
                    <a:pt x="-140637" y="2924108"/>
                    <a:pt x="47148" y="2055628"/>
                  </a:cubicBezTo>
                  <a:cubicBezTo>
                    <a:pt x="222415" y="1245045"/>
                    <a:pt x="857856" y="627883"/>
                    <a:pt x="1648407" y="460636"/>
                  </a:cubicBezTo>
                  <a:lnTo>
                    <a:pt x="1969600" y="420526"/>
                  </a:lnTo>
                  <a:cubicBezTo>
                    <a:pt x="1969682" y="377108"/>
                    <a:pt x="1969763" y="333691"/>
                    <a:pt x="1969845" y="290273"/>
                  </a:cubicBezTo>
                  <a:lnTo>
                    <a:pt x="1969986" y="126170"/>
                  </a:lnTo>
                  <a:cubicBezTo>
                    <a:pt x="1969986" y="108749"/>
                    <a:pt x="1973516" y="92153"/>
                    <a:pt x="1979901" y="77060"/>
                  </a:cubicBezTo>
                  <a:lnTo>
                    <a:pt x="2006939" y="36953"/>
                  </a:lnTo>
                  <a:cubicBezTo>
                    <a:pt x="2029772" y="14123"/>
                    <a:pt x="2061313" y="0"/>
                    <a:pt x="2096156" y="0"/>
                  </a:cubicBezTo>
                  <a:close/>
                </a:path>
              </a:pathLst>
            </a:custGeom>
            <a:solidFill>
              <a:srgbClr val="72C059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62553" tIns="81276" rIns="162553" bIns="81276" rtlCol="0" anchor="ctr"/>
            <a:lstStyle/>
            <a:p>
              <a:pPr algn="ctr"/>
              <a:endParaRPr lang="en-US" sz="3200" dirty="0">
                <a:latin typeface="+mj-lt"/>
              </a:endParaRPr>
            </a:p>
          </p:txBody>
        </p:sp>
        <p:sp>
          <p:nvSpPr>
            <p:cNvPr id="70" name="Oval 39"/>
            <p:cNvSpPr>
              <a:spLocks noChangeAspect="1"/>
            </p:cNvSpPr>
            <p:nvPr/>
          </p:nvSpPr>
          <p:spPr>
            <a:xfrm rot="10800000">
              <a:off x="1401819" y="2779935"/>
              <a:ext cx="455764" cy="720660"/>
            </a:xfrm>
            <a:custGeom>
              <a:avLst/>
              <a:gdLst>
                <a:gd name="connsiteX0" fmla="*/ 2096156 w 2813581"/>
                <a:gd name="connsiteY0" fmla="*/ 0 h 4396207"/>
                <a:gd name="connsiteX1" fmla="*/ 2185370 w 2813581"/>
                <a:gd name="connsiteY1" fmla="*/ 36953 h 4396207"/>
                <a:gd name="connsiteX2" fmla="*/ 2187149 w 2813581"/>
                <a:gd name="connsiteY2" fmla="*/ 39597 h 4396207"/>
                <a:gd name="connsiteX3" fmla="*/ 2200941 w 2813581"/>
                <a:gd name="connsiteY3" fmla="*/ 48754 h 4396207"/>
                <a:gd name="connsiteX4" fmla="*/ 2771559 w 2813581"/>
                <a:gd name="connsiteY4" fmla="*/ 619372 h 4396207"/>
                <a:gd name="connsiteX5" fmla="*/ 2813581 w 2813581"/>
                <a:gd name="connsiteY5" fmla="*/ 720817 h 4396207"/>
                <a:gd name="connsiteX6" fmla="*/ 2771559 w 2813581"/>
                <a:gd name="connsiteY6" fmla="*/ 822265 h 4396207"/>
                <a:gd name="connsiteX7" fmla="*/ 2196923 w 2813581"/>
                <a:gd name="connsiteY7" fmla="*/ 1396901 h 4396207"/>
                <a:gd name="connsiteX8" fmla="*/ 2190628 w 2813581"/>
                <a:gd name="connsiteY8" fmla="*/ 1401080 h 4396207"/>
                <a:gd name="connsiteX9" fmla="*/ 2185370 w 2813581"/>
                <a:gd name="connsiteY9" fmla="*/ 1408881 h 4396207"/>
                <a:gd name="connsiteX10" fmla="*/ 2096156 w 2813581"/>
                <a:gd name="connsiteY10" fmla="*/ 1445834 h 4396207"/>
                <a:gd name="connsiteX11" fmla="*/ 2006939 w 2813581"/>
                <a:gd name="connsiteY11" fmla="*/ 1408881 h 4396207"/>
                <a:gd name="connsiteX12" fmla="*/ 1969986 w 2813581"/>
                <a:gd name="connsiteY12" fmla="*/ 1319667 h 4396207"/>
                <a:gd name="connsiteX13" fmla="*/ 1968521 w 2813581"/>
                <a:gd name="connsiteY13" fmla="*/ 1174717 h 4396207"/>
                <a:gd name="connsiteX14" fmla="*/ 1968473 w 2813581"/>
                <a:gd name="connsiteY14" fmla="*/ 1061876 h 4396207"/>
                <a:gd name="connsiteX15" fmla="*/ 1780843 w 2813581"/>
                <a:gd name="connsiteY15" fmla="*/ 1085307 h 4396207"/>
                <a:gd name="connsiteX16" fmla="*/ 671238 w 2813581"/>
                <a:gd name="connsiteY16" fmla="*/ 2190573 h 4396207"/>
                <a:gd name="connsiteX17" fmla="*/ 1431911 w 2813581"/>
                <a:gd name="connsiteY17" fmla="*/ 3782363 h 4396207"/>
                <a:gd name="connsiteX18" fmla="*/ 1432937 w 2813581"/>
                <a:gd name="connsiteY18" fmla="*/ 3783163 h 4396207"/>
                <a:gd name="connsiteX19" fmla="*/ 1475445 w 2813581"/>
                <a:gd name="connsiteY19" fmla="*/ 3806236 h 4396207"/>
                <a:gd name="connsiteX20" fmla="*/ 1617644 w 2813581"/>
                <a:gd name="connsiteY20" fmla="*/ 4073680 h 4396207"/>
                <a:gd name="connsiteX21" fmla="*/ 1295117 w 2813581"/>
                <a:gd name="connsiteY21" fmla="*/ 4396207 h 4396207"/>
                <a:gd name="connsiteX22" fmla="*/ 1114789 w 2813581"/>
                <a:gd name="connsiteY22" fmla="*/ 4341125 h 4396207"/>
                <a:gd name="connsiteX23" fmla="*/ 990820 w 2813581"/>
                <a:gd name="connsiteY23" fmla="*/ 4266878 h 4396207"/>
                <a:gd name="connsiteX24" fmla="*/ 47148 w 2813581"/>
                <a:gd name="connsiteY24" fmla="*/ 2055628 h 4396207"/>
                <a:gd name="connsiteX25" fmla="*/ 1648407 w 2813581"/>
                <a:gd name="connsiteY25" fmla="*/ 460636 h 4396207"/>
                <a:gd name="connsiteX26" fmla="*/ 1969600 w 2813581"/>
                <a:gd name="connsiteY26" fmla="*/ 420526 h 4396207"/>
                <a:gd name="connsiteX27" fmla="*/ 1969845 w 2813581"/>
                <a:gd name="connsiteY27" fmla="*/ 290273 h 4396207"/>
                <a:gd name="connsiteX28" fmla="*/ 1969986 w 2813581"/>
                <a:gd name="connsiteY28" fmla="*/ 126170 h 4396207"/>
                <a:gd name="connsiteX29" fmla="*/ 1979901 w 2813581"/>
                <a:gd name="connsiteY29" fmla="*/ 77060 h 4396207"/>
                <a:gd name="connsiteX30" fmla="*/ 2006939 w 2813581"/>
                <a:gd name="connsiteY30" fmla="*/ 36953 h 4396207"/>
                <a:gd name="connsiteX31" fmla="*/ 2096156 w 2813581"/>
                <a:gd name="connsiteY31" fmla="*/ 0 h 439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13581" h="4396207">
                  <a:moveTo>
                    <a:pt x="2096156" y="0"/>
                  </a:moveTo>
                  <a:cubicBezTo>
                    <a:pt x="2130996" y="0"/>
                    <a:pt x="2162537" y="14123"/>
                    <a:pt x="2185370" y="36953"/>
                  </a:cubicBezTo>
                  <a:lnTo>
                    <a:pt x="2187149" y="39597"/>
                  </a:lnTo>
                  <a:lnTo>
                    <a:pt x="2200941" y="48754"/>
                  </a:lnTo>
                  <a:lnTo>
                    <a:pt x="2771559" y="619372"/>
                  </a:lnTo>
                  <a:cubicBezTo>
                    <a:pt x="2799574" y="647386"/>
                    <a:pt x="2813581" y="684101"/>
                    <a:pt x="2813581" y="720817"/>
                  </a:cubicBezTo>
                  <a:cubicBezTo>
                    <a:pt x="2813581" y="757532"/>
                    <a:pt x="2799574" y="794251"/>
                    <a:pt x="2771559" y="822265"/>
                  </a:cubicBezTo>
                  <a:lnTo>
                    <a:pt x="2196923" y="1396901"/>
                  </a:lnTo>
                  <a:lnTo>
                    <a:pt x="2190628" y="1401080"/>
                  </a:lnTo>
                  <a:lnTo>
                    <a:pt x="2185370" y="1408881"/>
                  </a:lnTo>
                  <a:cubicBezTo>
                    <a:pt x="2162537" y="1431712"/>
                    <a:pt x="2130996" y="1445834"/>
                    <a:pt x="2096156" y="1445834"/>
                  </a:cubicBezTo>
                  <a:cubicBezTo>
                    <a:pt x="2061313" y="1445834"/>
                    <a:pt x="2029772" y="1431712"/>
                    <a:pt x="2006939" y="1408881"/>
                  </a:cubicBezTo>
                  <a:cubicBezTo>
                    <a:pt x="1974727" y="1376932"/>
                    <a:pt x="1973461" y="1353826"/>
                    <a:pt x="1969986" y="1319667"/>
                  </a:cubicBezTo>
                  <a:cubicBezTo>
                    <a:pt x="1969119" y="1311127"/>
                    <a:pt x="1968685" y="1257128"/>
                    <a:pt x="1968521" y="1174717"/>
                  </a:cubicBezTo>
                  <a:cubicBezTo>
                    <a:pt x="1968505" y="1137103"/>
                    <a:pt x="1968489" y="1099490"/>
                    <a:pt x="1968473" y="1061876"/>
                  </a:cubicBezTo>
                  <a:lnTo>
                    <a:pt x="1780843" y="1085307"/>
                  </a:lnTo>
                  <a:cubicBezTo>
                    <a:pt x="1233027" y="1201203"/>
                    <a:pt x="792693" y="1628871"/>
                    <a:pt x="671238" y="2190573"/>
                  </a:cubicBezTo>
                  <a:cubicBezTo>
                    <a:pt x="532432" y="2832518"/>
                    <a:pt x="845243" y="3487105"/>
                    <a:pt x="1431911" y="3782363"/>
                  </a:cubicBezTo>
                  <a:lnTo>
                    <a:pt x="1432937" y="3783163"/>
                  </a:lnTo>
                  <a:lnTo>
                    <a:pt x="1475445" y="3806236"/>
                  </a:lnTo>
                  <a:cubicBezTo>
                    <a:pt x="1561238" y="3864196"/>
                    <a:pt x="1617644" y="3962351"/>
                    <a:pt x="1617644" y="4073680"/>
                  </a:cubicBezTo>
                  <a:cubicBezTo>
                    <a:pt x="1617644" y="4251807"/>
                    <a:pt x="1473244" y="4396207"/>
                    <a:pt x="1295117" y="4396207"/>
                  </a:cubicBezTo>
                  <a:cubicBezTo>
                    <a:pt x="1228320" y="4396207"/>
                    <a:pt x="1166265" y="4375901"/>
                    <a:pt x="1114789" y="4341125"/>
                  </a:cubicBezTo>
                  <a:lnTo>
                    <a:pt x="990820" y="4266878"/>
                  </a:lnTo>
                  <a:cubicBezTo>
                    <a:pt x="244375" y="3808625"/>
                    <a:pt x="-140637" y="2924108"/>
                    <a:pt x="47148" y="2055628"/>
                  </a:cubicBezTo>
                  <a:cubicBezTo>
                    <a:pt x="222415" y="1245045"/>
                    <a:pt x="857856" y="627883"/>
                    <a:pt x="1648407" y="460636"/>
                  </a:cubicBezTo>
                  <a:lnTo>
                    <a:pt x="1969600" y="420526"/>
                  </a:lnTo>
                  <a:cubicBezTo>
                    <a:pt x="1969682" y="377108"/>
                    <a:pt x="1969763" y="333691"/>
                    <a:pt x="1969845" y="290273"/>
                  </a:cubicBezTo>
                  <a:lnTo>
                    <a:pt x="1969986" y="126170"/>
                  </a:lnTo>
                  <a:cubicBezTo>
                    <a:pt x="1969986" y="108749"/>
                    <a:pt x="1973516" y="92153"/>
                    <a:pt x="1979901" y="77060"/>
                  </a:cubicBezTo>
                  <a:lnTo>
                    <a:pt x="2006939" y="36953"/>
                  </a:lnTo>
                  <a:cubicBezTo>
                    <a:pt x="2029772" y="14123"/>
                    <a:pt x="2061313" y="0"/>
                    <a:pt x="2096156" y="0"/>
                  </a:cubicBezTo>
                  <a:close/>
                </a:path>
              </a:pathLst>
            </a:custGeom>
            <a:solidFill>
              <a:srgbClr val="72C059"/>
            </a:soli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62553" tIns="81276" rIns="162553" bIns="81276" rtlCol="0" anchor="ctr"/>
            <a:lstStyle/>
            <a:p>
              <a:pPr algn="ctr"/>
              <a:endParaRPr lang="en-US" sz="3200" dirty="0">
                <a:latin typeface="+mj-lt"/>
              </a:endParaRPr>
            </a:p>
          </p:txBody>
        </p:sp>
      </p:grpSp>
      <p:sp>
        <p:nvSpPr>
          <p:cNvPr id="77" name="Title 6"/>
          <p:cNvSpPr txBox="1">
            <a:spLocks/>
          </p:cNvSpPr>
          <p:nvPr/>
        </p:nvSpPr>
        <p:spPr bwMode="auto">
          <a:xfrm>
            <a:off x="4907337" y="3051715"/>
            <a:ext cx="1951723" cy="111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l" defTabSz="6842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3200" b="0" i="0" u="none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  <a:lvl2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2pPr>
            <a:lvl3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3pPr>
            <a:lvl4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4pPr>
            <a:lvl5pPr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5pPr>
            <a:lvl6pPr marL="4572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6pPr>
            <a:lvl7pPr marL="9144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7pPr>
            <a:lvl8pPr marL="13716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8pPr>
            <a:lvl9pPr marL="1828800" algn="l" defTabSz="684213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676767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chemeClr val="tx1">
                    <a:lumMod val="75000"/>
                  </a:schemeClr>
                </a:solidFill>
              </a:rPr>
              <a:t>Життєвий</a:t>
            </a:r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uk-UA" sz="2400" b="1" dirty="0">
                <a:solidFill>
                  <a:schemeClr val="tx1">
                    <a:lumMod val="75000"/>
                  </a:schemeClr>
                </a:solidFill>
              </a:rPr>
              <a:t>Цикл</a:t>
            </a:r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75000"/>
                  </a:schemeClr>
                </a:solidFill>
              </a:rPr>
              <a:t>MSLA </a:t>
            </a:r>
            <a:endParaRPr lang="en-US" sz="2400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78" name="Group 20"/>
          <p:cNvGrpSpPr/>
          <p:nvPr/>
        </p:nvGrpSpPr>
        <p:grpSpPr>
          <a:xfrm>
            <a:off x="711200" y="1166694"/>
            <a:ext cx="3434307" cy="1909396"/>
            <a:chOff x="6844093" y="1794364"/>
            <a:chExt cx="1979659" cy="1050040"/>
          </a:xfrm>
        </p:grpSpPr>
        <p:sp>
          <p:nvSpPr>
            <p:cNvPr id="79" name="Rectangle 3"/>
            <p:cNvSpPr>
              <a:spLocks noChangeArrowheads="1"/>
            </p:cNvSpPr>
            <p:nvPr/>
          </p:nvSpPr>
          <p:spPr bwMode="auto">
            <a:xfrm>
              <a:off x="6844093" y="1994298"/>
              <a:ext cx="1979659" cy="850106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80" name="Rectangle 4"/>
            <p:cNvSpPr>
              <a:spLocks noChangeArrowheads="1"/>
            </p:cNvSpPr>
            <p:nvPr/>
          </p:nvSpPr>
          <p:spPr bwMode="auto">
            <a:xfrm>
              <a:off x="6844093" y="1794364"/>
              <a:ext cx="1979659" cy="18683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cxnSp>
        <p:nvCxnSpPr>
          <p:cNvPr id="82" name="Прямая соединительная линия 81"/>
          <p:cNvCxnSpPr>
            <a:stCxn id="80" idx="3"/>
          </p:cNvCxnSpPr>
          <p:nvPr/>
        </p:nvCxnSpPr>
        <p:spPr>
          <a:xfrm>
            <a:off x="4145507" y="1336566"/>
            <a:ext cx="377496" cy="895484"/>
          </a:xfrm>
          <a:prstGeom prst="line">
            <a:avLst/>
          </a:prstGeom>
          <a:ln w="12700">
            <a:solidFill>
              <a:srgbClr val="FBAB18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20"/>
          <p:cNvGrpSpPr/>
          <p:nvPr/>
        </p:nvGrpSpPr>
        <p:grpSpPr>
          <a:xfrm>
            <a:off x="7919888" y="1080562"/>
            <a:ext cx="3611712" cy="1625393"/>
            <a:chOff x="6844093" y="1743075"/>
            <a:chExt cx="1979659" cy="1219045"/>
          </a:xfrm>
        </p:grpSpPr>
        <p:sp>
          <p:nvSpPr>
            <p:cNvPr id="85" name="Rectangle 3"/>
            <p:cNvSpPr>
              <a:spLocks noChangeArrowheads="1"/>
            </p:cNvSpPr>
            <p:nvPr/>
          </p:nvSpPr>
          <p:spPr bwMode="auto">
            <a:xfrm>
              <a:off x="6844093" y="1994297"/>
              <a:ext cx="1979659" cy="96782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86" name="Rectangle 4"/>
            <p:cNvSpPr>
              <a:spLocks noChangeArrowheads="1"/>
            </p:cNvSpPr>
            <p:nvPr/>
          </p:nvSpPr>
          <p:spPr bwMode="auto">
            <a:xfrm>
              <a:off x="6844093" y="1743075"/>
              <a:ext cx="1979659" cy="238125"/>
            </a:xfrm>
            <a:prstGeom prst="rect">
              <a:avLst/>
            </a:prstGeom>
            <a:solidFill>
              <a:srgbClr val="00BC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cxnSp>
        <p:nvCxnSpPr>
          <p:cNvPr id="87" name="Прямая соединительная линия 86"/>
          <p:cNvCxnSpPr>
            <a:stCxn id="74" idx="7"/>
            <a:endCxn id="86" idx="1"/>
          </p:cNvCxnSpPr>
          <p:nvPr/>
        </p:nvCxnSpPr>
        <p:spPr>
          <a:xfrm flipV="1">
            <a:off x="7159651" y="1239313"/>
            <a:ext cx="760237" cy="836441"/>
          </a:xfrm>
          <a:prstGeom prst="line">
            <a:avLst/>
          </a:prstGeom>
          <a:ln w="12700">
            <a:solidFill>
              <a:srgbClr val="00BCEB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20"/>
          <p:cNvGrpSpPr/>
          <p:nvPr/>
        </p:nvGrpSpPr>
        <p:grpSpPr>
          <a:xfrm>
            <a:off x="7919888" y="3951379"/>
            <a:ext cx="3611712" cy="2537407"/>
            <a:chOff x="6844093" y="1743075"/>
            <a:chExt cx="1979659" cy="1627515"/>
          </a:xfrm>
        </p:grpSpPr>
        <p:sp>
          <p:nvSpPr>
            <p:cNvPr id="91" name="Rectangle 3"/>
            <p:cNvSpPr>
              <a:spLocks noChangeArrowheads="1"/>
            </p:cNvSpPr>
            <p:nvPr/>
          </p:nvSpPr>
          <p:spPr bwMode="auto">
            <a:xfrm>
              <a:off x="6844093" y="1994297"/>
              <a:ext cx="1979659" cy="1376293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92" name="Rectangle 4"/>
            <p:cNvSpPr>
              <a:spLocks noChangeArrowheads="1"/>
            </p:cNvSpPr>
            <p:nvPr/>
          </p:nvSpPr>
          <p:spPr bwMode="auto">
            <a:xfrm>
              <a:off x="6844093" y="1743075"/>
              <a:ext cx="1979659" cy="238125"/>
            </a:xfrm>
            <a:prstGeom prst="rect">
              <a:avLst/>
            </a:prstGeom>
            <a:solidFill>
              <a:srgbClr val="00507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cxnSp>
        <p:nvCxnSpPr>
          <p:cNvPr id="93" name="Прямая соединительная линия 92"/>
          <p:cNvCxnSpPr>
            <a:endCxn id="92" idx="1"/>
          </p:cNvCxnSpPr>
          <p:nvPr/>
        </p:nvCxnSpPr>
        <p:spPr>
          <a:xfrm flipV="1">
            <a:off x="7621290" y="4137006"/>
            <a:ext cx="298599" cy="296652"/>
          </a:xfrm>
          <a:prstGeom prst="line">
            <a:avLst/>
          </a:prstGeom>
          <a:ln w="12700">
            <a:solidFill>
              <a:srgbClr val="005073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20"/>
          <p:cNvGrpSpPr/>
          <p:nvPr/>
        </p:nvGrpSpPr>
        <p:grpSpPr>
          <a:xfrm>
            <a:off x="711200" y="4672289"/>
            <a:ext cx="3407021" cy="1533780"/>
            <a:chOff x="6844093" y="1743075"/>
            <a:chExt cx="1979659" cy="819744"/>
          </a:xfrm>
        </p:grpSpPr>
        <p:sp>
          <p:nvSpPr>
            <p:cNvPr id="96" name="Rectangle 3"/>
            <p:cNvSpPr>
              <a:spLocks noChangeArrowheads="1"/>
            </p:cNvSpPr>
            <p:nvPr/>
          </p:nvSpPr>
          <p:spPr bwMode="auto">
            <a:xfrm>
              <a:off x="6844093" y="1994298"/>
              <a:ext cx="1979659" cy="568521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  <p:sp>
          <p:nvSpPr>
            <p:cNvPr id="97" name="Rectangle 4"/>
            <p:cNvSpPr>
              <a:spLocks noChangeArrowheads="1"/>
            </p:cNvSpPr>
            <p:nvPr/>
          </p:nvSpPr>
          <p:spPr bwMode="auto">
            <a:xfrm>
              <a:off x="6844093" y="1743075"/>
              <a:ext cx="1979659" cy="238125"/>
            </a:xfrm>
            <a:prstGeom prst="rect">
              <a:avLst/>
            </a:prstGeom>
            <a:solidFill>
              <a:srgbClr val="6EBE4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2135" tIns="41067" rIns="82135" bIns="41067" anchor="ctr">
              <a:noAutofit/>
            </a:bodyPr>
            <a:lstStyle/>
            <a:p>
              <a:endParaRPr lang="en-US" sz="2400" dirty="0"/>
            </a:p>
          </p:txBody>
        </p:sp>
      </p:grpSp>
      <p:cxnSp>
        <p:nvCxnSpPr>
          <p:cNvPr id="98" name="Прямая соединительная линия 97"/>
          <p:cNvCxnSpPr>
            <a:endCxn id="76" idx="2"/>
          </p:cNvCxnSpPr>
          <p:nvPr/>
        </p:nvCxnSpPr>
        <p:spPr>
          <a:xfrm>
            <a:off x="4095478" y="4814447"/>
            <a:ext cx="362985" cy="76727"/>
          </a:xfrm>
          <a:prstGeom prst="line">
            <a:avLst/>
          </a:prstGeom>
          <a:ln w="12700">
            <a:solidFill>
              <a:srgbClr val="6EBE4A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7936547" y="4320671"/>
            <a:ext cx="3536604" cy="215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594" indent="-228594">
              <a:spcBef>
                <a:spcPts val="177"/>
              </a:spcBef>
              <a:buFont typeface="Arial" panose="020B0604020202020204" pitchFamily="34" charset="0"/>
              <a:buChar char="•"/>
            </a:pPr>
            <a:r>
              <a:rPr lang="uk-UA" sz="1867" dirty="0"/>
              <a:t>Розгортайте відповідно </a:t>
            </a:r>
            <a:br>
              <a:rPr lang="uk-UA" sz="1867" dirty="0"/>
            </a:br>
            <a:r>
              <a:rPr lang="uk-UA" sz="1867" dirty="0"/>
              <a:t>до вимог споживача</a:t>
            </a:r>
          </a:p>
          <a:p>
            <a:pPr marL="228594" indent="-228594">
              <a:spcBef>
                <a:spcPts val="177"/>
              </a:spcBef>
              <a:buFont typeface="Arial" panose="020B0604020202020204" pitchFamily="34" charset="0"/>
              <a:buChar char="•"/>
            </a:pPr>
            <a:r>
              <a:rPr lang="uk-UA" sz="1867" dirty="0"/>
              <a:t>Оновлюйте / знижуйте версії / повторно використовуйте за потреби</a:t>
            </a:r>
          </a:p>
          <a:p>
            <a:pPr marL="228594" indent="-228594">
              <a:spcBef>
                <a:spcPts val="177"/>
              </a:spcBef>
              <a:buFont typeface="Arial" panose="020B0604020202020204" pitchFamily="34" charset="0"/>
              <a:buChar char="•"/>
            </a:pPr>
            <a:r>
              <a:rPr lang="uk-UA" sz="1867" dirty="0"/>
              <a:t>Створюйте щомісячний звіт про використання</a:t>
            </a:r>
            <a:endParaRPr lang="uk-UA" sz="1867" dirty="0"/>
          </a:p>
        </p:txBody>
      </p:sp>
      <p:sp>
        <p:nvSpPr>
          <p:cNvPr id="102" name="Прямоугольник 101"/>
          <p:cNvSpPr/>
          <p:nvPr/>
        </p:nvSpPr>
        <p:spPr>
          <a:xfrm>
            <a:off x="7951585" y="1517057"/>
            <a:ext cx="3536604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77"/>
              </a:spcBef>
              <a:spcAft>
                <a:spcPts val="177"/>
              </a:spcAft>
            </a:pPr>
            <a:r>
              <a:rPr lang="uk-UA" sz="1867" dirty="0"/>
              <a:t>Налаштуйте </a:t>
            </a:r>
            <a:r>
              <a:rPr lang="en-US" sz="1867" dirty="0"/>
              <a:t>Smart Account </a:t>
            </a:r>
            <a:endParaRPr lang="uk-UA" sz="1867" dirty="0"/>
          </a:p>
          <a:p>
            <a:pPr>
              <a:spcBef>
                <a:spcPts val="177"/>
              </a:spcBef>
              <a:spcAft>
                <a:spcPts val="177"/>
              </a:spcAft>
            </a:pPr>
            <a:r>
              <a:rPr lang="uk-UA" sz="1867" dirty="0"/>
              <a:t>Контролюйте </a:t>
            </a:r>
            <a:r>
              <a:rPr lang="uk-UA" sz="1867" dirty="0"/>
              <a:t>пули ліцензій </a:t>
            </a:r>
            <a:r>
              <a:rPr lang="uk-UA" sz="1867" dirty="0"/>
              <a:t>всередині</a:t>
            </a:r>
            <a:endParaRPr lang="en-US" sz="1867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738529" y="5098073"/>
            <a:ext cx="319776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77"/>
              </a:spcBef>
              <a:spcAft>
                <a:spcPts val="177"/>
              </a:spcAft>
            </a:pPr>
            <a:r>
              <a:rPr lang="uk-UA" sz="1867" dirty="0"/>
              <a:t>Швидко подовжуйте контракт наприкінці терміну</a:t>
            </a:r>
            <a:endParaRPr lang="uk-UA" sz="1867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755289" y="1536000"/>
            <a:ext cx="3283412" cy="1005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77"/>
              </a:spcBef>
              <a:spcAft>
                <a:spcPts val="177"/>
              </a:spcAft>
            </a:pPr>
            <a:r>
              <a:rPr lang="uk-UA" sz="1867" dirty="0"/>
              <a:t>Обирайте продукти </a:t>
            </a:r>
          </a:p>
          <a:p>
            <a:pPr>
              <a:spcBef>
                <a:spcPts val="177"/>
              </a:spcBef>
              <a:spcAft>
                <a:spcPts val="177"/>
              </a:spcAft>
            </a:pPr>
            <a:r>
              <a:rPr lang="uk-UA" sz="1867" dirty="0"/>
              <a:t>Підпишіть 3-річну угоду з ціновою гарантією</a:t>
            </a:r>
            <a:endParaRPr lang="uk-UA" sz="1867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803465" y="1125187"/>
            <a:ext cx="1290738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67" b="1" dirty="0">
                <a:solidFill>
                  <a:schemeClr val="bg2"/>
                </a:solidFill>
                <a:latin typeface="+mj-lt"/>
              </a:rPr>
              <a:t>При купівлі</a:t>
            </a:r>
            <a:endParaRPr lang="en-US" sz="1867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738529" y="4609261"/>
            <a:ext cx="192552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67" b="1" dirty="0">
                <a:solidFill>
                  <a:schemeClr val="bg2"/>
                </a:solidFill>
                <a:latin typeface="+mj-lt"/>
              </a:rPr>
              <a:t>При продовженні</a:t>
            </a:r>
            <a:endParaRPr lang="en-US" sz="1867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7957257" y="3886925"/>
            <a:ext cx="1672253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67" b="1" dirty="0">
                <a:solidFill>
                  <a:schemeClr val="bg2"/>
                </a:solidFill>
                <a:latin typeface="+mj-lt"/>
              </a:rPr>
              <a:t>У використанні</a:t>
            </a:r>
            <a:endParaRPr lang="en-US" sz="1867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7965457" y="1011219"/>
            <a:ext cx="152958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67" b="1" dirty="0">
                <a:solidFill>
                  <a:schemeClr val="bg2"/>
                </a:solidFill>
                <a:latin typeface="+mj-lt"/>
              </a:rPr>
              <a:t>У розгортанні</a:t>
            </a:r>
            <a:endParaRPr lang="en-US" sz="1867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1" name="Text Placeholder 2"/>
          <p:cNvSpPr txBox="1">
            <a:spLocks/>
          </p:cNvSpPr>
          <p:nvPr/>
        </p:nvSpPr>
        <p:spPr>
          <a:xfrm>
            <a:off x="3108885" y="209054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32479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1989667"/>
            <a:ext cx="5168033" cy="3090333"/>
          </a:xfrm>
        </p:spPr>
        <p:txBody>
          <a:bodyPr/>
          <a:lstStyle/>
          <a:p>
            <a:r>
              <a:rPr lang="uk-UA" dirty="0">
                <a:solidFill>
                  <a:srgbClr val="005073"/>
                </a:solidFill>
              </a:rPr>
              <a:t>Портфель </a:t>
            </a:r>
            <a:r>
              <a:rPr lang="en-US" dirty="0">
                <a:solidFill>
                  <a:srgbClr val="005073"/>
                </a:solidFill>
              </a:rPr>
              <a:t>MSLA</a:t>
            </a:r>
            <a:r>
              <a:rPr lang="uk-UA" dirty="0">
                <a:solidFill>
                  <a:srgbClr val="005073"/>
                </a:solidFill>
              </a:rPr>
              <a:t> – </a:t>
            </a:r>
            <a:r>
              <a:rPr lang="uk-UA" dirty="0" smtClean="0">
                <a:solidFill>
                  <a:srgbClr val="005073"/>
                </a:solidFill>
              </a:rPr>
              <a:t>більше</a:t>
            </a:r>
            <a:r>
              <a:rPr lang="en-US" dirty="0" smtClean="0">
                <a:solidFill>
                  <a:srgbClr val="005073"/>
                </a:solidFill>
              </a:rPr>
              <a:t> </a:t>
            </a:r>
            <a:r>
              <a:rPr lang="uk-UA" dirty="0" smtClean="0">
                <a:solidFill>
                  <a:srgbClr val="005073"/>
                </a:solidFill>
              </a:rPr>
              <a:t>можливостей</a:t>
            </a:r>
            <a:r>
              <a:rPr lang="uk-UA" dirty="0">
                <a:solidFill>
                  <a:srgbClr val="005073"/>
                </a:solidFill>
              </a:rPr>
              <a:t>,</a:t>
            </a:r>
            <a:r>
              <a:rPr lang="en-US" dirty="0">
                <a:solidFill>
                  <a:srgbClr val="005073"/>
                </a:solidFill>
              </a:rPr>
              <a:t/>
            </a:r>
            <a:br>
              <a:rPr lang="en-US" dirty="0">
                <a:solidFill>
                  <a:srgbClr val="005073"/>
                </a:solidFill>
              </a:rPr>
            </a:br>
            <a:r>
              <a:rPr lang="ru-RU" dirty="0">
                <a:solidFill>
                  <a:srgbClr val="005073"/>
                </a:solidFill>
              </a:rPr>
              <a:t>н</a:t>
            </a:r>
            <a:r>
              <a:rPr lang="uk-UA" dirty="0" err="1">
                <a:solidFill>
                  <a:srgbClr val="005073"/>
                </a:solidFill>
              </a:rPr>
              <a:t>іж</a:t>
            </a:r>
            <a:r>
              <a:rPr lang="uk-UA" dirty="0">
                <a:solidFill>
                  <a:srgbClr val="005073"/>
                </a:solidFill>
              </a:rPr>
              <a:t> можна очікувати</a:t>
            </a:r>
            <a:endParaRPr lang="en-US" dirty="0">
              <a:solidFill>
                <a:srgbClr val="005073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34943" lvl="1" indent="0">
              <a:buNone/>
            </a:pPr>
            <a:r>
              <a:rPr lang="uk-UA" sz="2133" b="1" dirty="0" err="1"/>
              <a:t>Cisco</a:t>
            </a:r>
            <a:r>
              <a:rPr lang="uk-UA" sz="2133" b="1" dirty="0"/>
              <a:t> MSLA </a:t>
            </a:r>
            <a:r>
              <a:rPr lang="uk-UA" sz="2133" dirty="0"/>
              <a:t>охоплює широкий спектр програмного забезпечення, спеціально для постачальників послуг, надаючи вам більше можливостей у доступному рішенні. </a:t>
            </a:r>
          </a:p>
          <a:p>
            <a:pPr marL="234943" lvl="1" indent="0">
              <a:buNone/>
            </a:pPr>
            <a:endParaRPr lang="uk-UA" sz="2133" dirty="0"/>
          </a:p>
          <a:p>
            <a:pPr marL="234943" lvl="1" indent="0">
              <a:buNone/>
            </a:pPr>
            <a:r>
              <a:rPr lang="uk-UA" sz="2133" dirty="0"/>
              <a:t>Від віртуалізації та безпеки до аналізу доцільності використання </a:t>
            </a:r>
            <a:r>
              <a:rPr lang="uk-UA" sz="2133" dirty="0" err="1"/>
              <a:t>потужностей</a:t>
            </a:r>
            <a:r>
              <a:rPr lang="uk-UA" sz="2133" dirty="0"/>
              <a:t> та розумної оркестровки систем у приватному, публічному хмарному середовищі, або центрі обробки даних.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72" y="330201"/>
            <a:ext cx="2237461" cy="4340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96" y="256385"/>
            <a:ext cx="622837" cy="590468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5607508" y="2963278"/>
            <a:ext cx="970501" cy="970501"/>
          </a:xfrm>
          <a:prstGeom prst="ellipse">
            <a:avLst/>
          </a:prstGeom>
          <a:solidFill>
            <a:schemeClr val="bg2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pic>
        <p:nvPicPr>
          <p:cNvPr id="9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7508" y="2963277"/>
            <a:ext cx="973683" cy="973683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420908" y="167129"/>
            <a:ext cx="5486400" cy="679724"/>
          </a:xfrm>
          <a:prstGeom prst="rect">
            <a:avLst/>
          </a:prstGeom>
        </p:spPr>
        <p:txBody>
          <a:bodyPr lIns="0" rIns="0" anchor="ctr" anchorCtr="0"/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107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228600" algn="l"/>
              </a:tabLst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1pPr>
            <a:lvl2pPr marL="346075" indent="-171450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4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57200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20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74675" indent="-117475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744538" indent="-112713" algn="l" defTabSz="684213" rtl="0" eaLnBrk="1" fontAlgn="base" hangingPunct="1">
              <a:lnSpc>
                <a:spcPct val="100000"/>
              </a:lnSpc>
              <a:spcBef>
                <a:spcPts val="625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609585">
              <a:buNone/>
            </a:pPr>
            <a:r>
              <a:rPr lang="ru-RU" sz="1600" b="1" i="1" dirty="0"/>
              <a:t>MSLA</a:t>
            </a:r>
            <a:r>
              <a:rPr lang="ru-RU" sz="1600" i="1" dirty="0"/>
              <a:t> — </a:t>
            </a:r>
            <a:r>
              <a:rPr lang="ru-RU" sz="1467" dirty="0" err="1"/>
              <a:t>гнучка</a:t>
            </a:r>
            <a:r>
              <a:rPr lang="ru-RU" sz="1467" dirty="0"/>
              <a:t> </a:t>
            </a:r>
            <a:r>
              <a:rPr lang="ru-RU" sz="1467" dirty="0" err="1"/>
              <a:t>ліцензійна</a:t>
            </a:r>
            <a:r>
              <a:rPr lang="ru-RU" sz="1467" dirty="0"/>
              <a:t>  модель </a:t>
            </a:r>
            <a:r>
              <a:rPr lang="ru-RU" sz="1467" b="1" dirty="0"/>
              <a:t>для</a:t>
            </a:r>
            <a:r>
              <a:rPr lang="ru-RU" sz="1467" dirty="0"/>
              <a:t> </a:t>
            </a:r>
            <a:r>
              <a:rPr lang="ru-RU" sz="1467" b="1" dirty="0" err="1"/>
              <a:t>сервіс-провайдерів</a:t>
            </a:r>
            <a:endParaRPr lang="ru-RU" sz="1467" b="1" dirty="0"/>
          </a:p>
        </p:txBody>
      </p:sp>
    </p:spTree>
    <p:extLst>
      <p:ext uri="{BB962C8B-B14F-4D97-AF65-F5344CB8AC3E}">
        <p14:creationId xmlns:p14="http://schemas.microsoft.com/office/powerpoint/2010/main" val="115935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436</Words>
  <Application>Microsoft Office PowerPoint</Application>
  <PresentationFormat>Широкоэкранный</PresentationFormat>
  <Paragraphs>111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CiscoSans</vt:lpstr>
      <vt:lpstr>CiscoSans Thin</vt:lpstr>
      <vt:lpstr>CiscoSansTT Thin</vt:lpstr>
      <vt:lpstr>Tipo de letra del sistema Fina</vt:lpstr>
      <vt:lpstr>Тема Office</vt:lpstr>
      <vt:lpstr>Cisco Managed Service License  Agreement (MSLA)</vt:lpstr>
      <vt:lpstr>Cisco Managed Service License Agreement (MSLA)</vt:lpstr>
      <vt:lpstr>Більше  пропозицій для ваших споживачів</vt:lpstr>
      <vt:lpstr>Mасштабуйтесь!</vt:lpstr>
      <vt:lpstr>Будьте  гнучкими!</vt:lpstr>
      <vt:lpstr>Знижуйте  витрати!</vt:lpstr>
      <vt:lpstr>Один контракт – комплексне рішення</vt:lpstr>
      <vt:lpstr>Презентация PowerPoint</vt:lpstr>
      <vt:lpstr>Портфель MSLA – більше можливостей, ніж можна очікувати</vt:lpstr>
      <vt:lpstr>Презентация PowerPoint</vt:lpstr>
      <vt:lpstr>Презентация PowerPoint</vt:lpstr>
      <vt:lpstr>Cisco smart account – єдиний центр управління ліцензіями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Cisco Managed Service License  Agreement (MSLA)</dc:title>
  <dc:creator>Крапивьянов Александр</dc:creator>
  <cp:lastModifiedBy>Крапивьянов Александр</cp:lastModifiedBy>
  <cp:revision>1</cp:revision>
  <dcterms:created xsi:type="dcterms:W3CDTF">2019-05-21T06:31:52Z</dcterms:created>
  <dcterms:modified xsi:type="dcterms:W3CDTF">2019-05-21T06:32:27Z</dcterms:modified>
</cp:coreProperties>
</file>