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B6B77-0825-4E65-B984-307FED85EC9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65263-BE5F-477D-8389-D69285627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7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sco.jiveon.com/docs/DOC-66026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Short and relevant: Stay focused on what your audience cares about. Think about what you want them to know, feel and do. Then, say what you need to say and no more.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Bold and human: Be confident in your ideas and in the words you use to express them. Use clear, natural language to connect with your audience and make your message stick.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Show what’s possible and make it real: We call this Dreaming and Doing. When we do it right it's powerful, inspiring, convincing and persuasive.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itchFamily="34" charset="-128"/>
              </a:rPr>
              <a:t>To learn more, download the brand language guidelines: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hlinkClick r:id="rId3"/>
              </a:rPr>
              <a:t>https://cisco.jiveon.com/docs/DOC-660269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A6D400-C829-4070-B5E9-1BF68645D698}" type="slidenum">
              <a:rPr lang="en-US" altLang="en-US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8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D73AC0-76AB-402E-B890-15700E2F40B9}" type="slidenum">
              <a:rPr lang="en-US" sz="800" b="0">
                <a:solidFill>
                  <a:prstClr val="black"/>
                </a:solidFill>
              </a:rPr>
              <a:pPr/>
              <a:t>10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53251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54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D73AC0-76AB-402E-B890-15700E2F40B9}" type="slidenum">
              <a:rPr lang="en-US" sz="800" b="0"/>
              <a:pPr/>
              <a:t>18</a:t>
            </a:fld>
            <a:endParaRPr lang="en-US" sz="800" b="0" dirty="0"/>
          </a:p>
        </p:txBody>
      </p:sp>
      <p:sp>
        <p:nvSpPr>
          <p:cNvPr id="53251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77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6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0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50564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73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3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D92ED-048D-4E6D-8681-5CCB41AE4C24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4DBF-CDAA-42BD-BF31-768A9DF9A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2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5234" y="2451100"/>
            <a:ext cx="7752380" cy="2196040"/>
          </a:xfrm>
        </p:spPr>
        <p:txBody>
          <a:bodyPr/>
          <a:lstStyle/>
          <a:p>
            <a:r>
              <a:rPr lang="en-US" sz="4800" b="1" dirty="0">
                <a:solidFill>
                  <a:srgbClr val="003C56"/>
                </a:solidFill>
              </a:rPr>
              <a:t>Cisco </a:t>
            </a:r>
            <a:r>
              <a:rPr lang="en-US" sz="4800" b="1" dirty="0">
                <a:solidFill>
                  <a:srgbClr val="003C56"/>
                </a:solidFill>
              </a:rPr>
              <a:t>Managed</a:t>
            </a:r>
            <a:br>
              <a:rPr lang="en-US" sz="4800" b="1" dirty="0">
                <a:solidFill>
                  <a:srgbClr val="003C56"/>
                </a:solidFill>
              </a:rPr>
            </a:br>
            <a:r>
              <a:rPr lang="en-US" sz="4800" b="1" dirty="0">
                <a:solidFill>
                  <a:srgbClr val="003C56"/>
                </a:solidFill>
              </a:rPr>
              <a:t>Service License </a:t>
            </a:r>
            <a:br>
              <a:rPr lang="en-US" sz="4800" b="1" dirty="0">
                <a:solidFill>
                  <a:srgbClr val="003C56"/>
                </a:solidFill>
              </a:rPr>
            </a:br>
            <a:r>
              <a:rPr lang="en-US" sz="4800" b="1" dirty="0">
                <a:solidFill>
                  <a:srgbClr val="003C56"/>
                </a:solidFill>
              </a:rPr>
              <a:t>Agreement</a:t>
            </a:r>
            <a:r>
              <a:rPr lang="uk-UA" sz="4800" b="1" dirty="0">
                <a:solidFill>
                  <a:srgbClr val="003C56"/>
                </a:solidFill>
              </a:rPr>
              <a:t> </a:t>
            </a:r>
            <a:r>
              <a:rPr lang="uk-UA" sz="4800" b="1" dirty="0">
                <a:solidFill>
                  <a:srgbClr val="003C56"/>
                </a:solidFill>
              </a:rPr>
              <a:t>(</a:t>
            </a:r>
            <a:r>
              <a:rPr lang="en-US" sz="4800" b="1" dirty="0">
                <a:solidFill>
                  <a:srgbClr val="003C56"/>
                </a:solidFill>
              </a:rPr>
              <a:t>MSLA</a:t>
            </a:r>
            <a:r>
              <a:rPr lang="uk-UA" sz="4800" b="1" dirty="0">
                <a:solidFill>
                  <a:srgbClr val="003C56"/>
                </a:solidFill>
              </a:rPr>
              <a:t>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35" y="443123"/>
            <a:ext cx="4063664" cy="788351"/>
          </a:xfrm>
          <a:prstGeom prst="rect">
            <a:avLst/>
          </a:prstGeom>
        </p:spPr>
      </p:pic>
      <p:sp>
        <p:nvSpPr>
          <p:cNvPr id="41" name="Text Placeholder 2"/>
          <p:cNvSpPr txBox="1">
            <a:spLocks/>
          </p:cNvSpPr>
          <p:nvPr/>
        </p:nvSpPr>
        <p:spPr>
          <a:xfrm>
            <a:off x="583663" y="5764659"/>
            <a:ext cx="7723952" cy="384175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5073"/>
              </a:buClr>
              <a:buNone/>
            </a:pPr>
            <a:r>
              <a:rPr sz="2400">
                <a:solidFill>
                  <a:srgbClr val="282828"/>
                </a:solidFill>
              </a:rPr>
              <a:t>Cisco Cyber’19</a:t>
            </a:r>
            <a:endParaRPr sz="2400">
              <a:solidFill>
                <a:srgbClr val="282828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3" y="383385"/>
            <a:ext cx="988891" cy="9374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84" y="-4233"/>
            <a:ext cx="3884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1797051"/>
            <a:ext cx="11608312" cy="960957"/>
          </a:xfrm>
        </p:spPr>
        <p:txBody>
          <a:bodyPr/>
          <a:lstStyle/>
          <a:p>
            <a:r>
              <a:rPr lang="en-GB" sz="3200" dirty="0"/>
              <a:t>Virtual Adaptive Security Appliance (</a:t>
            </a:r>
            <a:r>
              <a:rPr lang="en-GB" sz="3200" dirty="0" err="1"/>
              <a:t>ASAv</a:t>
            </a:r>
            <a:r>
              <a:rPr lang="en-GB" sz="3200" dirty="0"/>
              <a:t>) </a:t>
            </a:r>
            <a:endParaRPr lang="en-US" sz="3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39" y="275017"/>
            <a:ext cx="2237461" cy="43406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711200" y="1199095"/>
            <a:ext cx="10820400" cy="403223"/>
          </a:xfrm>
          <a:prstGeom prst="rect">
            <a:avLst/>
          </a:prstGeom>
          <a:solidFill>
            <a:srgbClr val="00BC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35" tIns="41067" rIns="82135" bIns="41067" anchor="ctr">
            <a:noAutofit/>
          </a:bodyPr>
          <a:lstStyle/>
          <a:p>
            <a:endParaRPr lang="en-US" sz="2400" dirty="0">
              <a:solidFill>
                <a:srgbClr val="282828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63601" y="1145490"/>
            <a:ext cx="2249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iscoSansTT ExtraLight"/>
                <a:cs typeface="Segoe UI Light" panose="020B0502040204020203" pitchFamily="34" charset="0"/>
              </a:rPr>
              <a:t>MSLA </a:t>
            </a:r>
            <a:r>
              <a:rPr lang="uk-UA" sz="2400" dirty="0">
                <a:solidFill>
                  <a:srgbClr val="FFFFFF"/>
                </a:solidFill>
                <a:latin typeface="CiscoSansTT ExtraLight"/>
                <a:cs typeface="Segoe UI Light" panose="020B0502040204020203" pitchFamily="34" charset="0"/>
              </a:rPr>
              <a:t>Безпека</a:t>
            </a:r>
            <a:endParaRPr lang="ru-RU" sz="2400" dirty="0">
              <a:solidFill>
                <a:srgbClr val="FFFFFF"/>
              </a:solidFill>
              <a:latin typeface="CiscoSansTT ExtraLight"/>
            </a:endParaRPr>
          </a:p>
        </p:txBody>
      </p:sp>
      <p:sp>
        <p:nvSpPr>
          <p:cNvPr id="58" name="Text Placeholder 4"/>
          <p:cNvSpPr txBox="1">
            <a:spLocks/>
          </p:cNvSpPr>
          <p:nvPr/>
        </p:nvSpPr>
        <p:spPr>
          <a:xfrm>
            <a:off x="6982885" y="3150305"/>
            <a:ext cx="4734983" cy="2920999"/>
          </a:xfrm>
          <a:prstGeom prst="rect">
            <a:avLst/>
          </a:prstGeom>
        </p:spPr>
        <p:txBody>
          <a:bodyPr anchor="t"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282828"/>
              </a:buClr>
              <a:buSzPct val="60000"/>
              <a:buNone/>
              <a:tabLst>
                <a:tab pos="304792" algn="l"/>
              </a:tabLst>
            </a:pPr>
            <a:r>
              <a:rPr lang="uk-UA" sz="2400" dirty="0">
                <a:solidFill>
                  <a:srgbClr val="282828"/>
                </a:solidFill>
              </a:rPr>
              <a:t>Надає правову політику та забезпечує інспекцію загроз </a:t>
            </a:r>
            <a:r>
              <a:rPr lang="en-US" sz="2400" dirty="0">
                <a:solidFill>
                  <a:srgbClr val="282828"/>
                </a:solidFill>
              </a:rPr>
              <a:t/>
            </a:r>
            <a:br>
              <a:rPr lang="en-US" sz="2400" dirty="0">
                <a:solidFill>
                  <a:srgbClr val="282828"/>
                </a:solidFill>
              </a:rPr>
            </a:br>
            <a:r>
              <a:rPr lang="uk-UA" sz="2400" dirty="0">
                <a:solidFill>
                  <a:srgbClr val="282828"/>
                </a:solidFill>
              </a:rPr>
              <a:t>у різнорідних середовищах</a:t>
            </a:r>
            <a:r>
              <a:rPr lang="uk-UA" sz="2400" dirty="0">
                <a:solidFill>
                  <a:srgbClr val="282828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2400" dirty="0"/>
              <a:t>Підтримка як традиційних, так і програмних мереж наступного покоління (</a:t>
            </a:r>
            <a:r>
              <a:rPr lang="en-US" sz="2400" dirty="0"/>
              <a:t>SDN)</a:t>
            </a:r>
            <a:r>
              <a:rPr lang="ru-RU" sz="2400" dirty="0"/>
              <a:t>.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Поєднується з </a:t>
            </a:r>
            <a:r>
              <a:rPr lang="en-US" sz="2400" dirty="0"/>
              <a:t>Cisco Application Centric (ACI). </a:t>
            </a:r>
            <a:endParaRPr lang="uk-UA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76" y="2837197"/>
            <a:ext cx="773017" cy="864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60" y="2837197"/>
            <a:ext cx="773017" cy="864375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564710" y="3186022"/>
            <a:ext cx="1302759" cy="91260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91452" tIns="45727" rIns="91452" bIns="45727" anchor="ctr" anchorCtr="1"/>
          <a:lstStyle/>
          <a:p>
            <a:pPr algn="ctr" defTabSz="814476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67468" y="4172963"/>
            <a:ext cx="1299173" cy="91260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91452" tIns="45727" rIns="91452" bIns="45727" anchor="ctr" anchorCtr="1"/>
          <a:lstStyle/>
          <a:p>
            <a:pPr algn="ctr" defTabSz="814476"/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348809" y="5699379"/>
            <a:ext cx="4020659" cy="459676"/>
          </a:xfrm>
          <a:custGeom>
            <a:avLst/>
            <a:gdLst>
              <a:gd name="T0" fmla="*/ 151 w 2098"/>
              <a:gd name="T1" fmla="*/ 0 h 304"/>
              <a:gd name="T2" fmla="*/ 0 w 2098"/>
              <a:gd name="T3" fmla="*/ 152 h 304"/>
              <a:gd name="T4" fmla="*/ 151 w 2098"/>
              <a:gd name="T5" fmla="*/ 304 h 304"/>
              <a:gd name="T6" fmla="*/ 1946 w 2098"/>
              <a:gd name="T7" fmla="*/ 304 h 304"/>
              <a:gd name="T8" fmla="*/ 2098 w 2098"/>
              <a:gd name="T9" fmla="*/ 152 h 304"/>
              <a:gd name="T10" fmla="*/ 1946 w 2098"/>
              <a:gd name="T11" fmla="*/ 0 h 304"/>
              <a:gd name="T12" fmla="*/ 151 w 2098"/>
              <a:gd name="T1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8" h="304">
                <a:moveTo>
                  <a:pt x="151" y="0"/>
                </a:moveTo>
                <a:cubicBezTo>
                  <a:pt x="67" y="0"/>
                  <a:pt x="0" y="69"/>
                  <a:pt x="0" y="152"/>
                </a:cubicBezTo>
                <a:cubicBezTo>
                  <a:pt x="0" y="236"/>
                  <a:pt x="67" y="304"/>
                  <a:pt x="151" y="304"/>
                </a:cubicBezTo>
                <a:cubicBezTo>
                  <a:pt x="1946" y="304"/>
                  <a:pt x="1946" y="304"/>
                  <a:pt x="1946" y="304"/>
                </a:cubicBezTo>
                <a:cubicBezTo>
                  <a:pt x="2030" y="304"/>
                  <a:pt x="2098" y="236"/>
                  <a:pt x="2098" y="152"/>
                </a:cubicBezTo>
                <a:cubicBezTo>
                  <a:pt x="2098" y="69"/>
                  <a:pt x="2030" y="0"/>
                  <a:pt x="1946" y="0"/>
                </a:cubicBezTo>
                <a:lnTo>
                  <a:pt x="15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67" dirty="0"/>
              <a:t>Hypervisor</a:t>
            </a:r>
            <a:endParaRPr lang="en-US" sz="1867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2030162" y="5313504"/>
            <a:ext cx="2947329" cy="333661"/>
          </a:xfrm>
          <a:custGeom>
            <a:avLst/>
            <a:gdLst>
              <a:gd name="T0" fmla="*/ 151 w 2098"/>
              <a:gd name="T1" fmla="*/ 0 h 304"/>
              <a:gd name="T2" fmla="*/ 0 w 2098"/>
              <a:gd name="T3" fmla="*/ 152 h 304"/>
              <a:gd name="T4" fmla="*/ 151 w 2098"/>
              <a:gd name="T5" fmla="*/ 304 h 304"/>
              <a:gd name="T6" fmla="*/ 1946 w 2098"/>
              <a:gd name="T7" fmla="*/ 304 h 304"/>
              <a:gd name="T8" fmla="*/ 2098 w 2098"/>
              <a:gd name="T9" fmla="*/ 152 h 304"/>
              <a:gd name="T10" fmla="*/ 1946 w 2098"/>
              <a:gd name="T11" fmla="*/ 0 h 304"/>
              <a:gd name="T12" fmla="*/ 151 w 2098"/>
              <a:gd name="T1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8" h="304">
                <a:moveTo>
                  <a:pt x="151" y="0"/>
                </a:moveTo>
                <a:cubicBezTo>
                  <a:pt x="67" y="0"/>
                  <a:pt x="0" y="69"/>
                  <a:pt x="0" y="152"/>
                </a:cubicBezTo>
                <a:cubicBezTo>
                  <a:pt x="0" y="236"/>
                  <a:pt x="67" y="304"/>
                  <a:pt x="151" y="304"/>
                </a:cubicBezTo>
                <a:cubicBezTo>
                  <a:pt x="1946" y="304"/>
                  <a:pt x="1946" y="304"/>
                  <a:pt x="1946" y="304"/>
                </a:cubicBezTo>
                <a:cubicBezTo>
                  <a:pt x="2030" y="304"/>
                  <a:pt x="2098" y="236"/>
                  <a:pt x="2098" y="152"/>
                </a:cubicBezTo>
                <a:cubicBezTo>
                  <a:pt x="2098" y="69"/>
                  <a:pt x="2030" y="0"/>
                  <a:pt x="1946" y="0"/>
                </a:cubicBezTo>
                <a:lnTo>
                  <a:pt x="15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Virtual Switch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82135" y="3674325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55358" y="3674325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55433" y="3656482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39700" y="3663225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2135" y="4242582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2135" y="4665061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55358" y="4242582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55358" y="4665061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228808" y="4238299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39700" y="4653961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52453" y="4220534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63345" y="4636195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31850" y="3186022"/>
            <a:ext cx="1302759" cy="91260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91452" tIns="45727" rIns="91452" bIns="45727" anchor="ctr" anchorCtr="1"/>
          <a:lstStyle/>
          <a:p>
            <a:pPr algn="ctr" defTabSz="814476"/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34608" y="4172963"/>
            <a:ext cx="1299173" cy="91260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lIns="91452" tIns="45727" rIns="91452" bIns="45727" anchor="ctr" anchorCtr="1"/>
          <a:lstStyle/>
          <a:p>
            <a:pPr algn="ctr" defTabSz="814476"/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49275" y="3674325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22498" y="3251846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22498" y="3674325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22573" y="3656482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95948" y="3247563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06840" y="3663225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49275" y="4242582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49275" y="4665061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22498" y="4665061"/>
            <a:ext cx="499533" cy="34728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406840" y="4653961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9593" y="4220534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0485" y="4636195"/>
            <a:ext cx="563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j-lt"/>
              </a:rPr>
              <a:t>VM</a:t>
            </a:r>
            <a:endParaRPr lang="ru-RU" sz="1600" b="1" dirty="0">
              <a:latin typeface="+mj-lt"/>
            </a:endParaRPr>
          </a:p>
        </p:txBody>
      </p:sp>
      <p:cxnSp>
        <p:nvCxnSpPr>
          <p:cNvPr id="42" name="Прямая соединительная линия 41"/>
          <p:cNvCxnSpPr>
            <a:stCxn id="29" idx="3"/>
          </p:cNvCxnSpPr>
          <p:nvPr/>
        </p:nvCxnSpPr>
        <p:spPr>
          <a:xfrm>
            <a:off x="2033782" y="4629267"/>
            <a:ext cx="388333" cy="748957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017763" y="3656482"/>
            <a:ext cx="789036" cy="1709236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917184" y="3590731"/>
            <a:ext cx="38573" cy="171026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018784" y="3599197"/>
            <a:ext cx="38573" cy="171026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597811" y="3600029"/>
            <a:ext cx="38573" cy="171026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699411" y="3608496"/>
            <a:ext cx="38573" cy="171026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2" idx="1"/>
          </p:cNvCxnSpPr>
          <p:nvPr/>
        </p:nvCxnSpPr>
        <p:spPr>
          <a:xfrm flipH="1">
            <a:off x="4262566" y="4629267"/>
            <a:ext cx="304903" cy="749143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900825" y="3652920"/>
            <a:ext cx="669775" cy="1690411"/>
          </a:xfrm>
          <a:prstGeom prst="line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"/>
          <p:cNvSpPr txBox="1">
            <a:spLocks/>
          </p:cNvSpPr>
          <p:nvPr/>
        </p:nvSpPr>
        <p:spPr>
          <a:xfrm>
            <a:off x="1814946" y="275919"/>
            <a:ext cx="7568093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ct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2392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2836333"/>
            <a:ext cx="5103284" cy="1574800"/>
          </a:xfrm>
        </p:spPr>
        <p:txBody>
          <a:bodyPr/>
          <a:lstStyle/>
          <a:p>
            <a:r>
              <a:rPr lang="en-GB" dirty="0"/>
              <a:t>AMP for Endpoints (AMP4E)</a:t>
            </a:r>
            <a:endParaRPr lang="en-US" dirty="0">
              <a:solidFill>
                <a:srgbClr val="003C56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96618" y="2997201"/>
            <a:ext cx="4751916" cy="3488268"/>
          </a:xfrm>
        </p:spPr>
        <p:txBody>
          <a:bodyPr anchor="t"/>
          <a:lstStyle/>
          <a:p>
            <a:pPr marL="0" indent="0">
              <a:buNone/>
            </a:pPr>
            <a:r>
              <a:rPr lang="uk-UA" sz="2400" dirty="0"/>
              <a:t>Аналіз та захист від шкідливих програм.</a:t>
            </a:r>
          </a:p>
          <a:p>
            <a:pPr marL="0" indent="0">
              <a:buNone/>
            </a:pPr>
            <a:r>
              <a:rPr lang="uk-UA" sz="2400" spc="133" dirty="0"/>
              <a:t>Оперування метаданими файлів. </a:t>
            </a:r>
          </a:p>
          <a:p>
            <a:pPr marL="0" indent="0">
              <a:buNone/>
            </a:pPr>
            <a:r>
              <a:rPr lang="uk-UA" sz="2400" dirty="0"/>
              <a:t>Аналіз репутації </a:t>
            </a:r>
            <a:r>
              <a:rPr lang="uk-UA" sz="2400" dirty="0" err="1"/>
              <a:t>файла</a:t>
            </a:r>
            <a:r>
              <a:rPr lang="uk-UA" sz="2400" dirty="0"/>
              <a:t> за криптографічним хешем. </a:t>
            </a:r>
          </a:p>
          <a:p>
            <a:pPr marL="0" indent="0">
              <a:buNone/>
            </a:pPr>
            <a:r>
              <a:rPr lang="uk-UA" sz="2400" dirty="0"/>
              <a:t>Доступ до </a:t>
            </a:r>
            <a:r>
              <a:rPr lang="en-US" sz="2400" dirty="0"/>
              <a:t>AMP Threat Grid</a:t>
            </a:r>
            <a:r>
              <a:rPr lang="uk-UA" sz="2400" dirty="0"/>
              <a:t>.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1462381"/>
            <a:ext cx="2014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cs typeface="Segoe UI Light" panose="020B0502040204020203" pitchFamily="34" charset="0"/>
              </a:rPr>
              <a:t>MSLA </a:t>
            </a:r>
            <a:r>
              <a:rPr lang="uk-UA" sz="2400" dirty="0">
                <a:solidFill>
                  <a:schemeClr val="bg2"/>
                </a:solidFill>
                <a:cs typeface="Segoe UI Light" panose="020B0502040204020203" pitchFamily="34" charset="0"/>
              </a:rPr>
              <a:t>Безпека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67" y="877614"/>
            <a:ext cx="4679684" cy="2575396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16592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Stealthwatch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Cloud</a:t>
            </a:r>
            <a:endParaRPr lang="en-US" dirty="0">
              <a:solidFill>
                <a:srgbClr val="003C5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/>
              <a:t>Динамічне поведінкове моделювання об'єктів.</a:t>
            </a:r>
          </a:p>
          <a:p>
            <a:pPr marL="0" indent="0">
              <a:buNone/>
            </a:pPr>
            <a:r>
              <a:rPr lang="uk-UA" sz="2400" dirty="0"/>
              <a:t>Доступ в реальному часі до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IP-</a:t>
            </a:r>
            <a:r>
              <a:rPr lang="uk-UA" sz="2400" dirty="0"/>
              <a:t>активів та трафіку в мережі. </a:t>
            </a:r>
          </a:p>
          <a:p>
            <a:pPr marL="0" indent="0">
              <a:buNone/>
            </a:pPr>
            <a:r>
              <a:rPr lang="uk-UA" sz="2400" dirty="0"/>
              <a:t>Виявлення загроз за допомогою алгоритмів моделювання за ознакою </a:t>
            </a:r>
            <a:r>
              <a:rPr lang="uk-UA" sz="2400" dirty="0"/>
              <a:t>зміни </a:t>
            </a:r>
            <a:r>
              <a:rPr lang="uk-UA" sz="2400" dirty="0"/>
              <a:t>поведінки.</a:t>
            </a:r>
          </a:p>
          <a:p>
            <a:pPr marL="0" indent="0">
              <a:buNone/>
            </a:pPr>
            <a:r>
              <a:rPr lang="uk-UA" sz="2400" dirty="0"/>
              <a:t>Доступний як для приватної хмари, так і публічної.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07508" y="2946344"/>
            <a:ext cx="970501" cy="97050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734" y="1462381"/>
            <a:ext cx="2014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cs typeface="Segoe UI Light" panose="020B0502040204020203" pitchFamily="34" charset="0"/>
              </a:rPr>
              <a:t>MSLA </a:t>
            </a:r>
            <a:r>
              <a:rPr lang="uk-UA" sz="2400" dirty="0">
                <a:solidFill>
                  <a:schemeClr val="bg2"/>
                </a:solidFill>
                <a:cs typeface="Segoe UI Light" panose="020B0502040204020203" pitchFamily="34" charset="0"/>
              </a:rPr>
              <a:t>Безпека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9" name="Picture 2" descr="Start your free trial of Stealthwatch Cloud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37" y="3225800"/>
            <a:ext cx="1812908" cy="15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13313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Security </a:t>
            </a:r>
            <a:br>
              <a:rPr lang="en-US" dirty="0"/>
            </a:br>
            <a:r>
              <a:rPr lang="en-US" dirty="0"/>
              <a:t>Virtual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Appliance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/>
              <a:t>Повноцінний контроль електронна </a:t>
            </a:r>
            <a:r>
              <a:rPr lang="uk-UA" sz="2400" dirty="0"/>
              <a:t>пошти.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Захистом корпоративних користувачів від атак, які розповсюджуються за допомогою електронних повідомлень.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07508" y="2946344"/>
            <a:ext cx="970501" cy="97050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734" y="1462381"/>
            <a:ext cx="2014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cs typeface="Segoe UI Light" panose="020B0502040204020203" pitchFamily="34" charset="0"/>
              </a:rPr>
              <a:t>MSLA </a:t>
            </a:r>
            <a:r>
              <a:rPr lang="uk-UA" sz="2400" dirty="0">
                <a:solidFill>
                  <a:schemeClr val="bg2"/>
                </a:solidFill>
                <a:cs typeface="Segoe UI Light" panose="020B0502040204020203" pitchFamily="34" charset="0"/>
              </a:rPr>
              <a:t>Безпека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9" name="Picture 2" descr="Start your free trial of Stealthwatch Cloud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37" y="3225800"/>
            <a:ext cx="1812908" cy="15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28741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 Firewall Virtual (</a:t>
            </a:r>
            <a:r>
              <a:rPr lang="en-US" dirty="0" err="1"/>
              <a:t>NGFWv</a:t>
            </a:r>
            <a:r>
              <a:rPr lang="en-US" dirty="0"/>
              <a:t>)</a:t>
            </a:r>
            <a:endParaRPr lang="en-US" dirty="0">
              <a:solidFill>
                <a:srgbClr val="003C5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96618" y="3920067"/>
            <a:ext cx="4734983" cy="2201332"/>
          </a:xfrm>
        </p:spPr>
        <p:txBody>
          <a:bodyPr anchor="t"/>
          <a:lstStyle/>
          <a:p>
            <a:pPr marL="0" indent="0">
              <a:buNone/>
            </a:pPr>
            <a:r>
              <a:rPr lang="uk-UA" sz="2400" dirty="0"/>
              <a:t>Запобігання порушенням.</a:t>
            </a:r>
          </a:p>
          <a:p>
            <a:pPr marL="0" indent="0">
              <a:buNone/>
            </a:pPr>
            <a:r>
              <a:rPr lang="uk-UA" sz="2400" dirty="0"/>
              <a:t>Швидке виявлення та припинення </a:t>
            </a:r>
            <a:r>
              <a:rPr lang="uk-UA" sz="2400" dirty="0"/>
              <a:t>загроз.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Автоматизація операцій мережі та безпеки для економії часу.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1462381"/>
            <a:ext cx="2014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cs typeface="Segoe UI Light" panose="020B0502040204020203" pitchFamily="34" charset="0"/>
              </a:rPr>
              <a:t>MSLA </a:t>
            </a:r>
            <a:r>
              <a:rPr lang="uk-UA" sz="2400" dirty="0">
                <a:solidFill>
                  <a:schemeClr val="bg2"/>
                </a:solidFill>
                <a:cs typeface="Segoe UI Light" panose="020B0502040204020203" pitchFamily="34" charset="0"/>
              </a:rPr>
              <a:t>Безпека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72" y="1487780"/>
            <a:ext cx="1975576" cy="2209053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40130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Umbrella Easy Protect 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Mobile </a:t>
            </a:r>
            <a:r>
              <a:rPr lang="en-GB" dirty="0"/>
              <a:t>Protect</a:t>
            </a:r>
            <a:endParaRPr lang="en-US" dirty="0">
              <a:solidFill>
                <a:srgbClr val="003C5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96618" y="2446867"/>
            <a:ext cx="4734983" cy="3674532"/>
          </a:xfrm>
        </p:spPr>
        <p:txBody>
          <a:bodyPr anchor="t"/>
          <a:lstStyle/>
          <a:p>
            <a:pPr marL="0" indent="0">
              <a:buNone/>
            </a:pP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uk-UA" sz="2400" dirty="0"/>
              <a:t>першої лінії захисту від загроз в Інтернеті. </a:t>
            </a:r>
          </a:p>
          <a:p>
            <a:pPr marL="0" indent="0">
              <a:buNone/>
            </a:pPr>
            <a:r>
              <a:rPr lang="uk-UA" sz="2400" dirty="0"/>
              <a:t>Блокування запитів до шкідливих джерел (домени,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uk-UA" sz="2400" dirty="0"/>
              <a:t> </a:t>
            </a:r>
            <a:r>
              <a:rPr lang="en-US" sz="2400" dirty="0"/>
              <a:t>IP-</a:t>
            </a:r>
            <a:r>
              <a:rPr lang="uk-UA" sz="2400" dirty="0"/>
              <a:t>адреси, </a:t>
            </a:r>
            <a:r>
              <a:rPr lang="en-US" sz="2400" dirty="0"/>
              <a:t>URL-</a:t>
            </a:r>
            <a:r>
              <a:rPr lang="uk-UA" sz="2400" dirty="0"/>
              <a:t>адреси) до встановлення з'єднання. </a:t>
            </a:r>
          </a:p>
          <a:p>
            <a:pPr marL="0" indent="0">
              <a:buNone/>
            </a:pPr>
            <a:r>
              <a:rPr lang="uk-UA" sz="2400" dirty="0"/>
              <a:t>Захист від загроз для всіх портів і протоколів на всіх пристроях мережі.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1462381"/>
            <a:ext cx="2014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cs typeface="Segoe UI Light" panose="020B0502040204020203" pitchFamily="34" charset="0"/>
              </a:rPr>
              <a:t>MSLA </a:t>
            </a:r>
            <a:r>
              <a:rPr lang="uk-UA" sz="2400" dirty="0">
                <a:solidFill>
                  <a:schemeClr val="bg2"/>
                </a:solidFill>
                <a:cs typeface="Segoe UI Light" panose="020B0502040204020203" pitchFamily="34" charset="0"/>
              </a:rPr>
              <a:t>Безпека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74" y="713318"/>
            <a:ext cx="1205537" cy="12055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417" y="718031"/>
            <a:ext cx="1205539" cy="12055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64" y="718032"/>
            <a:ext cx="1205537" cy="120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07" y="716588"/>
            <a:ext cx="1210733" cy="12107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96" y="716588"/>
            <a:ext cx="1210733" cy="12107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39" y="716587"/>
            <a:ext cx="1210733" cy="1210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Umbrella MSLA Insights</a:t>
            </a:r>
            <a:endParaRPr lang="en-US" dirty="0">
              <a:solidFill>
                <a:srgbClr val="003C5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96618" y="2498486"/>
            <a:ext cx="4734983" cy="2836332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uk-UA" sz="2400" dirty="0"/>
              <a:t>першої лінії захисту від загроз в Інтернеті. </a:t>
            </a:r>
          </a:p>
          <a:p>
            <a:pPr marL="0" indent="0">
              <a:buNone/>
            </a:pPr>
            <a:r>
              <a:rPr lang="uk-UA" sz="2400" dirty="0"/>
              <a:t>Блокування запитів до шкідливих джерел (домени,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uk-UA" sz="2400" dirty="0"/>
              <a:t> </a:t>
            </a:r>
            <a:r>
              <a:rPr lang="en-US" sz="2400" dirty="0"/>
              <a:t>IP-</a:t>
            </a:r>
            <a:r>
              <a:rPr lang="uk-UA" sz="2400" dirty="0"/>
              <a:t>адреси, </a:t>
            </a:r>
            <a:r>
              <a:rPr lang="en-US" sz="2400" dirty="0"/>
              <a:t>URL-</a:t>
            </a:r>
            <a:r>
              <a:rPr lang="uk-UA" sz="2400" dirty="0"/>
              <a:t>адреси) до встановлення з'єднання. </a:t>
            </a:r>
          </a:p>
          <a:p>
            <a:pPr marL="0" indent="0">
              <a:buNone/>
            </a:pPr>
            <a:r>
              <a:rPr lang="uk-UA" sz="2400" dirty="0"/>
              <a:t>Захист від загроз для всіх портів і протоколів на всіх пристроях мережі.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1462381"/>
            <a:ext cx="2014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cs typeface="Segoe UI Light" panose="020B0502040204020203" pitchFamily="34" charset="0"/>
              </a:rPr>
              <a:t>MSLA </a:t>
            </a:r>
            <a:r>
              <a:rPr lang="uk-UA" sz="2400" dirty="0">
                <a:solidFill>
                  <a:schemeClr val="bg2"/>
                </a:solidFill>
                <a:cs typeface="Segoe UI Light" panose="020B0502040204020203" pitchFamily="34" charset="0"/>
              </a:rPr>
              <a:t>Безпека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Cisco</a:t>
            </a:r>
            <a:r>
              <a:rPr lang="en-US" b="1" dirty="0"/>
              <a:t> </a:t>
            </a:r>
            <a:r>
              <a:rPr lang="en-US" dirty="0" err="1"/>
              <a:t>CloudCenter</a:t>
            </a:r>
            <a:r>
              <a:rPr lang="en-US" dirty="0"/>
              <a:t> (</a:t>
            </a:r>
            <a:r>
              <a:rPr lang="uk-UA" dirty="0"/>
              <a:t>раніше</a:t>
            </a:r>
            <a:r>
              <a:rPr lang="en-US" dirty="0"/>
              <a:t> </a:t>
            </a:r>
            <a:r>
              <a:rPr lang="en-US" dirty="0" err="1"/>
              <a:t>Cliqr</a:t>
            </a:r>
            <a:r>
              <a:rPr lang="en-US" dirty="0"/>
              <a:t>)</a:t>
            </a:r>
            <a:endParaRPr lang="en-US" dirty="0">
              <a:solidFill>
                <a:srgbClr val="003C5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1462381"/>
            <a:ext cx="3234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MSLA </a:t>
            </a:r>
            <a:r>
              <a:rPr lang="uk-UA" sz="2400" b="1" dirty="0" err="1">
                <a:solidFill>
                  <a:schemeClr val="bg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Мультихмарність</a:t>
            </a:r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60" y="716567"/>
            <a:ext cx="4394229" cy="21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96618" y="3200401"/>
            <a:ext cx="4734983" cy="2920999"/>
          </a:xfrm>
        </p:spPr>
        <p:txBody>
          <a:bodyPr anchor="t"/>
          <a:lstStyle/>
          <a:p>
            <a:pPr marL="0" indent="0">
              <a:buNone/>
            </a:pPr>
            <a:r>
              <a:rPr lang="uk-UA" sz="2400" dirty="0"/>
              <a:t>Платформа для керування хмарами.</a:t>
            </a:r>
          </a:p>
          <a:p>
            <a:pPr marL="0" indent="0">
              <a:buNone/>
            </a:pPr>
            <a:r>
              <a:rPr lang="uk-UA" sz="2400" dirty="0"/>
              <a:t>Моделювання, розгортання та управління </a:t>
            </a:r>
            <a:r>
              <a:rPr lang="uk-UA" sz="2400" dirty="0"/>
              <a:t>додатками.</a:t>
            </a:r>
            <a:endParaRPr lang="uk-UA" sz="2400" dirty="0"/>
          </a:p>
          <a:p>
            <a:pPr marL="0" indent="0">
              <a:buNone/>
            </a:pPr>
            <a:r>
              <a:rPr lang="uk-UA" sz="2400" dirty="0"/>
              <a:t>Взаємодія з загальнодоступними та приватні хмарами, а також центрами обробки даних.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1797051"/>
            <a:ext cx="11608312" cy="960957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Cisco Network Service Orchestration Software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en-GB" sz="3200" dirty="0"/>
              <a:t>(</a:t>
            </a:r>
            <a:r>
              <a:rPr lang="en-GB" sz="3200" dirty="0"/>
              <a:t>NSO Software)</a:t>
            </a:r>
            <a:endParaRPr lang="en-US" sz="3067" dirty="0">
              <a:solidFill>
                <a:srgbClr val="004669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39" y="275017"/>
            <a:ext cx="2237461" cy="43406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711200" y="1199095"/>
            <a:ext cx="10820400" cy="403223"/>
          </a:xfrm>
          <a:prstGeom prst="rect">
            <a:avLst/>
          </a:prstGeom>
          <a:solidFill>
            <a:srgbClr val="00BC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135" tIns="41067" rIns="82135" bIns="41067" anchor="ctr">
            <a:noAutofit/>
          </a:bodyPr>
          <a:lstStyle/>
          <a:p>
            <a:endParaRPr lang="en-US" sz="2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863600" y="1145490"/>
            <a:ext cx="429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cs typeface="Segoe UI Light" panose="020B0502040204020203" pitchFamily="34" charset="0"/>
              </a:rPr>
              <a:t>MSLA </a:t>
            </a:r>
            <a:r>
              <a:rPr lang="uk-UA" sz="2400" dirty="0" err="1">
                <a:solidFill>
                  <a:schemeClr val="bg2"/>
                </a:solidFill>
                <a:cs typeface="Segoe UI Light" panose="020B0502040204020203" pitchFamily="34" charset="0"/>
              </a:rPr>
              <a:t>Оркестрація</a:t>
            </a:r>
            <a:r>
              <a:rPr lang="uk-UA" sz="2400" dirty="0">
                <a:solidFill>
                  <a:schemeClr val="bg2"/>
                </a:solidFill>
                <a:cs typeface="Segoe UI Light" panose="020B0502040204020203" pitchFamily="34" charset="0"/>
              </a:rPr>
              <a:t> та аналітика 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5" y="3081867"/>
            <a:ext cx="5439012" cy="3091741"/>
          </a:xfrm>
          <a:prstGeom prst="rect">
            <a:avLst/>
          </a:prstGeom>
        </p:spPr>
      </p:pic>
      <p:sp>
        <p:nvSpPr>
          <p:cNvPr id="58" name="Text Placeholder 4"/>
          <p:cNvSpPr txBox="1">
            <a:spLocks/>
          </p:cNvSpPr>
          <p:nvPr/>
        </p:nvSpPr>
        <p:spPr>
          <a:xfrm>
            <a:off x="6982885" y="3150305"/>
            <a:ext cx="4734983" cy="2920999"/>
          </a:xfrm>
          <a:prstGeom prst="rect">
            <a:avLst/>
          </a:prstGeom>
        </p:spPr>
        <p:txBody>
          <a:bodyPr anchor="t"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  <a:tabLst>
                <a:tab pos="304792" algn="l"/>
              </a:tabLst>
            </a:pPr>
            <a:r>
              <a:rPr lang="uk-UA" sz="2400" dirty="0"/>
              <a:t>Автоматизація послуг у традиційних і віртуалізованих мережах. </a:t>
            </a:r>
            <a:r>
              <a:rPr lang="ru-RU" sz="2400" dirty="0"/>
              <a:t>Дозволя</a:t>
            </a:r>
            <a:r>
              <a:rPr lang="uk-UA" sz="2400" dirty="0"/>
              <a:t>є додавати, змінювати та видаляти послуги, не порушуючи загального сервісу.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SzPct val="60000"/>
              <a:buNone/>
              <a:tabLst>
                <a:tab pos="304792" algn="l"/>
              </a:tabLst>
            </a:pPr>
            <a:r>
              <a:rPr lang="uk-UA" sz="2400" dirty="0"/>
              <a:t>Забезпечує надання послуг у режимі реального часу.</a:t>
            </a:r>
            <a:endParaRPr lang="en-US" sz="24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814946" y="275919"/>
            <a:ext cx="7568093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ct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16910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5234" y="2451100"/>
            <a:ext cx="7752380" cy="2196040"/>
          </a:xfrm>
        </p:spPr>
        <p:txBody>
          <a:bodyPr/>
          <a:lstStyle/>
          <a:p>
            <a:pPr lvl="0"/>
            <a:r>
              <a:rPr lang="ru-RU" sz="4800" dirty="0"/>
              <a:t>Запитай </a:t>
            </a:r>
            <a:r>
              <a:rPr lang="ru-RU" sz="4800" dirty="0"/>
              <a:t>про </a:t>
            </a:r>
            <a:r>
              <a:rPr lang="ru-RU" sz="4800" dirty="0">
                <a:solidFill>
                  <a:schemeClr val="bg2"/>
                </a:solidFill>
              </a:rPr>
              <a:t>MSLA</a:t>
            </a:r>
            <a:r>
              <a:rPr lang="ru-RU" sz="4800" dirty="0"/>
              <a:t>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ru-RU" sz="4800" dirty="0"/>
              <a:t>в </a:t>
            </a:r>
            <a:r>
              <a:rPr lang="ru-RU" sz="4800" dirty="0" err="1"/>
              <a:t>свого</a:t>
            </a:r>
            <a:r>
              <a:rPr lang="ru-RU" sz="4800" dirty="0"/>
              <a:t> провайдера!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35" y="443123"/>
            <a:ext cx="4063664" cy="788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3" y="383385"/>
            <a:ext cx="988891" cy="9374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0"/>
            <a:ext cx="416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91531" y="2209800"/>
            <a:ext cx="5103284" cy="2438400"/>
          </a:xfrm>
        </p:spPr>
        <p:txBody>
          <a:bodyPr/>
          <a:lstStyle/>
          <a:p>
            <a:r>
              <a:rPr lang="en-US" sz="3733" dirty="0">
                <a:solidFill>
                  <a:srgbClr val="003C56"/>
                </a:solidFill>
              </a:rPr>
              <a:t>Cisco Managed </a:t>
            </a:r>
            <a:r>
              <a:rPr lang="en-US" sz="3733" dirty="0">
                <a:solidFill>
                  <a:srgbClr val="003C56"/>
                </a:solidFill>
              </a:rPr>
              <a:t>Service License </a:t>
            </a:r>
            <a:r>
              <a:rPr lang="en-US" sz="3733" dirty="0">
                <a:solidFill>
                  <a:srgbClr val="003C56"/>
                </a:solidFill>
              </a:rPr>
              <a:t>Agreement</a:t>
            </a:r>
            <a:r>
              <a:rPr lang="uk-UA" sz="3733" dirty="0">
                <a:solidFill>
                  <a:srgbClr val="003C56"/>
                </a:solidFill>
              </a:rPr>
              <a:t> (</a:t>
            </a:r>
            <a:r>
              <a:rPr lang="en-US" sz="3733" dirty="0">
                <a:solidFill>
                  <a:srgbClr val="003C56"/>
                </a:solidFill>
              </a:rPr>
              <a:t>MSLA</a:t>
            </a:r>
            <a:r>
              <a:rPr lang="uk-UA" sz="3733" dirty="0">
                <a:solidFill>
                  <a:srgbClr val="003C56"/>
                </a:solidFill>
              </a:rPr>
              <a:t>)</a:t>
            </a:r>
            <a:endParaRPr altLang="en-US" sz="3733" dirty="0">
              <a:solidFill>
                <a:srgbClr val="003C56"/>
              </a:solidFill>
              <a:ea typeface="ＭＳ Ｐゴシック" pitchFamily="34" charset="-128"/>
              <a:cs typeface="CiscoSans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/>
          <a:lstStyle/>
          <a:p>
            <a:pPr marL="0" indent="-609585">
              <a:buNone/>
            </a:pPr>
            <a:r>
              <a:rPr lang="uk-UA" sz="2400" i="1" dirty="0"/>
              <a:t>— </a:t>
            </a:r>
            <a:r>
              <a:rPr lang="uk-UA" dirty="0" smtClean="0"/>
              <a:t>гнучка ліцензійна  		 модель для </a:t>
            </a:r>
          </a:p>
          <a:p>
            <a:pPr marL="0" indent="-609585">
              <a:spcBef>
                <a:spcPts val="0"/>
              </a:spcBef>
              <a:buNone/>
            </a:pPr>
            <a:r>
              <a:rPr lang="uk-UA" b="1" dirty="0"/>
              <a:t>	</a:t>
            </a:r>
            <a:r>
              <a:rPr lang="uk-UA" b="1" dirty="0" smtClean="0"/>
              <a:t> власників хмарної 	 	 або гібридної </a:t>
            </a:r>
          </a:p>
          <a:p>
            <a:pPr marL="0" indent="-609585">
              <a:spcBef>
                <a:spcPts val="0"/>
              </a:spcBef>
              <a:buNone/>
            </a:pPr>
            <a:r>
              <a:rPr lang="uk-UA" b="1" dirty="0"/>
              <a:t>	</a:t>
            </a:r>
            <a:r>
              <a:rPr lang="uk-UA" b="1" dirty="0" smtClean="0"/>
              <a:t> інфраструктури</a:t>
            </a:r>
            <a:endParaRPr lang="en-US" b="1" dirty="0"/>
          </a:p>
        </p:txBody>
      </p: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5573043" y="2844744"/>
            <a:ext cx="965691" cy="965691"/>
            <a:chOff x="2594" y="1936"/>
            <a:chExt cx="628" cy="628"/>
          </a:xfrm>
          <a:solidFill>
            <a:schemeClr val="bg2"/>
          </a:solidFill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594" y="1936"/>
              <a:ext cx="628" cy="628"/>
            </a:xfrm>
            <a:custGeom>
              <a:avLst/>
              <a:gdLst>
                <a:gd name="T0" fmla="*/ 1255 w 1256"/>
                <a:gd name="T1" fmla="*/ 660 h 1256"/>
                <a:gd name="T2" fmla="*/ 1243 w 1256"/>
                <a:gd name="T3" fmla="*/ 754 h 1256"/>
                <a:gd name="T4" fmla="*/ 1218 w 1256"/>
                <a:gd name="T5" fmla="*/ 845 h 1256"/>
                <a:gd name="T6" fmla="*/ 1180 w 1256"/>
                <a:gd name="T7" fmla="*/ 928 h 1256"/>
                <a:gd name="T8" fmla="*/ 1132 w 1256"/>
                <a:gd name="T9" fmla="*/ 1004 h 1256"/>
                <a:gd name="T10" fmla="*/ 1071 w 1256"/>
                <a:gd name="T11" fmla="*/ 1073 h 1256"/>
                <a:gd name="T12" fmla="*/ 1004 w 1256"/>
                <a:gd name="T13" fmla="*/ 1132 h 1256"/>
                <a:gd name="T14" fmla="*/ 928 w 1256"/>
                <a:gd name="T15" fmla="*/ 1181 h 1256"/>
                <a:gd name="T16" fmla="*/ 843 w 1256"/>
                <a:gd name="T17" fmla="*/ 1218 h 1256"/>
                <a:gd name="T18" fmla="*/ 754 w 1256"/>
                <a:gd name="T19" fmla="*/ 1243 h 1256"/>
                <a:gd name="T20" fmla="*/ 660 w 1256"/>
                <a:gd name="T21" fmla="*/ 1256 h 1256"/>
                <a:gd name="T22" fmla="*/ 595 w 1256"/>
                <a:gd name="T23" fmla="*/ 1256 h 1256"/>
                <a:gd name="T24" fmla="*/ 500 w 1256"/>
                <a:gd name="T25" fmla="*/ 1243 h 1256"/>
                <a:gd name="T26" fmla="*/ 411 w 1256"/>
                <a:gd name="T27" fmla="*/ 1218 h 1256"/>
                <a:gd name="T28" fmla="*/ 328 w 1256"/>
                <a:gd name="T29" fmla="*/ 1181 h 1256"/>
                <a:gd name="T30" fmla="*/ 252 w 1256"/>
                <a:gd name="T31" fmla="*/ 1132 h 1256"/>
                <a:gd name="T32" fmla="*/ 183 w 1256"/>
                <a:gd name="T33" fmla="*/ 1073 h 1256"/>
                <a:gd name="T34" fmla="*/ 124 w 1256"/>
                <a:gd name="T35" fmla="*/ 1004 h 1256"/>
                <a:gd name="T36" fmla="*/ 75 w 1256"/>
                <a:gd name="T37" fmla="*/ 928 h 1256"/>
                <a:gd name="T38" fmla="*/ 36 w 1256"/>
                <a:gd name="T39" fmla="*/ 845 h 1256"/>
                <a:gd name="T40" fmla="*/ 13 w 1256"/>
                <a:gd name="T41" fmla="*/ 754 h 1256"/>
                <a:gd name="T42" fmla="*/ 0 w 1256"/>
                <a:gd name="T43" fmla="*/ 660 h 1256"/>
                <a:gd name="T44" fmla="*/ 0 w 1256"/>
                <a:gd name="T45" fmla="*/ 596 h 1256"/>
                <a:gd name="T46" fmla="*/ 13 w 1256"/>
                <a:gd name="T47" fmla="*/ 502 h 1256"/>
                <a:gd name="T48" fmla="*/ 36 w 1256"/>
                <a:gd name="T49" fmla="*/ 411 h 1256"/>
                <a:gd name="T50" fmla="*/ 75 w 1256"/>
                <a:gd name="T51" fmla="*/ 328 h 1256"/>
                <a:gd name="T52" fmla="*/ 124 w 1256"/>
                <a:gd name="T53" fmla="*/ 252 h 1256"/>
                <a:gd name="T54" fmla="*/ 183 w 1256"/>
                <a:gd name="T55" fmla="*/ 183 h 1256"/>
                <a:gd name="T56" fmla="*/ 252 w 1256"/>
                <a:gd name="T57" fmla="*/ 124 h 1256"/>
                <a:gd name="T58" fmla="*/ 328 w 1256"/>
                <a:gd name="T59" fmla="*/ 75 h 1256"/>
                <a:gd name="T60" fmla="*/ 411 w 1256"/>
                <a:gd name="T61" fmla="*/ 38 h 1256"/>
                <a:gd name="T62" fmla="*/ 500 w 1256"/>
                <a:gd name="T63" fmla="*/ 13 h 1256"/>
                <a:gd name="T64" fmla="*/ 595 w 1256"/>
                <a:gd name="T65" fmla="*/ 0 h 1256"/>
                <a:gd name="T66" fmla="*/ 660 w 1256"/>
                <a:gd name="T67" fmla="*/ 0 h 1256"/>
                <a:gd name="T68" fmla="*/ 754 w 1256"/>
                <a:gd name="T69" fmla="*/ 13 h 1256"/>
                <a:gd name="T70" fmla="*/ 843 w 1256"/>
                <a:gd name="T71" fmla="*/ 38 h 1256"/>
                <a:gd name="T72" fmla="*/ 928 w 1256"/>
                <a:gd name="T73" fmla="*/ 75 h 1256"/>
                <a:gd name="T74" fmla="*/ 1004 w 1256"/>
                <a:gd name="T75" fmla="*/ 124 h 1256"/>
                <a:gd name="T76" fmla="*/ 1071 w 1256"/>
                <a:gd name="T77" fmla="*/ 183 h 1256"/>
                <a:gd name="T78" fmla="*/ 1132 w 1256"/>
                <a:gd name="T79" fmla="*/ 252 h 1256"/>
                <a:gd name="T80" fmla="*/ 1180 w 1256"/>
                <a:gd name="T81" fmla="*/ 328 h 1256"/>
                <a:gd name="T82" fmla="*/ 1218 w 1256"/>
                <a:gd name="T83" fmla="*/ 411 h 1256"/>
                <a:gd name="T84" fmla="*/ 1243 w 1256"/>
                <a:gd name="T85" fmla="*/ 502 h 1256"/>
                <a:gd name="T86" fmla="*/ 1255 w 1256"/>
                <a:gd name="T87" fmla="*/ 59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6" h="1256">
                  <a:moveTo>
                    <a:pt x="1256" y="628"/>
                  </a:moveTo>
                  <a:lnTo>
                    <a:pt x="1256" y="628"/>
                  </a:lnTo>
                  <a:lnTo>
                    <a:pt x="1255" y="660"/>
                  </a:lnTo>
                  <a:lnTo>
                    <a:pt x="1253" y="692"/>
                  </a:lnTo>
                  <a:lnTo>
                    <a:pt x="1248" y="724"/>
                  </a:lnTo>
                  <a:lnTo>
                    <a:pt x="1243" y="754"/>
                  </a:lnTo>
                  <a:lnTo>
                    <a:pt x="1236" y="786"/>
                  </a:lnTo>
                  <a:lnTo>
                    <a:pt x="1228" y="815"/>
                  </a:lnTo>
                  <a:lnTo>
                    <a:pt x="1218" y="845"/>
                  </a:lnTo>
                  <a:lnTo>
                    <a:pt x="1207" y="872"/>
                  </a:lnTo>
                  <a:lnTo>
                    <a:pt x="1194" y="901"/>
                  </a:lnTo>
                  <a:lnTo>
                    <a:pt x="1180" y="928"/>
                  </a:lnTo>
                  <a:lnTo>
                    <a:pt x="1165" y="953"/>
                  </a:lnTo>
                  <a:lnTo>
                    <a:pt x="1149" y="979"/>
                  </a:lnTo>
                  <a:lnTo>
                    <a:pt x="1132" y="1004"/>
                  </a:lnTo>
                  <a:lnTo>
                    <a:pt x="1113" y="1028"/>
                  </a:lnTo>
                  <a:lnTo>
                    <a:pt x="1094" y="1051"/>
                  </a:lnTo>
                  <a:lnTo>
                    <a:pt x="1071" y="1073"/>
                  </a:lnTo>
                  <a:lnTo>
                    <a:pt x="1051" y="1094"/>
                  </a:lnTo>
                  <a:lnTo>
                    <a:pt x="1027" y="1113"/>
                  </a:lnTo>
                  <a:lnTo>
                    <a:pt x="1004" y="1132"/>
                  </a:lnTo>
                  <a:lnTo>
                    <a:pt x="979" y="1149"/>
                  </a:lnTo>
                  <a:lnTo>
                    <a:pt x="953" y="1165"/>
                  </a:lnTo>
                  <a:lnTo>
                    <a:pt x="928" y="1181"/>
                  </a:lnTo>
                  <a:lnTo>
                    <a:pt x="901" y="1194"/>
                  </a:lnTo>
                  <a:lnTo>
                    <a:pt x="872" y="1207"/>
                  </a:lnTo>
                  <a:lnTo>
                    <a:pt x="843" y="1218"/>
                  </a:lnTo>
                  <a:lnTo>
                    <a:pt x="815" y="1228"/>
                  </a:lnTo>
                  <a:lnTo>
                    <a:pt x="784" y="1237"/>
                  </a:lnTo>
                  <a:lnTo>
                    <a:pt x="754" y="1243"/>
                  </a:lnTo>
                  <a:lnTo>
                    <a:pt x="724" y="1250"/>
                  </a:lnTo>
                  <a:lnTo>
                    <a:pt x="692" y="1253"/>
                  </a:lnTo>
                  <a:lnTo>
                    <a:pt x="660" y="1256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595" y="1256"/>
                  </a:lnTo>
                  <a:lnTo>
                    <a:pt x="563" y="1253"/>
                  </a:lnTo>
                  <a:lnTo>
                    <a:pt x="532" y="1250"/>
                  </a:lnTo>
                  <a:lnTo>
                    <a:pt x="500" y="1243"/>
                  </a:lnTo>
                  <a:lnTo>
                    <a:pt x="470" y="1237"/>
                  </a:lnTo>
                  <a:lnTo>
                    <a:pt x="441" y="1228"/>
                  </a:lnTo>
                  <a:lnTo>
                    <a:pt x="411" y="1218"/>
                  </a:lnTo>
                  <a:lnTo>
                    <a:pt x="382" y="1207"/>
                  </a:lnTo>
                  <a:lnTo>
                    <a:pt x="355" y="1194"/>
                  </a:lnTo>
                  <a:lnTo>
                    <a:pt x="328" y="1181"/>
                  </a:lnTo>
                  <a:lnTo>
                    <a:pt x="301" y="1165"/>
                  </a:lnTo>
                  <a:lnTo>
                    <a:pt x="276" y="1149"/>
                  </a:lnTo>
                  <a:lnTo>
                    <a:pt x="252" y="1132"/>
                  </a:lnTo>
                  <a:lnTo>
                    <a:pt x="228" y="1113"/>
                  </a:lnTo>
                  <a:lnTo>
                    <a:pt x="205" y="1094"/>
                  </a:lnTo>
                  <a:lnTo>
                    <a:pt x="183" y="1073"/>
                  </a:lnTo>
                  <a:lnTo>
                    <a:pt x="162" y="1051"/>
                  </a:lnTo>
                  <a:lnTo>
                    <a:pt x="143" y="1028"/>
                  </a:lnTo>
                  <a:lnTo>
                    <a:pt x="124" y="1004"/>
                  </a:lnTo>
                  <a:lnTo>
                    <a:pt x="107" y="979"/>
                  </a:lnTo>
                  <a:lnTo>
                    <a:pt x="91" y="953"/>
                  </a:lnTo>
                  <a:lnTo>
                    <a:pt x="75" y="928"/>
                  </a:lnTo>
                  <a:lnTo>
                    <a:pt x="60" y="901"/>
                  </a:lnTo>
                  <a:lnTo>
                    <a:pt x="49" y="872"/>
                  </a:lnTo>
                  <a:lnTo>
                    <a:pt x="36" y="845"/>
                  </a:lnTo>
                  <a:lnTo>
                    <a:pt x="27" y="815"/>
                  </a:lnTo>
                  <a:lnTo>
                    <a:pt x="19" y="786"/>
                  </a:lnTo>
                  <a:lnTo>
                    <a:pt x="13" y="754"/>
                  </a:lnTo>
                  <a:lnTo>
                    <a:pt x="6" y="724"/>
                  </a:lnTo>
                  <a:lnTo>
                    <a:pt x="3" y="692"/>
                  </a:lnTo>
                  <a:lnTo>
                    <a:pt x="0" y="660"/>
                  </a:lnTo>
                  <a:lnTo>
                    <a:pt x="0" y="628"/>
                  </a:lnTo>
                  <a:lnTo>
                    <a:pt x="0" y="628"/>
                  </a:lnTo>
                  <a:lnTo>
                    <a:pt x="0" y="596"/>
                  </a:lnTo>
                  <a:lnTo>
                    <a:pt x="3" y="564"/>
                  </a:lnTo>
                  <a:lnTo>
                    <a:pt x="6" y="532"/>
                  </a:lnTo>
                  <a:lnTo>
                    <a:pt x="13" y="502"/>
                  </a:lnTo>
                  <a:lnTo>
                    <a:pt x="19" y="470"/>
                  </a:lnTo>
                  <a:lnTo>
                    <a:pt x="27" y="441"/>
                  </a:lnTo>
                  <a:lnTo>
                    <a:pt x="36" y="411"/>
                  </a:lnTo>
                  <a:lnTo>
                    <a:pt x="49" y="384"/>
                  </a:lnTo>
                  <a:lnTo>
                    <a:pt x="60" y="355"/>
                  </a:lnTo>
                  <a:lnTo>
                    <a:pt x="75" y="328"/>
                  </a:lnTo>
                  <a:lnTo>
                    <a:pt x="91" y="303"/>
                  </a:lnTo>
                  <a:lnTo>
                    <a:pt x="107" y="277"/>
                  </a:lnTo>
                  <a:lnTo>
                    <a:pt x="124" y="252"/>
                  </a:lnTo>
                  <a:lnTo>
                    <a:pt x="143" y="228"/>
                  </a:lnTo>
                  <a:lnTo>
                    <a:pt x="162" y="205"/>
                  </a:lnTo>
                  <a:lnTo>
                    <a:pt x="183" y="183"/>
                  </a:lnTo>
                  <a:lnTo>
                    <a:pt x="205" y="162"/>
                  </a:lnTo>
                  <a:lnTo>
                    <a:pt x="228" y="143"/>
                  </a:lnTo>
                  <a:lnTo>
                    <a:pt x="252" y="124"/>
                  </a:lnTo>
                  <a:lnTo>
                    <a:pt x="276" y="107"/>
                  </a:lnTo>
                  <a:lnTo>
                    <a:pt x="301" y="91"/>
                  </a:lnTo>
                  <a:lnTo>
                    <a:pt x="328" y="75"/>
                  </a:lnTo>
                  <a:lnTo>
                    <a:pt x="355" y="62"/>
                  </a:lnTo>
                  <a:lnTo>
                    <a:pt x="382" y="49"/>
                  </a:lnTo>
                  <a:lnTo>
                    <a:pt x="411" y="38"/>
                  </a:lnTo>
                  <a:lnTo>
                    <a:pt x="441" y="28"/>
                  </a:lnTo>
                  <a:lnTo>
                    <a:pt x="470" y="19"/>
                  </a:lnTo>
                  <a:lnTo>
                    <a:pt x="500" y="13"/>
                  </a:lnTo>
                  <a:lnTo>
                    <a:pt x="532" y="6"/>
                  </a:lnTo>
                  <a:lnTo>
                    <a:pt x="563" y="3"/>
                  </a:lnTo>
                  <a:lnTo>
                    <a:pt x="595" y="0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660" y="0"/>
                  </a:lnTo>
                  <a:lnTo>
                    <a:pt x="692" y="3"/>
                  </a:lnTo>
                  <a:lnTo>
                    <a:pt x="724" y="6"/>
                  </a:lnTo>
                  <a:lnTo>
                    <a:pt x="754" y="13"/>
                  </a:lnTo>
                  <a:lnTo>
                    <a:pt x="784" y="19"/>
                  </a:lnTo>
                  <a:lnTo>
                    <a:pt x="815" y="28"/>
                  </a:lnTo>
                  <a:lnTo>
                    <a:pt x="843" y="38"/>
                  </a:lnTo>
                  <a:lnTo>
                    <a:pt x="872" y="49"/>
                  </a:lnTo>
                  <a:lnTo>
                    <a:pt x="901" y="62"/>
                  </a:lnTo>
                  <a:lnTo>
                    <a:pt x="928" y="75"/>
                  </a:lnTo>
                  <a:lnTo>
                    <a:pt x="953" y="91"/>
                  </a:lnTo>
                  <a:lnTo>
                    <a:pt x="979" y="107"/>
                  </a:lnTo>
                  <a:lnTo>
                    <a:pt x="1004" y="124"/>
                  </a:lnTo>
                  <a:lnTo>
                    <a:pt x="1027" y="143"/>
                  </a:lnTo>
                  <a:lnTo>
                    <a:pt x="1051" y="162"/>
                  </a:lnTo>
                  <a:lnTo>
                    <a:pt x="1071" y="183"/>
                  </a:lnTo>
                  <a:lnTo>
                    <a:pt x="1094" y="205"/>
                  </a:lnTo>
                  <a:lnTo>
                    <a:pt x="1113" y="228"/>
                  </a:lnTo>
                  <a:lnTo>
                    <a:pt x="1132" y="252"/>
                  </a:lnTo>
                  <a:lnTo>
                    <a:pt x="1149" y="277"/>
                  </a:lnTo>
                  <a:lnTo>
                    <a:pt x="1165" y="303"/>
                  </a:lnTo>
                  <a:lnTo>
                    <a:pt x="1180" y="328"/>
                  </a:lnTo>
                  <a:lnTo>
                    <a:pt x="1194" y="355"/>
                  </a:lnTo>
                  <a:lnTo>
                    <a:pt x="1207" y="384"/>
                  </a:lnTo>
                  <a:lnTo>
                    <a:pt x="1218" y="411"/>
                  </a:lnTo>
                  <a:lnTo>
                    <a:pt x="1228" y="441"/>
                  </a:lnTo>
                  <a:lnTo>
                    <a:pt x="1236" y="470"/>
                  </a:lnTo>
                  <a:lnTo>
                    <a:pt x="1243" y="502"/>
                  </a:lnTo>
                  <a:lnTo>
                    <a:pt x="1248" y="532"/>
                  </a:lnTo>
                  <a:lnTo>
                    <a:pt x="1253" y="564"/>
                  </a:lnTo>
                  <a:lnTo>
                    <a:pt x="1255" y="596"/>
                  </a:lnTo>
                  <a:lnTo>
                    <a:pt x="1256" y="628"/>
                  </a:lnTo>
                  <a:lnTo>
                    <a:pt x="1256" y="62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2594" y="1936"/>
              <a:ext cx="628" cy="628"/>
            </a:xfrm>
            <a:custGeom>
              <a:avLst/>
              <a:gdLst>
                <a:gd name="T0" fmla="*/ 1255 w 1256"/>
                <a:gd name="T1" fmla="*/ 660 h 1256"/>
                <a:gd name="T2" fmla="*/ 1243 w 1256"/>
                <a:gd name="T3" fmla="*/ 754 h 1256"/>
                <a:gd name="T4" fmla="*/ 1218 w 1256"/>
                <a:gd name="T5" fmla="*/ 845 h 1256"/>
                <a:gd name="T6" fmla="*/ 1180 w 1256"/>
                <a:gd name="T7" fmla="*/ 928 h 1256"/>
                <a:gd name="T8" fmla="*/ 1132 w 1256"/>
                <a:gd name="T9" fmla="*/ 1004 h 1256"/>
                <a:gd name="T10" fmla="*/ 1071 w 1256"/>
                <a:gd name="T11" fmla="*/ 1073 h 1256"/>
                <a:gd name="T12" fmla="*/ 1004 w 1256"/>
                <a:gd name="T13" fmla="*/ 1132 h 1256"/>
                <a:gd name="T14" fmla="*/ 928 w 1256"/>
                <a:gd name="T15" fmla="*/ 1181 h 1256"/>
                <a:gd name="T16" fmla="*/ 843 w 1256"/>
                <a:gd name="T17" fmla="*/ 1218 h 1256"/>
                <a:gd name="T18" fmla="*/ 754 w 1256"/>
                <a:gd name="T19" fmla="*/ 1243 h 1256"/>
                <a:gd name="T20" fmla="*/ 660 w 1256"/>
                <a:gd name="T21" fmla="*/ 1256 h 1256"/>
                <a:gd name="T22" fmla="*/ 595 w 1256"/>
                <a:gd name="T23" fmla="*/ 1256 h 1256"/>
                <a:gd name="T24" fmla="*/ 500 w 1256"/>
                <a:gd name="T25" fmla="*/ 1243 h 1256"/>
                <a:gd name="T26" fmla="*/ 411 w 1256"/>
                <a:gd name="T27" fmla="*/ 1218 h 1256"/>
                <a:gd name="T28" fmla="*/ 328 w 1256"/>
                <a:gd name="T29" fmla="*/ 1181 h 1256"/>
                <a:gd name="T30" fmla="*/ 252 w 1256"/>
                <a:gd name="T31" fmla="*/ 1132 h 1256"/>
                <a:gd name="T32" fmla="*/ 183 w 1256"/>
                <a:gd name="T33" fmla="*/ 1073 h 1256"/>
                <a:gd name="T34" fmla="*/ 124 w 1256"/>
                <a:gd name="T35" fmla="*/ 1004 h 1256"/>
                <a:gd name="T36" fmla="*/ 75 w 1256"/>
                <a:gd name="T37" fmla="*/ 928 h 1256"/>
                <a:gd name="T38" fmla="*/ 36 w 1256"/>
                <a:gd name="T39" fmla="*/ 845 h 1256"/>
                <a:gd name="T40" fmla="*/ 13 w 1256"/>
                <a:gd name="T41" fmla="*/ 754 h 1256"/>
                <a:gd name="T42" fmla="*/ 0 w 1256"/>
                <a:gd name="T43" fmla="*/ 660 h 1256"/>
                <a:gd name="T44" fmla="*/ 0 w 1256"/>
                <a:gd name="T45" fmla="*/ 596 h 1256"/>
                <a:gd name="T46" fmla="*/ 13 w 1256"/>
                <a:gd name="T47" fmla="*/ 502 h 1256"/>
                <a:gd name="T48" fmla="*/ 36 w 1256"/>
                <a:gd name="T49" fmla="*/ 411 h 1256"/>
                <a:gd name="T50" fmla="*/ 75 w 1256"/>
                <a:gd name="T51" fmla="*/ 328 h 1256"/>
                <a:gd name="T52" fmla="*/ 124 w 1256"/>
                <a:gd name="T53" fmla="*/ 252 h 1256"/>
                <a:gd name="T54" fmla="*/ 183 w 1256"/>
                <a:gd name="T55" fmla="*/ 183 h 1256"/>
                <a:gd name="T56" fmla="*/ 252 w 1256"/>
                <a:gd name="T57" fmla="*/ 124 h 1256"/>
                <a:gd name="T58" fmla="*/ 328 w 1256"/>
                <a:gd name="T59" fmla="*/ 75 h 1256"/>
                <a:gd name="T60" fmla="*/ 411 w 1256"/>
                <a:gd name="T61" fmla="*/ 38 h 1256"/>
                <a:gd name="T62" fmla="*/ 500 w 1256"/>
                <a:gd name="T63" fmla="*/ 13 h 1256"/>
                <a:gd name="T64" fmla="*/ 595 w 1256"/>
                <a:gd name="T65" fmla="*/ 0 h 1256"/>
                <a:gd name="T66" fmla="*/ 660 w 1256"/>
                <a:gd name="T67" fmla="*/ 0 h 1256"/>
                <a:gd name="T68" fmla="*/ 754 w 1256"/>
                <a:gd name="T69" fmla="*/ 13 h 1256"/>
                <a:gd name="T70" fmla="*/ 843 w 1256"/>
                <a:gd name="T71" fmla="*/ 38 h 1256"/>
                <a:gd name="T72" fmla="*/ 928 w 1256"/>
                <a:gd name="T73" fmla="*/ 75 h 1256"/>
                <a:gd name="T74" fmla="*/ 1004 w 1256"/>
                <a:gd name="T75" fmla="*/ 124 h 1256"/>
                <a:gd name="T76" fmla="*/ 1071 w 1256"/>
                <a:gd name="T77" fmla="*/ 183 h 1256"/>
                <a:gd name="T78" fmla="*/ 1132 w 1256"/>
                <a:gd name="T79" fmla="*/ 252 h 1256"/>
                <a:gd name="T80" fmla="*/ 1180 w 1256"/>
                <a:gd name="T81" fmla="*/ 328 h 1256"/>
                <a:gd name="T82" fmla="*/ 1218 w 1256"/>
                <a:gd name="T83" fmla="*/ 411 h 1256"/>
                <a:gd name="T84" fmla="*/ 1243 w 1256"/>
                <a:gd name="T85" fmla="*/ 502 h 1256"/>
                <a:gd name="T86" fmla="*/ 1255 w 1256"/>
                <a:gd name="T87" fmla="*/ 59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6" h="1256">
                  <a:moveTo>
                    <a:pt x="1256" y="628"/>
                  </a:moveTo>
                  <a:lnTo>
                    <a:pt x="1256" y="628"/>
                  </a:lnTo>
                  <a:lnTo>
                    <a:pt x="1255" y="660"/>
                  </a:lnTo>
                  <a:lnTo>
                    <a:pt x="1253" y="692"/>
                  </a:lnTo>
                  <a:lnTo>
                    <a:pt x="1248" y="724"/>
                  </a:lnTo>
                  <a:lnTo>
                    <a:pt x="1243" y="754"/>
                  </a:lnTo>
                  <a:lnTo>
                    <a:pt x="1236" y="786"/>
                  </a:lnTo>
                  <a:lnTo>
                    <a:pt x="1228" y="815"/>
                  </a:lnTo>
                  <a:lnTo>
                    <a:pt x="1218" y="845"/>
                  </a:lnTo>
                  <a:lnTo>
                    <a:pt x="1207" y="872"/>
                  </a:lnTo>
                  <a:lnTo>
                    <a:pt x="1194" y="901"/>
                  </a:lnTo>
                  <a:lnTo>
                    <a:pt x="1180" y="928"/>
                  </a:lnTo>
                  <a:lnTo>
                    <a:pt x="1165" y="953"/>
                  </a:lnTo>
                  <a:lnTo>
                    <a:pt x="1149" y="979"/>
                  </a:lnTo>
                  <a:lnTo>
                    <a:pt x="1132" y="1004"/>
                  </a:lnTo>
                  <a:lnTo>
                    <a:pt x="1113" y="1028"/>
                  </a:lnTo>
                  <a:lnTo>
                    <a:pt x="1094" y="1051"/>
                  </a:lnTo>
                  <a:lnTo>
                    <a:pt x="1071" y="1073"/>
                  </a:lnTo>
                  <a:lnTo>
                    <a:pt x="1051" y="1094"/>
                  </a:lnTo>
                  <a:lnTo>
                    <a:pt x="1027" y="1113"/>
                  </a:lnTo>
                  <a:lnTo>
                    <a:pt x="1004" y="1132"/>
                  </a:lnTo>
                  <a:lnTo>
                    <a:pt x="979" y="1149"/>
                  </a:lnTo>
                  <a:lnTo>
                    <a:pt x="953" y="1165"/>
                  </a:lnTo>
                  <a:lnTo>
                    <a:pt x="928" y="1181"/>
                  </a:lnTo>
                  <a:lnTo>
                    <a:pt x="901" y="1194"/>
                  </a:lnTo>
                  <a:lnTo>
                    <a:pt x="872" y="1207"/>
                  </a:lnTo>
                  <a:lnTo>
                    <a:pt x="843" y="1218"/>
                  </a:lnTo>
                  <a:lnTo>
                    <a:pt x="815" y="1228"/>
                  </a:lnTo>
                  <a:lnTo>
                    <a:pt x="784" y="1237"/>
                  </a:lnTo>
                  <a:lnTo>
                    <a:pt x="754" y="1243"/>
                  </a:lnTo>
                  <a:lnTo>
                    <a:pt x="724" y="1250"/>
                  </a:lnTo>
                  <a:lnTo>
                    <a:pt x="692" y="1253"/>
                  </a:lnTo>
                  <a:lnTo>
                    <a:pt x="660" y="1256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595" y="1256"/>
                  </a:lnTo>
                  <a:lnTo>
                    <a:pt x="563" y="1253"/>
                  </a:lnTo>
                  <a:lnTo>
                    <a:pt x="532" y="1250"/>
                  </a:lnTo>
                  <a:lnTo>
                    <a:pt x="500" y="1243"/>
                  </a:lnTo>
                  <a:lnTo>
                    <a:pt x="470" y="1237"/>
                  </a:lnTo>
                  <a:lnTo>
                    <a:pt x="441" y="1228"/>
                  </a:lnTo>
                  <a:lnTo>
                    <a:pt x="411" y="1218"/>
                  </a:lnTo>
                  <a:lnTo>
                    <a:pt x="382" y="1207"/>
                  </a:lnTo>
                  <a:lnTo>
                    <a:pt x="355" y="1194"/>
                  </a:lnTo>
                  <a:lnTo>
                    <a:pt x="328" y="1181"/>
                  </a:lnTo>
                  <a:lnTo>
                    <a:pt x="301" y="1165"/>
                  </a:lnTo>
                  <a:lnTo>
                    <a:pt x="276" y="1149"/>
                  </a:lnTo>
                  <a:lnTo>
                    <a:pt x="252" y="1132"/>
                  </a:lnTo>
                  <a:lnTo>
                    <a:pt x="228" y="1113"/>
                  </a:lnTo>
                  <a:lnTo>
                    <a:pt x="205" y="1094"/>
                  </a:lnTo>
                  <a:lnTo>
                    <a:pt x="183" y="1073"/>
                  </a:lnTo>
                  <a:lnTo>
                    <a:pt x="162" y="1051"/>
                  </a:lnTo>
                  <a:lnTo>
                    <a:pt x="143" y="1028"/>
                  </a:lnTo>
                  <a:lnTo>
                    <a:pt x="124" y="1004"/>
                  </a:lnTo>
                  <a:lnTo>
                    <a:pt x="107" y="979"/>
                  </a:lnTo>
                  <a:lnTo>
                    <a:pt x="91" y="953"/>
                  </a:lnTo>
                  <a:lnTo>
                    <a:pt x="75" y="928"/>
                  </a:lnTo>
                  <a:lnTo>
                    <a:pt x="60" y="901"/>
                  </a:lnTo>
                  <a:lnTo>
                    <a:pt x="49" y="872"/>
                  </a:lnTo>
                  <a:lnTo>
                    <a:pt x="36" y="845"/>
                  </a:lnTo>
                  <a:lnTo>
                    <a:pt x="27" y="815"/>
                  </a:lnTo>
                  <a:lnTo>
                    <a:pt x="19" y="786"/>
                  </a:lnTo>
                  <a:lnTo>
                    <a:pt x="13" y="754"/>
                  </a:lnTo>
                  <a:lnTo>
                    <a:pt x="6" y="724"/>
                  </a:lnTo>
                  <a:lnTo>
                    <a:pt x="3" y="692"/>
                  </a:lnTo>
                  <a:lnTo>
                    <a:pt x="0" y="660"/>
                  </a:lnTo>
                  <a:lnTo>
                    <a:pt x="0" y="628"/>
                  </a:lnTo>
                  <a:lnTo>
                    <a:pt x="0" y="628"/>
                  </a:lnTo>
                  <a:lnTo>
                    <a:pt x="0" y="596"/>
                  </a:lnTo>
                  <a:lnTo>
                    <a:pt x="3" y="564"/>
                  </a:lnTo>
                  <a:lnTo>
                    <a:pt x="6" y="532"/>
                  </a:lnTo>
                  <a:lnTo>
                    <a:pt x="13" y="502"/>
                  </a:lnTo>
                  <a:lnTo>
                    <a:pt x="19" y="470"/>
                  </a:lnTo>
                  <a:lnTo>
                    <a:pt x="27" y="441"/>
                  </a:lnTo>
                  <a:lnTo>
                    <a:pt x="36" y="411"/>
                  </a:lnTo>
                  <a:lnTo>
                    <a:pt x="49" y="384"/>
                  </a:lnTo>
                  <a:lnTo>
                    <a:pt x="60" y="355"/>
                  </a:lnTo>
                  <a:lnTo>
                    <a:pt x="75" y="328"/>
                  </a:lnTo>
                  <a:lnTo>
                    <a:pt x="91" y="303"/>
                  </a:lnTo>
                  <a:lnTo>
                    <a:pt x="107" y="277"/>
                  </a:lnTo>
                  <a:lnTo>
                    <a:pt x="124" y="252"/>
                  </a:lnTo>
                  <a:lnTo>
                    <a:pt x="143" y="228"/>
                  </a:lnTo>
                  <a:lnTo>
                    <a:pt x="162" y="205"/>
                  </a:lnTo>
                  <a:lnTo>
                    <a:pt x="183" y="183"/>
                  </a:lnTo>
                  <a:lnTo>
                    <a:pt x="205" y="162"/>
                  </a:lnTo>
                  <a:lnTo>
                    <a:pt x="228" y="143"/>
                  </a:lnTo>
                  <a:lnTo>
                    <a:pt x="252" y="124"/>
                  </a:lnTo>
                  <a:lnTo>
                    <a:pt x="276" y="107"/>
                  </a:lnTo>
                  <a:lnTo>
                    <a:pt x="301" y="91"/>
                  </a:lnTo>
                  <a:lnTo>
                    <a:pt x="328" y="75"/>
                  </a:lnTo>
                  <a:lnTo>
                    <a:pt x="355" y="62"/>
                  </a:lnTo>
                  <a:lnTo>
                    <a:pt x="382" y="49"/>
                  </a:lnTo>
                  <a:lnTo>
                    <a:pt x="411" y="38"/>
                  </a:lnTo>
                  <a:lnTo>
                    <a:pt x="441" y="28"/>
                  </a:lnTo>
                  <a:lnTo>
                    <a:pt x="470" y="19"/>
                  </a:lnTo>
                  <a:lnTo>
                    <a:pt x="500" y="13"/>
                  </a:lnTo>
                  <a:lnTo>
                    <a:pt x="532" y="6"/>
                  </a:lnTo>
                  <a:lnTo>
                    <a:pt x="563" y="3"/>
                  </a:lnTo>
                  <a:lnTo>
                    <a:pt x="595" y="0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660" y="0"/>
                  </a:lnTo>
                  <a:lnTo>
                    <a:pt x="692" y="3"/>
                  </a:lnTo>
                  <a:lnTo>
                    <a:pt x="724" y="6"/>
                  </a:lnTo>
                  <a:lnTo>
                    <a:pt x="754" y="13"/>
                  </a:lnTo>
                  <a:lnTo>
                    <a:pt x="784" y="19"/>
                  </a:lnTo>
                  <a:lnTo>
                    <a:pt x="815" y="28"/>
                  </a:lnTo>
                  <a:lnTo>
                    <a:pt x="843" y="38"/>
                  </a:lnTo>
                  <a:lnTo>
                    <a:pt x="872" y="49"/>
                  </a:lnTo>
                  <a:lnTo>
                    <a:pt x="901" y="62"/>
                  </a:lnTo>
                  <a:lnTo>
                    <a:pt x="928" y="75"/>
                  </a:lnTo>
                  <a:lnTo>
                    <a:pt x="953" y="91"/>
                  </a:lnTo>
                  <a:lnTo>
                    <a:pt x="979" y="107"/>
                  </a:lnTo>
                  <a:lnTo>
                    <a:pt x="1004" y="124"/>
                  </a:lnTo>
                  <a:lnTo>
                    <a:pt x="1027" y="143"/>
                  </a:lnTo>
                  <a:lnTo>
                    <a:pt x="1051" y="162"/>
                  </a:lnTo>
                  <a:lnTo>
                    <a:pt x="1071" y="183"/>
                  </a:lnTo>
                  <a:lnTo>
                    <a:pt x="1094" y="205"/>
                  </a:lnTo>
                  <a:lnTo>
                    <a:pt x="1113" y="228"/>
                  </a:lnTo>
                  <a:lnTo>
                    <a:pt x="1132" y="252"/>
                  </a:lnTo>
                  <a:lnTo>
                    <a:pt x="1149" y="277"/>
                  </a:lnTo>
                  <a:lnTo>
                    <a:pt x="1165" y="303"/>
                  </a:lnTo>
                  <a:lnTo>
                    <a:pt x="1180" y="328"/>
                  </a:lnTo>
                  <a:lnTo>
                    <a:pt x="1194" y="355"/>
                  </a:lnTo>
                  <a:lnTo>
                    <a:pt x="1207" y="384"/>
                  </a:lnTo>
                  <a:lnTo>
                    <a:pt x="1218" y="411"/>
                  </a:lnTo>
                  <a:lnTo>
                    <a:pt x="1228" y="441"/>
                  </a:lnTo>
                  <a:lnTo>
                    <a:pt x="1236" y="470"/>
                  </a:lnTo>
                  <a:lnTo>
                    <a:pt x="1243" y="502"/>
                  </a:lnTo>
                  <a:lnTo>
                    <a:pt x="1248" y="532"/>
                  </a:lnTo>
                  <a:lnTo>
                    <a:pt x="1253" y="564"/>
                  </a:lnTo>
                  <a:lnTo>
                    <a:pt x="1255" y="596"/>
                  </a:lnTo>
                  <a:lnTo>
                    <a:pt x="1256" y="628"/>
                  </a:lnTo>
                  <a:lnTo>
                    <a:pt x="1256" y="6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806" y="2122"/>
              <a:ext cx="70" cy="71"/>
            </a:xfrm>
            <a:custGeom>
              <a:avLst/>
              <a:gdLst>
                <a:gd name="T0" fmla="*/ 105 w 140"/>
                <a:gd name="T1" fmla="*/ 9 h 140"/>
                <a:gd name="T2" fmla="*/ 105 w 140"/>
                <a:gd name="T3" fmla="*/ 9 h 140"/>
                <a:gd name="T4" fmla="*/ 118 w 140"/>
                <a:gd name="T5" fmla="*/ 17 h 140"/>
                <a:gd name="T6" fmla="*/ 127 w 140"/>
                <a:gd name="T7" fmla="*/ 27 h 140"/>
                <a:gd name="T8" fmla="*/ 134 w 140"/>
                <a:gd name="T9" fmla="*/ 40 h 140"/>
                <a:gd name="T10" fmla="*/ 139 w 140"/>
                <a:gd name="T11" fmla="*/ 53 h 140"/>
                <a:gd name="T12" fmla="*/ 140 w 140"/>
                <a:gd name="T13" fmla="*/ 65 h 140"/>
                <a:gd name="T14" fmla="*/ 140 w 140"/>
                <a:gd name="T15" fmla="*/ 80 h 140"/>
                <a:gd name="T16" fmla="*/ 137 w 140"/>
                <a:gd name="T17" fmla="*/ 92 h 140"/>
                <a:gd name="T18" fmla="*/ 132 w 140"/>
                <a:gd name="T19" fmla="*/ 105 h 140"/>
                <a:gd name="T20" fmla="*/ 132 w 140"/>
                <a:gd name="T21" fmla="*/ 105 h 140"/>
                <a:gd name="T22" fmla="*/ 123 w 140"/>
                <a:gd name="T23" fmla="*/ 116 h 140"/>
                <a:gd name="T24" fmla="*/ 113 w 140"/>
                <a:gd name="T25" fmla="*/ 126 h 140"/>
                <a:gd name="T26" fmla="*/ 102 w 140"/>
                <a:gd name="T27" fmla="*/ 134 h 140"/>
                <a:gd name="T28" fmla="*/ 89 w 140"/>
                <a:gd name="T29" fmla="*/ 139 h 140"/>
                <a:gd name="T30" fmla="*/ 75 w 140"/>
                <a:gd name="T31" fmla="*/ 140 h 140"/>
                <a:gd name="T32" fmla="*/ 62 w 140"/>
                <a:gd name="T33" fmla="*/ 140 h 140"/>
                <a:gd name="T34" fmla="*/ 48 w 140"/>
                <a:gd name="T35" fmla="*/ 137 h 140"/>
                <a:gd name="T36" fmla="*/ 35 w 140"/>
                <a:gd name="T37" fmla="*/ 131 h 140"/>
                <a:gd name="T38" fmla="*/ 35 w 140"/>
                <a:gd name="T39" fmla="*/ 131 h 140"/>
                <a:gd name="T40" fmla="*/ 24 w 140"/>
                <a:gd name="T41" fmla="*/ 123 h 140"/>
                <a:gd name="T42" fmla="*/ 14 w 140"/>
                <a:gd name="T43" fmla="*/ 113 h 140"/>
                <a:gd name="T44" fmla="*/ 8 w 140"/>
                <a:gd name="T45" fmla="*/ 100 h 140"/>
                <a:gd name="T46" fmla="*/ 3 w 140"/>
                <a:gd name="T47" fmla="*/ 88 h 140"/>
                <a:gd name="T48" fmla="*/ 0 w 140"/>
                <a:gd name="T49" fmla="*/ 75 h 140"/>
                <a:gd name="T50" fmla="*/ 0 w 140"/>
                <a:gd name="T51" fmla="*/ 62 h 140"/>
                <a:gd name="T52" fmla="*/ 3 w 140"/>
                <a:gd name="T53" fmla="*/ 48 h 140"/>
                <a:gd name="T54" fmla="*/ 9 w 140"/>
                <a:gd name="T55" fmla="*/ 35 h 140"/>
                <a:gd name="T56" fmla="*/ 9 w 140"/>
                <a:gd name="T57" fmla="*/ 35 h 140"/>
                <a:gd name="T58" fmla="*/ 17 w 140"/>
                <a:gd name="T59" fmla="*/ 24 h 140"/>
                <a:gd name="T60" fmla="*/ 29 w 140"/>
                <a:gd name="T61" fmla="*/ 14 h 140"/>
                <a:gd name="T62" fmla="*/ 40 w 140"/>
                <a:gd name="T63" fmla="*/ 6 h 140"/>
                <a:gd name="T64" fmla="*/ 53 w 140"/>
                <a:gd name="T65" fmla="*/ 1 h 140"/>
                <a:gd name="T66" fmla="*/ 65 w 140"/>
                <a:gd name="T67" fmla="*/ 0 h 140"/>
                <a:gd name="T68" fmla="*/ 80 w 140"/>
                <a:gd name="T69" fmla="*/ 0 h 140"/>
                <a:gd name="T70" fmla="*/ 92 w 140"/>
                <a:gd name="T71" fmla="*/ 3 h 140"/>
                <a:gd name="T72" fmla="*/ 105 w 140"/>
                <a:gd name="T73" fmla="*/ 9 h 140"/>
                <a:gd name="T74" fmla="*/ 105 w 140"/>
                <a:gd name="T75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0">
                  <a:moveTo>
                    <a:pt x="105" y="9"/>
                  </a:moveTo>
                  <a:lnTo>
                    <a:pt x="105" y="9"/>
                  </a:lnTo>
                  <a:lnTo>
                    <a:pt x="118" y="17"/>
                  </a:lnTo>
                  <a:lnTo>
                    <a:pt x="127" y="27"/>
                  </a:lnTo>
                  <a:lnTo>
                    <a:pt x="134" y="40"/>
                  </a:lnTo>
                  <a:lnTo>
                    <a:pt x="139" y="53"/>
                  </a:lnTo>
                  <a:lnTo>
                    <a:pt x="140" y="65"/>
                  </a:lnTo>
                  <a:lnTo>
                    <a:pt x="140" y="80"/>
                  </a:lnTo>
                  <a:lnTo>
                    <a:pt x="137" y="92"/>
                  </a:lnTo>
                  <a:lnTo>
                    <a:pt x="132" y="105"/>
                  </a:lnTo>
                  <a:lnTo>
                    <a:pt x="132" y="105"/>
                  </a:lnTo>
                  <a:lnTo>
                    <a:pt x="123" y="116"/>
                  </a:lnTo>
                  <a:lnTo>
                    <a:pt x="113" y="126"/>
                  </a:lnTo>
                  <a:lnTo>
                    <a:pt x="102" y="134"/>
                  </a:lnTo>
                  <a:lnTo>
                    <a:pt x="89" y="139"/>
                  </a:lnTo>
                  <a:lnTo>
                    <a:pt x="75" y="140"/>
                  </a:lnTo>
                  <a:lnTo>
                    <a:pt x="62" y="140"/>
                  </a:lnTo>
                  <a:lnTo>
                    <a:pt x="48" y="137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24" y="123"/>
                  </a:lnTo>
                  <a:lnTo>
                    <a:pt x="14" y="113"/>
                  </a:lnTo>
                  <a:lnTo>
                    <a:pt x="8" y="100"/>
                  </a:lnTo>
                  <a:lnTo>
                    <a:pt x="3" y="88"/>
                  </a:lnTo>
                  <a:lnTo>
                    <a:pt x="0" y="75"/>
                  </a:lnTo>
                  <a:lnTo>
                    <a:pt x="0" y="62"/>
                  </a:lnTo>
                  <a:lnTo>
                    <a:pt x="3" y="48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7" y="24"/>
                  </a:lnTo>
                  <a:lnTo>
                    <a:pt x="29" y="14"/>
                  </a:lnTo>
                  <a:lnTo>
                    <a:pt x="40" y="6"/>
                  </a:lnTo>
                  <a:lnTo>
                    <a:pt x="53" y="1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2" y="3"/>
                  </a:lnTo>
                  <a:lnTo>
                    <a:pt x="105" y="9"/>
                  </a:lnTo>
                  <a:lnTo>
                    <a:pt x="105" y="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834" y="2391"/>
              <a:ext cx="70" cy="70"/>
            </a:xfrm>
            <a:custGeom>
              <a:avLst/>
              <a:gdLst>
                <a:gd name="T0" fmla="*/ 105 w 140"/>
                <a:gd name="T1" fmla="*/ 10 h 141"/>
                <a:gd name="T2" fmla="*/ 105 w 140"/>
                <a:gd name="T3" fmla="*/ 10 h 141"/>
                <a:gd name="T4" fmla="*/ 118 w 140"/>
                <a:gd name="T5" fmla="*/ 18 h 141"/>
                <a:gd name="T6" fmla="*/ 126 w 140"/>
                <a:gd name="T7" fmla="*/ 27 h 141"/>
                <a:gd name="T8" fmla="*/ 134 w 140"/>
                <a:gd name="T9" fmla="*/ 40 h 141"/>
                <a:gd name="T10" fmla="*/ 138 w 140"/>
                <a:gd name="T11" fmla="*/ 51 h 141"/>
                <a:gd name="T12" fmla="*/ 140 w 140"/>
                <a:gd name="T13" fmla="*/ 66 h 141"/>
                <a:gd name="T14" fmla="*/ 140 w 140"/>
                <a:gd name="T15" fmla="*/ 78 h 141"/>
                <a:gd name="T16" fmla="*/ 137 w 140"/>
                <a:gd name="T17" fmla="*/ 93 h 141"/>
                <a:gd name="T18" fmla="*/ 130 w 140"/>
                <a:gd name="T19" fmla="*/ 105 h 141"/>
                <a:gd name="T20" fmla="*/ 130 w 140"/>
                <a:gd name="T21" fmla="*/ 105 h 141"/>
                <a:gd name="T22" fmla="*/ 122 w 140"/>
                <a:gd name="T23" fmla="*/ 117 h 141"/>
                <a:gd name="T24" fmla="*/ 113 w 140"/>
                <a:gd name="T25" fmla="*/ 126 h 141"/>
                <a:gd name="T26" fmla="*/ 102 w 140"/>
                <a:gd name="T27" fmla="*/ 134 h 141"/>
                <a:gd name="T28" fmla="*/ 89 w 140"/>
                <a:gd name="T29" fmla="*/ 139 h 141"/>
                <a:gd name="T30" fmla="*/ 75 w 140"/>
                <a:gd name="T31" fmla="*/ 141 h 141"/>
                <a:gd name="T32" fmla="*/ 62 w 140"/>
                <a:gd name="T33" fmla="*/ 141 h 141"/>
                <a:gd name="T34" fmla="*/ 48 w 140"/>
                <a:gd name="T35" fmla="*/ 137 h 141"/>
                <a:gd name="T36" fmla="*/ 35 w 140"/>
                <a:gd name="T37" fmla="*/ 131 h 141"/>
                <a:gd name="T38" fmla="*/ 35 w 140"/>
                <a:gd name="T39" fmla="*/ 131 h 141"/>
                <a:gd name="T40" fmla="*/ 24 w 140"/>
                <a:gd name="T41" fmla="*/ 123 h 141"/>
                <a:gd name="T42" fmla="*/ 14 w 140"/>
                <a:gd name="T43" fmla="*/ 113 h 141"/>
                <a:gd name="T44" fmla="*/ 6 w 140"/>
                <a:gd name="T45" fmla="*/ 101 h 141"/>
                <a:gd name="T46" fmla="*/ 1 w 140"/>
                <a:gd name="T47" fmla="*/ 88 h 141"/>
                <a:gd name="T48" fmla="*/ 0 w 140"/>
                <a:gd name="T49" fmla="*/ 75 h 141"/>
                <a:gd name="T50" fmla="*/ 0 w 140"/>
                <a:gd name="T51" fmla="*/ 61 h 141"/>
                <a:gd name="T52" fmla="*/ 3 w 140"/>
                <a:gd name="T53" fmla="*/ 48 h 141"/>
                <a:gd name="T54" fmla="*/ 9 w 140"/>
                <a:gd name="T55" fmla="*/ 35 h 141"/>
                <a:gd name="T56" fmla="*/ 9 w 140"/>
                <a:gd name="T57" fmla="*/ 35 h 141"/>
                <a:gd name="T58" fmla="*/ 17 w 140"/>
                <a:gd name="T59" fmla="*/ 24 h 141"/>
                <a:gd name="T60" fmla="*/ 27 w 140"/>
                <a:gd name="T61" fmla="*/ 15 h 141"/>
                <a:gd name="T62" fmla="*/ 40 w 140"/>
                <a:gd name="T63" fmla="*/ 7 h 141"/>
                <a:gd name="T64" fmla="*/ 52 w 140"/>
                <a:gd name="T65" fmla="*/ 2 h 141"/>
                <a:gd name="T66" fmla="*/ 65 w 140"/>
                <a:gd name="T67" fmla="*/ 0 h 141"/>
                <a:gd name="T68" fmla="*/ 79 w 140"/>
                <a:gd name="T69" fmla="*/ 0 h 141"/>
                <a:gd name="T70" fmla="*/ 92 w 140"/>
                <a:gd name="T71" fmla="*/ 3 h 141"/>
                <a:gd name="T72" fmla="*/ 105 w 140"/>
                <a:gd name="T73" fmla="*/ 10 h 141"/>
                <a:gd name="T74" fmla="*/ 105 w 140"/>
                <a:gd name="T75" fmla="*/ 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1">
                  <a:moveTo>
                    <a:pt x="105" y="10"/>
                  </a:moveTo>
                  <a:lnTo>
                    <a:pt x="105" y="10"/>
                  </a:lnTo>
                  <a:lnTo>
                    <a:pt x="118" y="18"/>
                  </a:lnTo>
                  <a:lnTo>
                    <a:pt x="126" y="27"/>
                  </a:lnTo>
                  <a:lnTo>
                    <a:pt x="134" y="40"/>
                  </a:lnTo>
                  <a:lnTo>
                    <a:pt x="138" y="51"/>
                  </a:lnTo>
                  <a:lnTo>
                    <a:pt x="140" y="66"/>
                  </a:lnTo>
                  <a:lnTo>
                    <a:pt x="140" y="78"/>
                  </a:lnTo>
                  <a:lnTo>
                    <a:pt x="137" y="93"/>
                  </a:lnTo>
                  <a:lnTo>
                    <a:pt x="130" y="105"/>
                  </a:lnTo>
                  <a:lnTo>
                    <a:pt x="130" y="105"/>
                  </a:lnTo>
                  <a:lnTo>
                    <a:pt x="122" y="117"/>
                  </a:lnTo>
                  <a:lnTo>
                    <a:pt x="113" y="126"/>
                  </a:lnTo>
                  <a:lnTo>
                    <a:pt x="102" y="134"/>
                  </a:lnTo>
                  <a:lnTo>
                    <a:pt x="89" y="139"/>
                  </a:lnTo>
                  <a:lnTo>
                    <a:pt x="75" y="141"/>
                  </a:lnTo>
                  <a:lnTo>
                    <a:pt x="62" y="141"/>
                  </a:lnTo>
                  <a:lnTo>
                    <a:pt x="48" y="137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24" y="123"/>
                  </a:lnTo>
                  <a:lnTo>
                    <a:pt x="14" y="113"/>
                  </a:lnTo>
                  <a:lnTo>
                    <a:pt x="6" y="101"/>
                  </a:lnTo>
                  <a:lnTo>
                    <a:pt x="1" y="88"/>
                  </a:lnTo>
                  <a:lnTo>
                    <a:pt x="0" y="75"/>
                  </a:lnTo>
                  <a:lnTo>
                    <a:pt x="0" y="61"/>
                  </a:lnTo>
                  <a:lnTo>
                    <a:pt x="3" y="48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7" y="24"/>
                  </a:lnTo>
                  <a:lnTo>
                    <a:pt x="27" y="15"/>
                  </a:lnTo>
                  <a:lnTo>
                    <a:pt x="40" y="7"/>
                  </a:lnTo>
                  <a:lnTo>
                    <a:pt x="52" y="2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2" y="3"/>
                  </a:lnTo>
                  <a:lnTo>
                    <a:pt x="105" y="10"/>
                  </a:lnTo>
                  <a:lnTo>
                    <a:pt x="105" y="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2674" y="2282"/>
              <a:ext cx="70" cy="71"/>
            </a:xfrm>
            <a:custGeom>
              <a:avLst/>
              <a:gdLst>
                <a:gd name="T0" fmla="*/ 105 w 141"/>
                <a:gd name="T1" fmla="*/ 9 h 142"/>
                <a:gd name="T2" fmla="*/ 105 w 141"/>
                <a:gd name="T3" fmla="*/ 9 h 142"/>
                <a:gd name="T4" fmla="*/ 117 w 141"/>
                <a:gd name="T5" fmla="*/ 17 h 142"/>
                <a:gd name="T6" fmla="*/ 126 w 141"/>
                <a:gd name="T7" fmla="*/ 28 h 142"/>
                <a:gd name="T8" fmla="*/ 134 w 141"/>
                <a:gd name="T9" fmla="*/ 40 h 142"/>
                <a:gd name="T10" fmla="*/ 139 w 141"/>
                <a:gd name="T11" fmla="*/ 52 h 142"/>
                <a:gd name="T12" fmla="*/ 141 w 141"/>
                <a:gd name="T13" fmla="*/ 65 h 142"/>
                <a:gd name="T14" fmla="*/ 141 w 141"/>
                <a:gd name="T15" fmla="*/ 80 h 142"/>
                <a:gd name="T16" fmla="*/ 137 w 141"/>
                <a:gd name="T17" fmla="*/ 92 h 142"/>
                <a:gd name="T18" fmla="*/ 131 w 141"/>
                <a:gd name="T19" fmla="*/ 107 h 142"/>
                <a:gd name="T20" fmla="*/ 131 w 141"/>
                <a:gd name="T21" fmla="*/ 107 h 142"/>
                <a:gd name="T22" fmla="*/ 123 w 141"/>
                <a:gd name="T23" fmla="*/ 118 h 142"/>
                <a:gd name="T24" fmla="*/ 113 w 141"/>
                <a:gd name="T25" fmla="*/ 127 h 142"/>
                <a:gd name="T26" fmla="*/ 101 w 141"/>
                <a:gd name="T27" fmla="*/ 134 h 142"/>
                <a:gd name="T28" fmla="*/ 88 w 141"/>
                <a:gd name="T29" fmla="*/ 139 h 142"/>
                <a:gd name="T30" fmla="*/ 75 w 141"/>
                <a:gd name="T31" fmla="*/ 142 h 142"/>
                <a:gd name="T32" fmla="*/ 62 w 141"/>
                <a:gd name="T33" fmla="*/ 140 h 142"/>
                <a:gd name="T34" fmla="*/ 48 w 141"/>
                <a:gd name="T35" fmla="*/ 139 h 142"/>
                <a:gd name="T36" fmla="*/ 35 w 141"/>
                <a:gd name="T37" fmla="*/ 132 h 142"/>
                <a:gd name="T38" fmla="*/ 35 w 141"/>
                <a:gd name="T39" fmla="*/ 132 h 142"/>
                <a:gd name="T40" fmla="*/ 24 w 141"/>
                <a:gd name="T41" fmla="*/ 124 h 142"/>
                <a:gd name="T42" fmla="*/ 15 w 141"/>
                <a:gd name="T43" fmla="*/ 113 h 142"/>
                <a:gd name="T44" fmla="*/ 7 w 141"/>
                <a:gd name="T45" fmla="*/ 102 h 142"/>
                <a:gd name="T46" fmla="*/ 2 w 141"/>
                <a:gd name="T47" fmla="*/ 89 h 142"/>
                <a:gd name="T48" fmla="*/ 0 w 141"/>
                <a:gd name="T49" fmla="*/ 76 h 142"/>
                <a:gd name="T50" fmla="*/ 0 w 141"/>
                <a:gd name="T51" fmla="*/ 62 h 142"/>
                <a:gd name="T52" fmla="*/ 3 w 141"/>
                <a:gd name="T53" fmla="*/ 49 h 142"/>
                <a:gd name="T54" fmla="*/ 10 w 141"/>
                <a:gd name="T55" fmla="*/ 35 h 142"/>
                <a:gd name="T56" fmla="*/ 10 w 141"/>
                <a:gd name="T57" fmla="*/ 35 h 142"/>
                <a:gd name="T58" fmla="*/ 18 w 141"/>
                <a:gd name="T59" fmla="*/ 24 h 142"/>
                <a:gd name="T60" fmla="*/ 27 w 141"/>
                <a:gd name="T61" fmla="*/ 14 h 142"/>
                <a:gd name="T62" fmla="*/ 40 w 141"/>
                <a:gd name="T63" fmla="*/ 8 h 142"/>
                <a:gd name="T64" fmla="*/ 53 w 141"/>
                <a:gd name="T65" fmla="*/ 3 h 142"/>
                <a:gd name="T66" fmla="*/ 66 w 141"/>
                <a:gd name="T67" fmla="*/ 0 h 142"/>
                <a:gd name="T68" fmla="*/ 78 w 141"/>
                <a:gd name="T69" fmla="*/ 1 h 142"/>
                <a:gd name="T70" fmla="*/ 93 w 141"/>
                <a:gd name="T71" fmla="*/ 5 h 142"/>
                <a:gd name="T72" fmla="*/ 105 w 141"/>
                <a:gd name="T73" fmla="*/ 9 h 142"/>
                <a:gd name="T74" fmla="*/ 105 w 141"/>
                <a:gd name="T75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" h="142">
                  <a:moveTo>
                    <a:pt x="105" y="9"/>
                  </a:moveTo>
                  <a:lnTo>
                    <a:pt x="105" y="9"/>
                  </a:lnTo>
                  <a:lnTo>
                    <a:pt x="117" y="17"/>
                  </a:lnTo>
                  <a:lnTo>
                    <a:pt x="126" y="28"/>
                  </a:lnTo>
                  <a:lnTo>
                    <a:pt x="134" y="40"/>
                  </a:lnTo>
                  <a:lnTo>
                    <a:pt x="139" y="52"/>
                  </a:lnTo>
                  <a:lnTo>
                    <a:pt x="141" y="65"/>
                  </a:lnTo>
                  <a:lnTo>
                    <a:pt x="141" y="80"/>
                  </a:lnTo>
                  <a:lnTo>
                    <a:pt x="137" y="92"/>
                  </a:lnTo>
                  <a:lnTo>
                    <a:pt x="131" y="107"/>
                  </a:lnTo>
                  <a:lnTo>
                    <a:pt x="131" y="107"/>
                  </a:lnTo>
                  <a:lnTo>
                    <a:pt x="123" y="118"/>
                  </a:lnTo>
                  <a:lnTo>
                    <a:pt x="113" y="127"/>
                  </a:lnTo>
                  <a:lnTo>
                    <a:pt x="101" y="134"/>
                  </a:lnTo>
                  <a:lnTo>
                    <a:pt x="88" y="139"/>
                  </a:lnTo>
                  <a:lnTo>
                    <a:pt x="75" y="142"/>
                  </a:lnTo>
                  <a:lnTo>
                    <a:pt x="62" y="140"/>
                  </a:lnTo>
                  <a:lnTo>
                    <a:pt x="48" y="139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24" y="124"/>
                  </a:lnTo>
                  <a:lnTo>
                    <a:pt x="15" y="113"/>
                  </a:lnTo>
                  <a:lnTo>
                    <a:pt x="7" y="102"/>
                  </a:lnTo>
                  <a:lnTo>
                    <a:pt x="2" y="89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8" y="24"/>
                  </a:lnTo>
                  <a:lnTo>
                    <a:pt x="27" y="14"/>
                  </a:lnTo>
                  <a:lnTo>
                    <a:pt x="40" y="8"/>
                  </a:lnTo>
                  <a:lnTo>
                    <a:pt x="53" y="3"/>
                  </a:lnTo>
                  <a:lnTo>
                    <a:pt x="66" y="0"/>
                  </a:lnTo>
                  <a:lnTo>
                    <a:pt x="78" y="1"/>
                  </a:lnTo>
                  <a:lnTo>
                    <a:pt x="93" y="5"/>
                  </a:lnTo>
                  <a:lnTo>
                    <a:pt x="105" y="9"/>
                  </a:lnTo>
                  <a:lnTo>
                    <a:pt x="105" y="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869" y="1968"/>
              <a:ext cx="71" cy="70"/>
            </a:xfrm>
            <a:custGeom>
              <a:avLst/>
              <a:gdLst>
                <a:gd name="T0" fmla="*/ 107 w 142"/>
                <a:gd name="T1" fmla="*/ 9 h 140"/>
                <a:gd name="T2" fmla="*/ 107 w 142"/>
                <a:gd name="T3" fmla="*/ 9 h 140"/>
                <a:gd name="T4" fmla="*/ 118 w 142"/>
                <a:gd name="T5" fmla="*/ 17 h 140"/>
                <a:gd name="T6" fmla="*/ 127 w 142"/>
                <a:gd name="T7" fmla="*/ 27 h 140"/>
                <a:gd name="T8" fmla="*/ 134 w 142"/>
                <a:gd name="T9" fmla="*/ 38 h 140"/>
                <a:gd name="T10" fmla="*/ 139 w 142"/>
                <a:gd name="T11" fmla="*/ 51 h 140"/>
                <a:gd name="T12" fmla="*/ 142 w 142"/>
                <a:gd name="T13" fmla="*/ 65 h 140"/>
                <a:gd name="T14" fmla="*/ 140 w 142"/>
                <a:gd name="T15" fmla="*/ 78 h 140"/>
                <a:gd name="T16" fmla="*/ 137 w 142"/>
                <a:gd name="T17" fmla="*/ 92 h 140"/>
                <a:gd name="T18" fmla="*/ 132 w 142"/>
                <a:gd name="T19" fmla="*/ 105 h 140"/>
                <a:gd name="T20" fmla="*/ 132 w 142"/>
                <a:gd name="T21" fmla="*/ 105 h 140"/>
                <a:gd name="T22" fmla="*/ 124 w 142"/>
                <a:gd name="T23" fmla="*/ 116 h 140"/>
                <a:gd name="T24" fmla="*/ 113 w 142"/>
                <a:gd name="T25" fmla="*/ 126 h 140"/>
                <a:gd name="T26" fmla="*/ 102 w 142"/>
                <a:gd name="T27" fmla="*/ 133 h 140"/>
                <a:gd name="T28" fmla="*/ 89 w 142"/>
                <a:gd name="T29" fmla="*/ 138 h 140"/>
                <a:gd name="T30" fmla="*/ 76 w 142"/>
                <a:gd name="T31" fmla="*/ 140 h 140"/>
                <a:gd name="T32" fmla="*/ 62 w 142"/>
                <a:gd name="T33" fmla="*/ 140 h 140"/>
                <a:gd name="T34" fmla="*/ 48 w 142"/>
                <a:gd name="T35" fmla="*/ 137 h 140"/>
                <a:gd name="T36" fmla="*/ 35 w 142"/>
                <a:gd name="T37" fmla="*/ 130 h 140"/>
                <a:gd name="T38" fmla="*/ 35 w 142"/>
                <a:gd name="T39" fmla="*/ 130 h 140"/>
                <a:gd name="T40" fmla="*/ 24 w 142"/>
                <a:gd name="T41" fmla="*/ 122 h 140"/>
                <a:gd name="T42" fmla="*/ 14 w 142"/>
                <a:gd name="T43" fmla="*/ 113 h 140"/>
                <a:gd name="T44" fmla="*/ 8 w 142"/>
                <a:gd name="T45" fmla="*/ 100 h 140"/>
                <a:gd name="T46" fmla="*/ 3 w 142"/>
                <a:gd name="T47" fmla="*/ 87 h 140"/>
                <a:gd name="T48" fmla="*/ 0 w 142"/>
                <a:gd name="T49" fmla="*/ 74 h 140"/>
                <a:gd name="T50" fmla="*/ 0 w 142"/>
                <a:gd name="T51" fmla="*/ 60 h 140"/>
                <a:gd name="T52" fmla="*/ 3 w 142"/>
                <a:gd name="T53" fmla="*/ 47 h 140"/>
                <a:gd name="T54" fmla="*/ 9 w 142"/>
                <a:gd name="T55" fmla="*/ 35 h 140"/>
                <a:gd name="T56" fmla="*/ 9 w 142"/>
                <a:gd name="T57" fmla="*/ 35 h 140"/>
                <a:gd name="T58" fmla="*/ 17 w 142"/>
                <a:gd name="T59" fmla="*/ 22 h 140"/>
                <a:gd name="T60" fmla="*/ 29 w 142"/>
                <a:gd name="T61" fmla="*/ 14 h 140"/>
                <a:gd name="T62" fmla="*/ 40 w 142"/>
                <a:gd name="T63" fmla="*/ 6 h 140"/>
                <a:gd name="T64" fmla="*/ 52 w 142"/>
                <a:gd name="T65" fmla="*/ 1 h 140"/>
                <a:gd name="T66" fmla="*/ 65 w 142"/>
                <a:gd name="T67" fmla="*/ 0 h 140"/>
                <a:gd name="T68" fmla="*/ 80 w 142"/>
                <a:gd name="T69" fmla="*/ 0 h 140"/>
                <a:gd name="T70" fmla="*/ 92 w 142"/>
                <a:gd name="T71" fmla="*/ 3 h 140"/>
                <a:gd name="T72" fmla="*/ 107 w 142"/>
                <a:gd name="T73" fmla="*/ 9 h 140"/>
                <a:gd name="T74" fmla="*/ 107 w 142"/>
                <a:gd name="T75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40">
                  <a:moveTo>
                    <a:pt x="107" y="9"/>
                  </a:moveTo>
                  <a:lnTo>
                    <a:pt x="107" y="9"/>
                  </a:lnTo>
                  <a:lnTo>
                    <a:pt x="118" y="17"/>
                  </a:lnTo>
                  <a:lnTo>
                    <a:pt x="127" y="27"/>
                  </a:lnTo>
                  <a:lnTo>
                    <a:pt x="134" y="38"/>
                  </a:lnTo>
                  <a:lnTo>
                    <a:pt x="139" y="51"/>
                  </a:lnTo>
                  <a:lnTo>
                    <a:pt x="142" y="65"/>
                  </a:lnTo>
                  <a:lnTo>
                    <a:pt x="140" y="78"/>
                  </a:lnTo>
                  <a:lnTo>
                    <a:pt x="137" y="92"/>
                  </a:lnTo>
                  <a:lnTo>
                    <a:pt x="132" y="105"/>
                  </a:lnTo>
                  <a:lnTo>
                    <a:pt x="132" y="105"/>
                  </a:lnTo>
                  <a:lnTo>
                    <a:pt x="124" y="116"/>
                  </a:lnTo>
                  <a:lnTo>
                    <a:pt x="113" y="126"/>
                  </a:lnTo>
                  <a:lnTo>
                    <a:pt x="102" y="133"/>
                  </a:lnTo>
                  <a:lnTo>
                    <a:pt x="89" y="138"/>
                  </a:lnTo>
                  <a:lnTo>
                    <a:pt x="76" y="140"/>
                  </a:lnTo>
                  <a:lnTo>
                    <a:pt x="62" y="140"/>
                  </a:lnTo>
                  <a:lnTo>
                    <a:pt x="48" y="137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24" y="122"/>
                  </a:lnTo>
                  <a:lnTo>
                    <a:pt x="14" y="113"/>
                  </a:lnTo>
                  <a:lnTo>
                    <a:pt x="8" y="100"/>
                  </a:lnTo>
                  <a:lnTo>
                    <a:pt x="3" y="87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3" y="47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7" y="22"/>
                  </a:lnTo>
                  <a:lnTo>
                    <a:pt x="29" y="14"/>
                  </a:lnTo>
                  <a:lnTo>
                    <a:pt x="40" y="6"/>
                  </a:lnTo>
                  <a:lnTo>
                    <a:pt x="52" y="1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2" y="3"/>
                  </a:lnTo>
                  <a:lnTo>
                    <a:pt x="107" y="9"/>
                  </a:lnTo>
                  <a:lnTo>
                    <a:pt x="107" y="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015" y="2045"/>
              <a:ext cx="70" cy="71"/>
            </a:xfrm>
            <a:custGeom>
              <a:avLst/>
              <a:gdLst>
                <a:gd name="T0" fmla="*/ 105 w 140"/>
                <a:gd name="T1" fmla="*/ 10 h 142"/>
                <a:gd name="T2" fmla="*/ 105 w 140"/>
                <a:gd name="T3" fmla="*/ 10 h 142"/>
                <a:gd name="T4" fmla="*/ 118 w 140"/>
                <a:gd name="T5" fmla="*/ 18 h 142"/>
                <a:gd name="T6" fmla="*/ 127 w 140"/>
                <a:gd name="T7" fmla="*/ 29 h 142"/>
                <a:gd name="T8" fmla="*/ 134 w 140"/>
                <a:gd name="T9" fmla="*/ 40 h 142"/>
                <a:gd name="T10" fmla="*/ 138 w 140"/>
                <a:gd name="T11" fmla="*/ 53 h 142"/>
                <a:gd name="T12" fmla="*/ 140 w 140"/>
                <a:gd name="T13" fmla="*/ 66 h 142"/>
                <a:gd name="T14" fmla="*/ 140 w 140"/>
                <a:gd name="T15" fmla="*/ 80 h 142"/>
                <a:gd name="T16" fmla="*/ 137 w 140"/>
                <a:gd name="T17" fmla="*/ 93 h 142"/>
                <a:gd name="T18" fmla="*/ 132 w 140"/>
                <a:gd name="T19" fmla="*/ 107 h 142"/>
                <a:gd name="T20" fmla="*/ 132 w 140"/>
                <a:gd name="T21" fmla="*/ 107 h 142"/>
                <a:gd name="T22" fmla="*/ 122 w 140"/>
                <a:gd name="T23" fmla="*/ 118 h 142"/>
                <a:gd name="T24" fmla="*/ 113 w 140"/>
                <a:gd name="T25" fmla="*/ 128 h 142"/>
                <a:gd name="T26" fmla="*/ 102 w 140"/>
                <a:gd name="T27" fmla="*/ 134 h 142"/>
                <a:gd name="T28" fmla="*/ 89 w 140"/>
                <a:gd name="T29" fmla="*/ 139 h 142"/>
                <a:gd name="T30" fmla="*/ 75 w 140"/>
                <a:gd name="T31" fmla="*/ 142 h 142"/>
                <a:gd name="T32" fmla="*/ 62 w 140"/>
                <a:gd name="T33" fmla="*/ 141 h 142"/>
                <a:gd name="T34" fmla="*/ 47 w 140"/>
                <a:gd name="T35" fmla="*/ 137 h 142"/>
                <a:gd name="T36" fmla="*/ 35 w 140"/>
                <a:gd name="T37" fmla="*/ 133 h 142"/>
                <a:gd name="T38" fmla="*/ 35 w 140"/>
                <a:gd name="T39" fmla="*/ 133 h 142"/>
                <a:gd name="T40" fmla="*/ 24 w 140"/>
                <a:gd name="T41" fmla="*/ 123 h 142"/>
                <a:gd name="T42" fmla="*/ 14 w 140"/>
                <a:gd name="T43" fmla="*/ 113 h 142"/>
                <a:gd name="T44" fmla="*/ 6 w 140"/>
                <a:gd name="T45" fmla="*/ 102 h 142"/>
                <a:gd name="T46" fmla="*/ 1 w 140"/>
                <a:gd name="T47" fmla="*/ 90 h 142"/>
                <a:gd name="T48" fmla="*/ 0 w 140"/>
                <a:gd name="T49" fmla="*/ 75 h 142"/>
                <a:gd name="T50" fmla="*/ 0 w 140"/>
                <a:gd name="T51" fmla="*/ 62 h 142"/>
                <a:gd name="T52" fmla="*/ 3 w 140"/>
                <a:gd name="T53" fmla="*/ 48 h 142"/>
                <a:gd name="T54" fmla="*/ 9 w 140"/>
                <a:gd name="T55" fmla="*/ 35 h 142"/>
                <a:gd name="T56" fmla="*/ 9 w 140"/>
                <a:gd name="T57" fmla="*/ 35 h 142"/>
                <a:gd name="T58" fmla="*/ 17 w 140"/>
                <a:gd name="T59" fmla="*/ 24 h 142"/>
                <a:gd name="T60" fmla="*/ 28 w 140"/>
                <a:gd name="T61" fmla="*/ 15 h 142"/>
                <a:gd name="T62" fmla="*/ 40 w 140"/>
                <a:gd name="T63" fmla="*/ 8 h 142"/>
                <a:gd name="T64" fmla="*/ 52 w 140"/>
                <a:gd name="T65" fmla="*/ 3 h 142"/>
                <a:gd name="T66" fmla="*/ 65 w 140"/>
                <a:gd name="T67" fmla="*/ 0 h 142"/>
                <a:gd name="T68" fmla="*/ 79 w 140"/>
                <a:gd name="T69" fmla="*/ 0 h 142"/>
                <a:gd name="T70" fmla="*/ 92 w 140"/>
                <a:gd name="T71" fmla="*/ 3 h 142"/>
                <a:gd name="T72" fmla="*/ 105 w 140"/>
                <a:gd name="T73" fmla="*/ 10 h 142"/>
                <a:gd name="T74" fmla="*/ 105 w 140"/>
                <a:gd name="T75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2">
                  <a:moveTo>
                    <a:pt x="105" y="10"/>
                  </a:moveTo>
                  <a:lnTo>
                    <a:pt x="105" y="10"/>
                  </a:lnTo>
                  <a:lnTo>
                    <a:pt x="118" y="18"/>
                  </a:lnTo>
                  <a:lnTo>
                    <a:pt x="127" y="29"/>
                  </a:lnTo>
                  <a:lnTo>
                    <a:pt x="134" y="40"/>
                  </a:lnTo>
                  <a:lnTo>
                    <a:pt x="138" y="53"/>
                  </a:lnTo>
                  <a:lnTo>
                    <a:pt x="140" y="66"/>
                  </a:lnTo>
                  <a:lnTo>
                    <a:pt x="140" y="80"/>
                  </a:lnTo>
                  <a:lnTo>
                    <a:pt x="137" y="93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22" y="118"/>
                  </a:lnTo>
                  <a:lnTo>
                    <a:pt x="113" y="128"/>
                  </a:lnTo>
                  <a:lnTo>
                    <a:pt x="102" y="134"/>
                  </a:lnTo>
                  <a:lnTo>
                    <a:pt x="89" y="139"/>
                  </a:lnTo>
                  <a:lnTo>
                    <a:pt x="75" y="142"/>
                  </a:lnTo>
                  <a:lnTo>
                    <a:pt x="62" y="141"/>
                  </a:lnTo>
                  <a:lnTo>
                    <a:pt x="47" y="137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24" y="123"/>
                  </a:lnTo>
                  <a:lnTo>
                    <a:pt x="14" y="113"/>
                  </a:lnTo>
                  <a:lnTo>
                    <a:pt x="6" y="102"/>
                  </a:lnTo>
                  <a:lnTo>
                    <a:pt x="1" y="90"/>
                  </a:lnTo>
                  <a:lnTo>
                    <a:pt x="0" y="75"/>
                  </a:lnTo>
                  <a:lnTo>
                    <a:pt x="0" y="62"/>
                  </a:lnTo>
                  <a:lnTo>
                    <a:pt x="3" y="48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7" y="24"/>
                  </a:lnTo>
                  <a:lnTo>
                    <a:pt x="28" y="15"/>
                  </a:lnTo>
                  <a:lnTo>
                    <a:pt x="40" y="8"/>
                  </a:lnTo>
                  <a:lnTo>
                    <a:pt x="52" y="3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2" y="3"/>
                  </a:lnTo>
                  <a:lnTo>
                    <a:pt x="105" y="10"/>
                  </a:lnTo>
                  <a:lnTo>
                    <a:pt x="105" y="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2708" y="2153"/>
              <a:ext cx="120" cy="162"/>
            </a:xfrm>
            <a:custGeom>
              <a:avLst/>
              <a:gdLst>
                <a:gd name="T0" fmla="*/ 225 w 241"/>
                <a:gd name="T1" fmla="*/ 74 h 326"/>
                <a:gd name="T2" fmla="*/ 225 w 241"/>
                <a:gd name="T3" fmla="*/ 74 h 326"/>
                <a:gd name="T4" fmla="*/ 233 w 241"/>
                <a:gd name="T5" fmla="*/ 37 h 326"/>
                <a:gd name="T6" fmla="*/ 241 w 241"/>
                <a:gd name="T7" fmla="*/ 0 h 326"/>
                <a:gd name="T8" fmla="*/ 241 w 241"/>
                <a:gd name="T9" fmla="*/ 0 h 326"/>
                <a:gd name="T10" fmla="*/ 201 w 241"/>
                <a:gd name="T11" fmla="*/ 32 h 326"/>
                <a:gd name="T12" fmla="*/ 164 w 241"/>
                <a:gd name="T13" fmla="*/ 66 h 326"/>
                <a:gd name="T14" fmla="*/ 131 w 241"/>
                <a:gd name="T15" fmla="*/ 101 h 326"/>
                <a:gd name="T16" fmla="*/ 100 w 241"/>
                <a:gd name="T17" fmla="*/ 138 h 326"/>
                <a:gd name="T18" fmla="*/ 72 w 241"/>
                <a:gd name="T19" fmla="*/ 174 h 326"/>
                <a:gd name="T20" fmla="*/ 44 w 241"/>
                <a:gd name="T21" fmla="*/ 213 h 326"/>
                <a:gd name="T22" fmla="*/ 21 w 241"/>
                <a:gd name="T23" fmla="*/ 251 h 326"/>
                <a:gd name="T24" fmla="*/ 0 w 241"/>
                <a:gd name="T25" fmla="*/ 287 h 326"/>
                <a:gd name="T26" fmla="*/ 0 w 241"/>
                <a:gd name="T27" fmla="*/ 287 h 326"/>
                <a:gd name="T28" fmla="*/ 33 w 241"/>
                <a:gd name="T29" fmla="*/ 326 h 326"/>
                <a:gd name="T30" fmla="*/ 33 w 241"/>
                <a:gd name="T31" fmla="*/ 326 h 326"/>
                <a:gd name="T32" fmla="*/ 51 w 241"/>
                <a:gd name="T33" fmla="*/ 294 h 326"/>
                <a:gd name="T34" fmla="*/ 70 w 241"/>
                <a:gd name="T35" fmla="*/ 260 h 326"/>
                <a:gd name="T36" fmla="*/ 92 w 241"/>
                <a:gd name="T37" fmla="*/ 228 h 326"/>
                <a:gd name="T38" fmla="*/ 115 w 241"/>
                <a:gd name="T39" fmla="*/ 197 h 326"/>
                <a:gd name="T40" fmla="*/ 140 w 241"/>
                <a:gd name="T41" fmla="*/ 165 h 326"/>
                <a:gd name="T42" fmla="*/ 166 w 241"/>
                <a:gd name="T43" fmla="*/ 133 h 326"/>
                <a:gd name="T44" fmla="*/ 194 w 241"/>
                <a:gd name="T45" fmla="*/ 103 h 326"/>
                <a:gd name="T46" fmla="*/ 225 w 241"/>
                <a:gd name="T47" fmla="*/ 74 h 326"/>
                <a:gd name="T48" fmla="*/ 225 w 241"/>
                <a:gd name="T49" fmla="*/ 7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326">
                  <a:moveTo>
                    <a:pt x="225" y="74"/>
                  </a:moveTo>
                  <a:lnTo>
                    <a:pt x="225" y="74"/>
                  </a:lnTo>
                  <a:lnTo>
                    <a:pt x="233" y="37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1" y="32"/>
                  </a:lnTo>
                  <a:lnTo>
                    <a:pt x="164" y="66"/>
                  </a:lnTo>
                  <a:lnTo>
                    <a:pt x="131" y="101"/>
                  </a:lnTo>
                  <a:lnTo>
                    <a:pt x="100" y="138"/>
                  </a:lnTo>
                  <a:lnTo>
                    <a:pt x="72" y="174"/>
                  </a:lnTo>
                  <a:lnTo>
                    <a:pt x="44" y="213"/>
                  </a:lnTo>
                  <a:lnTo>
                    <a:pt x="21" y="251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3" y="326"/>
                  </a:lnTo>
                  <a:lnTo>
                    <a:pt x="33" y="326"/>
                  </a:lnTo>
                  <a:lnTo>
                    <a:pt x="51" y="294"/>
                  </a:lnTo>
                  <a:lnTo>
                    <a:pt x="70" y="260"/>
                  </a:lnTo>
                  <a:lnTo>
                    <a:pt x="92" y="228"/>
                  </a:lnTo>
                  <a:lnTo>
                    <a:pt x="115" y="197"/>
                  </a:lnTo>
                  <a:lnTo>
                    <a:pt x="140" y="165"/>
                  </a:lnTo>
                  <a:lnTo>
                    <a:pt x="166" y="133"/>
                  </a:lnTo>
                  <a:lnTo>
                    <a:pt x="194" y="103"/>
                  </a:lnTo>
                  <a:lnTo>
                    <a:pt x="225" y="74"/>
                  </a:lnTo>
                  <a:lnTo>
                    <a:pt x="225" y="7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2849" y="2072"/>
              <a:ext cx="195" cy="94"/>
            </a:xfrm>
            <a:custGeom>
              <a:avLst/>
              <a:gdLst>
                <a:gd name="T0" fmla="*/ 19 w 391"/>
                <a:gd name="T1" fmla="*/ 120 h 189"/>
                <a:gd name="T2" fmla="*/ 19 w 391"/>
                <a:gd name="T3" fmla="*/ 120 h 189"/>
                <a:gd name="T4" fmla="*/ 10 w 391"/>
                <a:gd name="T5" fmla="*/ 154 h 189"/>
                <a:gd name="T6" fmla="*/ 0 w 391"/>
                <a:gd name="T7" fmla="*/ 189 h 189"/>
                <a:gd name="T8" fmla="*/ 0 w 391"/>
                <a:gd name="T9" fmla="*/ 189 h 189"/>
                <a:gd name="T10" fmla="*/ 24 w 391"/>
                <a:gd name="T11" fmla="*/ 173 h 189"/>
                <a:gd name="T12" fmla="*/ 48 w 391"/>
                <a:gd name="T13" fmla="*/ 158 h 189"/>
                <a:gd name="T14" fmla="*/ 72 w 391"/>
                <a:gd name="T15" fmla="*/ 144 h 189"/>
                <a:gd name="T16" fmla="*/ 96 w 391"/>
                <a:gd name="T17" fmla="*/ 131 h 189"/>
                <a:gd name="T18" fmla="*/ 145 w 391"/>
                <a:gd name="T19" fmla="*/ 107 h 189"/>
                <a:gd name="T20" fmla="*/ 196 w 391"/>
                <a:gd name="T21" fmla="*/ 88 h 189"/>
                <a:gd name="T22" fmla="*/ 246 w 391"/>
                <a:gd name="T23" fmla="*/ 72 h 189"/>
                <a:gd name="T24" fmla="*/ 295 w 391"/>
                <a:gd name="T25" fmla="*/ 58 h 189"/>
                <a:gd name="T26" fmla="*/ 344 w 391"/>
                <a:gd name="T27" fmla="*/ 48 h 189"/>
                <a:gd name="T28" fmla="*/ 391 w 391"/>
                <a:gd name="T29" fmla="*/ 40 h 189"/>
                <a:gd name="T30" fmla="*/ 391 w 391"/>
                <a:gd name="T31" fmla="*/ 40 h 189"/>
                <a:gd name="T32" fmla="*/ 365 w 391"/>
                <a:gd name="T33" fmla="*/ 20 h 189"/>
                <a:gd name="T34" fmla="*/ 340 w 391"/>
                <a:gd name="T35" fmla="*/ 0 h 189"/>
                <a:gd name="T36" fmla="*/ 340 w 391"/>
                <a:gd name="T37" fmla="*/ 0 h 189"/>
                <a:gd name="T38" fmla="*/ 301 w 391"/>
                <a:gd name="T39" fmla="*/ 8 h 189"/>
                <a:gd name="T40" fmla="*/ 262 w 391"/>
                <a:gd name="T41" fmla="*/ 18 h 189"/>
                <a:gd name="T42" fmla="*/ 220 w 391"/>
                <a:gd name="T43" fmla="*/ 29 h 189"/>
                <a:gd name="T44" fmla="*/ 180 w 391"/>
                <a:gd name="T45" fmla="*/ 43 h 189"/>
                <a:gd name="T46" fmla="*/ 139 w 391"/>
                <a:gd name="T47" fmla="*/ 59 h 189"/>
                <a:gd name="T48" fmla="*/ 99 w 391"/>
                <a:gd name="T49" fmla="*/ 77 h 189"/>
                <a:gd name="T50" fmla="*/ 59 w 391"/>
                <a:gd name="T51" fmla="*/ 98 h 189"/>
                <a:gd name="T52" fmla="*/ 19 w 391"/>
                <a:gd name="T53" fmla="*/ 120 h 189"/>
                <a:gd name="T54" fmla="*/ 19 w 391"/>
                <a:gd name="T55" fmla="*/ 12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1" h="189">
                  <a:moveTo>
                    <a:pt x="19" y="120"/>
                  </a:moveTo>
                  <a:lnTo>
                    <a:pt x="19" y="120"/>
                  </a:lnTo>
                  <a:lnTo>
                    <a:pt x="10" y="154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4" y="173"/>
                  </a:lnTo>
                  <a:lnTo>
                    <a:pt x="48" y="158"/>
                  </a:lnTo>
                  <a:lnTo>
                    <a:pt x="72" y="144"/>
                  </a:lnTo>
                  <a:lnTo>
                    <a:pt x="96" y="131"/>
                  </a:lnTo>
                  <a:lnTo>
                    <a:pt x="145" y="107"/>
                  </a:lnTo>
                  <a:lnTo>
                    <a:pt x="196" y="88"/>
                  </a:lnTo>
                  <a:lnTo>
                    <a:pt x="246" y="72"/>
                  </a:lnTo>
                  <a:lnTo>
                    <a:pt x="295" y="58"/>
                  </a:lnTo>
                  <a:lnTo>
                    <a:pt x="344" y="48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65" y="2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1" y="8"/>
                  </a:lnTo>
                  <a:lnTo>
                    <a:pt x="262" y="18"/>
                  </a:lnTo>
                  <a:lnTo>
                    <a:pt x="220" y="29"/>
                  </a:lnTo>
                  <a:lnTo>
                    <a:pt x="180" y="43"/>
                  </a:lnTo>
                  <a:lnTo>
                    <a:pt x="139" y="59"/>
                  </a:lnTo>
                  <a:lnTo>
                    <a:pt x="99" y="77"/>
                  </a:lnTo>
                  <a:lnTo>
                    <a:pt x="59" y="98"/>
                  </a:lnTo>
                  <a:lnTo>
                    <a:pt x="19" y="120"/>
                  </a:lnTo>
                  <a:lnTo>
                    <a:pt x="19" y="12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051" y="2061"/>
              <a:ext cx="125" cy="27"/>
            </a:xfrm>
            <a:custGeom>
              <a:avLst/>
              <a:gdLst>
                <a:gd name="T0" fmla="*/ 0 w 251"/>
                <a:gd name="T1" fmla="*/ 11 h 54"/>
                <a:gd name="T2" fmla="*/ 0 w 251"/>
                <a:gd name="T3" fmla="*/ 11 h 54"/>
                <a:gd name="T4" fmla="*/ 34 w 251"/>
                <a:gd name="T5" fmla="*/ 40 h 54"/>
                <a:gd name="T6" fmla="*/ 34 w 251"/>
                <a:gd name="T7" fmla="*/ 40 h 54"/>
                <a:gd name="T8" fmla="*/ 48 w 251"/>
                <a:gd name="T9" fmla="*/ 54 h 54"/>
                <a:gd name="T10" fmla="*/ 48 w 251"/>
                <a:gd name="T11" fmla="*/ 54 h 54"/>
                <a:gd name="T12" fmla="*/ 83 w 251"/>
                <a:gd name="T13" fmla="*/ 51 h 54"/>
                <a:gd name="T14" fmla="*/ 117 w 251"/>
                <a:gd name="T15" fmla="*/ 50 h 54"/>
                <a:gd name="T16" fmla="*/ 174 w 251"/>
                <a:gd name="T17" fmla="*/ 48 h 54"/>
                <a:gd name="T18" fmla="*/ 220 w 251"/>
                <a:gd name="T19" fmla="*/ 48 h 54"/>
                <a:gd name="T20" fmla="*/ 251 w 251"/>
                <a:gd name="T21" fmla="*/ 51 h 54"/>
                <a:gd name="T22" fmla="*/ 251 w 251"/>
                <a:gd name="T23" fmla="*/ 51 h 54"/>
                <a:gd name="T24" fmla="*/ 235 w 251"/>
                <a:gd name="T25" fmla="*/ 26 h 54"/>
                <a:gd name="T26" fmla="*/ 217 w 251"/>
                <a:gd name="T27" fmla="*/ 2 h 54"/>
                <a:gd name="T28" fmla="*/ 217 w 251"/>
                <a:gd name="T29" fmla="*/ 2 h 54"/>
                <a:gd name="T30" fmla="*/ 176 w 251"/>
                <a:gd name="T31" fmla="*/ 0 h 54"/>
                <a:gd name="T32" fmla="*/ 125 w 251"/>
                <a:gd name="T33" fmla="*/ 2 h 54"/>
                <a:gd name="T34" fmla="*/ 66 w 251"/>
                <a:gd name="T35" fmla="*/ 5 h 54"/>
                <a:gd name="T36" fmla="*/ 0 w 251"/>
                <a:gd name="T37" fmla="*/ 11 h 54"/>
                <a:gd name="T38" fmla="*/ 0 w 251"/>
                <a:gd name="T3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54">
                  <a:moveTo>
                    <a:pt x="0" y="11"/>
                  </a:moveTo>
                  <a:lnTo>
                    <a:pt x="0" y="11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83" y="51"/>
                  </a:lnTo>
                  <a:lnTo>
                    <a:pt x="117" y="50"/>
                  </a:lnTo>
                  <a:lnTo>
                    <a:pt x="174" y="48"/>
                  </a:lnTo>
                  <a:lnTo>
                    <a:pt x="220" y="48"/>
                  </a:lnTo>
                  <a:lnTo>
                    <a:pt x="251" y="51"/>
                  </a:lnTo>
                  <a:lnTo>
                    <a:pt x="251" y="51"/>
                  </a:lnTo>
                  <a:lnTo>
                    <a:pt x="235" y="26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176" y="0"/>
                  </a:lnTo>
                  <a:lnTo>
                    <a:pt x="125" y="2"/>
                  </a:lnTo>
                  <a:lnTo>
                    <a:pt x="66" y="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653" y="2319"/>
              <a:ext cx="60" cy="138"/>
            </a:xfrm>
            <a:custGeom>
              <a:avLst/>
              <a:gdLst>
                <a:gd name="T0" fmla="*/ 86 w 121"/>
                <a:gd name="T1" fmla="*/ 0 h 276"/>
                <a:gd name="T2" fmla="*/ 86 w 121"/>
                <a:gd name="T3" fmla="*/ 0 h 276"/>
                <a:gd name="T4" fmla="*/ 70 w 121"/>
                <a:gd name="T5" fmla="*/ 33 h 276"/>
                <a:gd name="T6" fmla="*/ 56 w 121"/>
                <a:gd name="T7" fmla="*/ 67 h 276"/>
                <a:gd name="T8" fmla="*/ 32 w 121"/>
                <a:gd name="T9" fmla="*/ 127 h 276"/>
                <a:gd name="T10" fmla="*/ 13 w 121"/>
                <a:gd name="T11" fmla="*/ 183 h 276"/>
                <a:gd name="T12" fmla="*/ 0 w 121"/>
                <a:gd name="T13" fmla="*/ 228 h 276"/>
                <a:gd name="T14" fmla="*/ 0 w 121"/>
                <a:gd name="T15" fmla="*/ 228 h 276"/>
                <a:gd name="T16" fmla="*/ 17 w 121"/>
                <a:gd name="T17" fmla="*/ 252 h 276"/>
                <a:gd name="T18" fmla="*/ 36 w 121"/>
                <a:gd name="T19" fmla="*/ 276 h 276"/>
                <a:gd name="T20" fmla="*/ 36 w 121"/>
                <a:gd name="T21" fmla="*/ 276 h 276"/>
                <a:gd name="T22" fmla="*/ 48 w 121"/>
                <a:gd name="T23" fmla="*/ 234 h 276"/>
                <a:gd name="T24" fmla="*/ 64 w 121"/>
                <a:gd name="T25" fmla="*/ 180 h 276"/>
                <a:gd name="T26" fmla="*/ 75 w 121"/>
                <a:gd name="T27" fmla="*/ 146 h 276"/>
                <a:gd name="T28" fmla="*/ 87 w 121"/>
                <a:gd name="T29" fmla="*/ 113 h 276"/>
                <a:gd name="T30" fmla="*/ 103 w 121"/>
                <a:gd name="T31" fmla="*/ 76 h 276"/>
                <a:gd name="T32" fmla="*/ 121 w 121"/>
                <a:gd name="T33" fmla="*/ 38 h 276"/>
                <a:gd name="T34" fmla="*/ 121 w 121"/>
                <a:gd name="T35" fmla="*/ 38 h 276"/>
                <a:gd name="T36" fmla="*/ 86 w 121"/>
                <a:gd name="T37" fmla="*/ 0 h 276"/>
                <a:gd name="T38" fmla="*/ 86 w 121"/>
                <a:gd name="T3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276">
                  <a:moveTo>
                    <a:pt x="86" y="0"/>
                  </a:moveTo>
                  <a:lnTo>
                    <a:pt x="86" y="0"/>
                  </a:lnTo>
                  <a:lnTo>
                    <a:pt x="70" y="33"/>
                  </a:lnTo>
                  <a:lnTo>
                    <a:pt x="56" y="67"/>
                  </a:lnTo>
                  <a:lnTo>
                    <a:pt x="32" y="127"/>
                  </a:lnTo>
                  <a:lnTo>
                    <a:pt x="13" y="183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17" y="252"/>
                  </a:lnTo>
                  <a:lnTo>
                    <a:pt x="36" y="276"/>
                  </a:lnTo>
                  <a:lnTo>
                    <a:pt x="36" y="276"/>
                  </a:lnTo>
                  <a:lnTo>
                    <a:pt x="48" y="234"/>
                  </a:lnTo>
                  <a:lnTo>
                    <a:pt x="64" y="180"/>
                  </a:lnTo>
                  <a:lnTo>
                    <a:pt x="75" y="146"/>
                  </a:lnTo>
                  <a:lnTo>
                    <a:pt x="87" y="113"/>
                  </a:lnTo>
                  <a:lnTo>
                    <a:pt x="103" y="76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2828" y="2009"/>
              <a:ext cx="83" cy="144"/>
            </a:xfrm>
            <a:custGeom>
              <a:avLst/>
              <a:gdLst>
                <a:gd name="T0" fmla="*/ 60 w 165"/>
                <a:gd name="T1" fmla="*/ 246 h 287"/>
                <a:gd name="T2" fmla="*/ 60 w 165"/>
                <a:gd name="T3" fmla="*/ 246 h 287"/>
                <a:gd name="T4" fmla="*/ 71 w 165"/>
                <a:gd name="T5" fmla="*/ 214 h 287"/>
                <a:gd name="T6" fmla="*/ 82 w 165"/>
                <a:gd name="T7" fmla="*/ 182 h 287"/>
                <a:gd name="T8" fmla="*/ 95 w 165"/>
                <a:gd name="T9" fmla="*/ 152 h 287"/>
                <a:gd name="T10" fmla="*/ 108 w 165"/>
                <a:gd name="T11" fmla="*/ 122 h 287"/>
                <a:gd name="T12" fmla="*/ 137 w 165"/>
                <a:gd name="T13" fmla="*/ 66 h 287"/>
                <a:gd name="T14" fmla="*/ 165 w 165"/>
                <a:gd name="T15" fmla="*/ 16 h 287"/>
                <a:gd name="T16" fmla="*/ 165 w 165"/>
                <a:gd name="T17" fmla="*/ 16 h 287"/>
                <a:gd name="T18" fmla="*/ 118 w 165"/>
                <a:gd name="T19" fmla="*/ 0 h 287"/>
                <a:gd name="T20" fmla="*/ 118 w 165"/>
                <a:gd name="T21" fmla="*/ 0 h 287"/>
                <a:gd name="T22" fmla="*/ 102 w 165"/>
                <a:gd name="T23" fmla="*/ 31 h 287"/>
                <a:gd name="T24" fmla="*/ 84 w 165"/>
                <a:gd name="T25" fmla="*/ 63 h 287"/>
                <a:gd name="T26" fmla="*/ 67 w 165"/>
                <a:gd name="T27" fmla="*/ 96 h 287"/>
                <a:gd name="T28" fmla="*/ 51 w 165"/>
                <a:gd name="T29" fmla="*/ 133 h 287"/>
                <a:gd name="T30" fmla="*/ 36 w 165"/>
                <a:gd name="T31" fmla="*/ 169 h 287"/>
                <a:gd name="T32" fmla="*/ 22 w 165"/>
                <a:gd name="T33" fmla="*/ 208 h 287"/>
                <a:gd name="T34" fmla="*/ 9 w 165"/>
                <a:gd name="T35" fmla="*/ 248 h 287"/>
                <a:gd name="T36" fmla="*/ 0 w 165"/>
                <a:gd name="T37" fmla="*/ 287 h 287"/>
                <a:gd name="T38" fmla="*/ 0 w 165"/>
                <a:gd name="T39" fmla="*/ 287 h 287"/>
                <a:gd name="T40" fmla="*/ 4 w 165"/>
                <a:gd name="T41" fmla="*/ 283 h 287"/>
                <a:gd name="T42" fmla="*/ 4 w 165"/>
                <a:gd name="T43" fmla="*/ 283 h 287"/>
                <a:gd name="T44" fmla="*/ 31 w 165"/>
                <a:gd name="T45" fmla="*/ 264 h 287"/>
                <a:gd name="T46" fmla="*/ 60 w 165"/>
                <a:gd name="T47" fmla="*/ 246 h 287"/>
                <a:gd name="T48" fmla="*/ 60 w 165"/>
                <a:gd name="T49" fmla="*/ 24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287">
                  <a:moveTo>
                    <a:pt x="60" y="246"/>
                  </a:moveTo>
                  <a:lnTo>
                    <a:pt x="60" y="246"/>
                  </a:lnTo>
                  <a:lnTo>
                    <a:pt x="71" y="214"/>
                  </a:lnTo>
                  <a:lnTo>
                    <a:pt x="82" y="182"/>
                  </a:lnTo>
                  <a:lnTo>
                    <a:pt x="95" y="152"/>
                  </a:lnTo>
                  <a:lnTo>
                    <a:pt x="108" y="122"/>
                  </a:lnTo>
                  <a:lnTo>
                    <a:pt x="137" y="66"/>
                  </a:lnTo>
                  <a:lnTo>
                    <a:pt x="165" y="16"/>
                  </a:lnTo>
                  <a:lnTo>
                    <a:pt x="165" y="16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2" y="31"/>
                  </a:lnTo>
                  <a:lnTo>
                    <a:pt x="84" y="63"/>
                  </a:lnTo>
                  <a:lnTo>
                    <a:pt x="67" y="96"/>
                  </a:lnTo>
                  <a:lnTo>
                    <a:pt x="51" y="133"/>
                  </a:lnTo>
                  <a:lnTo>
                    <a:pt x="36" y="169"/>
                  </a:lnTo>
                  <a:lnTo>
                    <a:pt x="22" y="208"/>
                  </a:lnTo>
                  <a:lnTo>
                    <a:pt x="9" y="24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31" y="264"/>
                  </a:lnTo>
                  <a:lnTo>
                    <a:pt x="60" y="246"/>
                  </a:lnTo>
                  <a:lnTo>
                    <a:pt x="60" y="24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2901" y="1937"/>
              <a:ext cx="64" cy="59"/>
            </a:xfrm>
            <a:custGeom>
              <a:avLst/>
              <a:gdLst>
                <a:gd name="T0" fmla="*/ 46 w 127"/>
                <a:gd name="T1" fmla="*/ 118 h 118"/>
                <a:gd name="T2" fmla="*/ 46 w 127"/>
                <a:gd name="T3" fmla="*/ 118 h 118"/>
                <a:gd name="T4" fmla="*/ 70 w 127"/>
                <a:gd name="T5" fmla="*/ 83 h 118"/>
                <a:gd name="T6" fmla="*/ 92 w 127"/>
                <a:gd name="T7" fmla="*/ 53 h 118"/>
                <a:gd name="T8" fmla="*/ 127 w 127"/>
                <a:gd name="T9" fmla="*/ 6 h 118"/>
                <a:gd name="T10" fmla="*/ 127 w 127"/>
                <a:gd name="T11" fmla="*/ 6 h 118"/>
                <a:gd name="T12" fmla="*/ 100 w 127"/>
                <a:gd name="T13" fmla="*/ 3 h 118"/>
                <a:gd name="T14" fmla="*/ 73 w 127"/>
                <a:gd name="T15" fmla="*/ 0 h 118"/>
                <a:gd name="T16" fmla="*/ 73 w 127"/>
                <a:gd name="T17" fmla="*/ 0 h 118"/>
                <a:gd name="T18" fmla="*/ 38 w 127"/>
                <a:gd name="T19" fmla="*/ 45 h 118"/>
                <a:gd name="T20" fmla="*/ 19 w 127"/>
                <a:gd name="T21" fmla="*/ 72 h 118"/>
                <a:gd name="T22" fmla="*/ 0 w 127"/>
                <a:gd name="T23" fmla="*/ 102 h 118"/>
                <a:gd name="T24" fmla="*/ 0 w 127"/>
                <a:gd name="T25" fmla="*/ 102 h 118"/>
                <a:gd name="T26" fmla="*/ 46 w 127"/>
                <a:gd name="T27" fmla="*/ 118 h 118"/>
                <a:gd name="T28" fmla="*/ 46 w 127"/>
                <a:gd name="T2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118">
                  <a:moveTo>
                    <a:pt x="46" y="118"/>
                  </a:moveTo>
                  <a:lnTo>
                    <a:pt x="46" y="118"/>
                  </a:lnTo>
                  <a:lnTo>
                    <a:pt x="70" y="83"/>
                  </a:lnTo>
                  <a:lnTo>
                    <a:pt x="92" y="53"/>
                  </a:lnTo>
                  <a:lnTo>
                    <a:pt x="127" y="6"/>
                  </a:lnTo>
                  <a:lnTo>
                    <a:pt x="127" y="6"/>
                  </a:lnTo>
                  <a:lnTo>
                    <a:pt x="100" y="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8" y="45"/>
                  </a:lnTo>
                  <a:lnTo>
                    <a:pt x="19" y="7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46" y="118"/>
                  </a:lnTo>
                  <a:lnTo>
                    <a:pt x="46" y="1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816" y="2166"/>
              <a:ext cx="63" cy="253"/>
            </a:xfrm>
            <a:custGeom>
              <a:avLst/>
              <a:gdLst>
                <a:gd name="T0" fmla="*/ 8 w 126"/>
                <a:gd name="T1" fmla="*/ 46 h 505"/>
                <a:gd name="T2" fmla="*/ 8 w 126"/>
                <a:gd name="T3" fmla="*/ 46 h 505"/>
                <a:gd name="T4" fmla="*/ 4 w 126"/>
                <a:gd name="T5" fmla="*/ 75 h 505"/>
                <a:gd name="T6" fmla="*/ 1 w 126"/>
                <a:gd name="T7" fmla="*/ 103 h 505"/>
                <a:gd name="T8" fmla="*/ 0 w 126"/>
                <a:gd name="T9" fmla="*/ 134 h 505"/>
                <a:gd name="T10" fmla="*/ 0 w 126"/>
                <a:gd name="T11" fmla="*/ 164 h 505"/>
                <a:gd name="T12" fmla="*/ 0 w 126"/>
                <a:gd name="T13" fmla="*/ 164 h 505"/>
                <a:gd name="T14" fmla="*/ 1 w 126"/>
                <a:gd name="T15" fmla="*/ 207 h 505"/>
                <a:gd name="T16" fmla="*/ 4 w 126"/>
                <a:gd name="T17" fmla="*/ 248 h 505"/>
                <a:gd name="T18" fmla="*/ 9 w 126"/>
                <a:gd name="T19" fmla="*/ 290 h 505"/>
                <a:gd name="T20" fmla="*/ 17 w 126"/>
                <a:gd name="T21" fmla="*/ 330 h 505"/>
                <a:gd name="T22" fmla="*/ 27 w 126"/>
                <a:gd name="T23" fmla="*/ 368 h 505"/>
                <a:gd name="T24" fmla="*/ 38 w 126"/>
                <a:gd name="T25" fmla="*/ 406 h 505"/>
                <a:gd name="T26" fmla="*/ 49 w 126"/>
                <a:gd name="T27" fmla="*/ 444 h 505"/>
                <a:gd name="T28" fmla="*/ 63 w 126"/>
                <a:gd name="T29" fmla="*/ 480 h 505"/>
                <a:gd name="T30" fmla="*/ 63 w 126"/>
                <a:gd name="T31" fmla="*/ 480 h 505"/>
                <a:gd name="T32" fmla="*/ 94 w 126"/>
                <a:gd name="T33" fmla="*/ 492 h 505"/>
                <a:gd name="T34" fmla="*/ 126 w 126"/>
                <a:gd name="T35" fmla="*/ 505 h 505"/>
                <a:gd name="T36" fmla="*/ 126 w 126"/>
                <a:gd name="T37" fmla="*/ 505 h 505"/>
                <a:gd name="T38" fmla="*/ 110 w 126"/>
                <a:gd name="T39" fmla="*/ 467 h 505"/>
                <a:gd name="T40" fmla="*/ 94 w 126"/>
                <a:gd name="T41" fmla="*/ 427 h 505"/>
                <a:gd name="T42" fmla="*/ 81 w 126"/>
                <a:gd name="T43" fmla="*/ 385 h 505"/>
                <a:gd name="T44" fmla="*/ 70 w 126"/>
                <a:gd name="T45" fmla="*/ 344 h 505"/>
                <a:gd name="T46" fmla="*/ 60 w 126"/>
                <a:gd name="T47" fmla="*/ 299 h 505"/>
                <a:gd name="T48" fmla="*/ 52 w 126"/>
                <a:gd name="T49" fmla="*/ 255 h 505"/>
                <a:gd name="T50" fmla="*/ 47 w 126"/>
                <a:gd name="T51" fmla="*/ 210 h 505"/>
                <a:gd name="T52" fmla="*/ 46 w 126"/>
                <a:gd name="T53" fmla="*/ 164 h 505"/>
                <a:gd name="T54" fmla="*/ 46 w 126"/>
                <a:gd name="T55" fmla="*/ 164 h 505"/>
                <a:gd name="T56" fmla="*/ 47 w 126"/>
                <a:gd name="T57" fmla="*/ 121 h 505"/>
                <a:gd name="T58" fmla="*/ 51 w 126"/>
                <a:gd name="T59" fmla="*/ 81 h 505"/>
                <a:gd name="T60" fmla="*/ 57 w 126"/>
                <a:gd name="T61" fmla="*/ 39 h 505"/>
                <a:gd name="T62" fmla="*/ 65 w 126"/>
                <a:gd name="T63" fmla="*/ 0 h 505"/>
                <a:gd name="T64" fmla="*/ 65 w 126"/>
                <a:gd name="T65" fmla="*/ 0 h 505"/>
                <a:gd name="T66" fmla="*/ 57 w 126"/>
                <a:gd name="T67" fmla="*/ 6 h 505"/>
                <a:gd name="T68" fmla="*/ 57 w 126"/>
                <a:gd name="T69" fmla="*/ 6 h 505"/>
                <a:gd name="T70" fmla="*/ 32 w 126"/>
                <a:gd name="T71" fmla="*/ 25 h 505"/>
                <a:gd name="T72" fmla="*/ 8 w 126"/>
                <a:gd name="T73" fmla="*/ 46 h 505"/>
                <a:gd name="T74" fmla="*/ 8 w 126"/>
                <a:gd name="T75" fmla="*/ 4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505">
                  <a:moveTo>
                    <a:pt x="8" y="46"/>
                  </a:moveTo>
                  <a:lnTo>
                    <a:pt x="8" y="46"/>
                  </a:lnTo>
                  <a:lnTo>
                    <a:pt x="4" y="75"/>
                  </a:lnTo>
                  <a:lnTo>
                    <a:pt x="1" y="103"/>
                  </a:lnTo>
                  <a:lnTo>
                    <a:pt x="0" y="13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1" y="207"/>
                  </a:lnTo>
                  <a:lnTo>
                    <a:pt x="4" y="248"/>
                  </a:lnTo>
                  <a:lnTo>
                    <a:pt x="9" y="290"/>
                  </a:lnTo>
                  <a:lnTo>
                    <a:pt x="17" y="330"/>
                  </a:lnTo>
                  <a:lnTo>
                    <a:pt x="27" y="368"/>
                  </a:lnTo>
                  <a:lnTo>
                    <a:pt x="38" y="406"/>
                  </a:lnTo>
                  <a:lnTo>
                    <a:pt x="49" y="444"/>
                  </a:lnTo>
                  <a:lnTo>
                    <a:pt x="63" y="480"/>
                  </a:lnTo>
                  <a:lnTo>
                    <a:pt x="63" y="480"/>
                  </a:lnTo>
                  <a:lnTo>
                    <a:pt x="94" y="492"/>
                  </a:lnTo>
                  <a:lnTo>
                    <a:pt x="126" y="505"/>
                  </a:lnTo>
                  <a:lnTo>
                    <a:pt x="126" y="505"/>
                  </a:lnTo>
                  <a:lnTo>
                    <a:pt x="110" y="467"/>
                  </a:lnTo>
                  <a:lnTo>
                    <a:pt x="94" y="427"/>
                  </a:lnTo>
                  <a:lnTo>
                    <a:pt x="81" y="385"/>
                  </a:lnTo>
                  <a:lnTo>
                    <a:pt x="70" y="344"/>
                  </a:lnTo>
                  <a:lnTo>
                    <a:pt x="60" y="299"/>
                  </a:lnTo>
                  <a:lnTo>
                    <a:pt x="52" y="255"/>
                  </a:lnTo>
                  <a:lnTo>
                    <a:pt x="47" y="210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7" y="121"/>
                  </a:lnTo>
                  <a:lnTo>
                    <a:pt x="51" y="81"/>
                  </a:lnTo>
                  <a:lnTo>
                    <a:pt x="57" y="39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32" y="25"/>
                  </a:lnTo>
                  <a:lnTo>
                    <a:pt x="8" y="46"/>
                  </a:lnTo>
                  <a:lnTo>
                    <a:pt x="8" y="4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862" y="2437"/>
              <a:ext cx="105" cy="126"/>
            </a:xfrm>
            <a:custGeom>
              <a:avLst/>
              <a:gdLst>
                <a:gd name="T0" fmla="*/ 0 w 210"/>
                <a:gd name="T1" fmla="*/ 0 h 250"/>
                <a:gd name="T2" fmla="*/ 0 w 210"/>
                <a:gd name="T3" fmla="*/ 0 h 250"/>
                <a:gd name="T4" fmla="*/ 19 w 210"/>
                <a:gd name="T5" fmla="*/ 41 h 250"/>
                <a:gd name="T6" fmla="*/ 41 w 210"/>
                <a:gd name="T7" fmla="*/ 79 h 250"/>
                <a:gd name="T8" fmla="*/ 62 w 210"/>
                <a:gd name="T9" fmla="*/ 116 h 250"/>
                <a:gd name="T10" fmla="*/ 82 w 210"/>
                <a:gd name="T11" fmla="*/ 150 h 250"/>
                <a:gd name="T12" fmla="*/ 103 w 210"/>
                <a:gd name="T13" fmla="*/ 180 h 250"/>
                <a:gd name="T14" fmla="*/ 122 w 210"/>
                <a:gd name="T15" fmla="*/ 207 h 250"/>
                <a:gd name="T16" fmla="*/ 156 w 210"/>
                <a:gd name="T17" fmla="*/ 250 h 250"/>
                <a:gd name="T18" fmla="*/ 156 w 210"/>
                <a:gd name="T19" fmla="*/ 250 h 250"/>
                <a:gd name="T20" fmla="*/ 183 w 210"/>
                <a:gd name="T21" fmla="*/ 247 h 250"/>
                <a:gd name="T22" fmla="*/ 210 w 210"/>
                <a:gd name="T23" fmla="*/ 242 h 250"/>
                <a:gd name="T24" fmla="*/ 210 w 210"/>
                <a:gd name="T25" fmla="*/ 242 h 250"/>
                <a:gd name="T26" fmla="*/ 183 w 210"/>
                <a:gd name="T27" fmla="*/ 209 h 250"/>
                <a:gd name="T28" fmla="*/ 148 w 210"/>
                <a:gd name="T29" fmla="*/ 159 h 250"/>
                <a:gd name="T30" fmla="*/ 127 w 210"/>
                <a:gd name="T31" fmla="*/ 130 h 250"/>
                <a:gd name="T32" fmla="*/ 106 w 210"/>
                <a:gd name="T33" fmla="*/ 97 h 250"/>
                <a:gd name="T34" fmla="*/ 84 w 210"/>
                <a:gd name="T35" fmla="*/ 60 h 250"/>
                <a:gd name="T36" fmla="*/ 63 w 210"/>
                <a:gd name="T37" fmla="*/ 20 h 250"/>
                <a:gd name="T38" fmla="*/ 63 w 210"/>
                <a:gd name="T39" fmla="*/ 20 h 250"/>
                <a:gd name="T40" fmla="*/ 31 w 210"/>
                <a:gd name="T41" fmla="*/ 11 h 250"/>
                <a:gd name="T42" fmla="*/ 0 w 210"/>
                <a:gd name="T43" fmla="*/ 0 h 250"/>
                <a:gd name="T44" fmla="*/ 0 w 210"/>
                <a:gd name="T4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250">
                  <a:moveTo>
                    <a:pt x="0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41" y="79"/>
                  </a:lnTo>
                  <a:lnTo>
                    <a:pt x="62" y="116"/>
                  </a:lnTo>
                  <a:lnTo>
                    <a:pt x="82" y="150"/>
                  </a:lnTo>
                  <a:lnTo>
                    <a:pt x="103" y="180"/>
                  </a:lnTo>
                  <a:lnTo>
                    <a:pt x="122" y="207"/>
                  </a:lnTo>
                  <a:lnTo>
                    <a:pt x="156" y="250"/>
                  </a:lnTo>
                  <a:lnTo>
                    <a:pt x="156" y="250"/>
                  </a:lnTo>
                  <a:lnTo>
                    <a:pt x="183" y="247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183" y="209"/>
                  </a:lnTo>
                  <a:lnTo>
                    <a:pt x="148" y="159"/>
                  </a:lnTo>
                  <a:lnTo>
                    <a:pt x="127" y="130"/>
                  </a:lnTo>
                  <a:lnTo>
                    <a:pt x="106" y="97"/>
                  </a:lnTo>
                  <a:lnTo>
                    <a:pt x="84" y="60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31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2820" y="2132"/>
              <a:ext cx="39" cy="57"/>
            </a:xfrm>
            <a:custGeom>
              <a:avLst/>
              <a:gdLst>
                <a:gd name="T0" fmla="*/ 20 w 76"/>
                <a:gd name="T1" fmla="*/ 37 h 115"/>
                <a:gd name="T2" fmla="*/ 20 w 76"/>
                <a:gd name="T3" fmla="*/ 37 h 115"/>
                <a:gd name="T4" fmla="*/ 16 w 76"/>
                <a:gd name="T5" fmla="*/ 41 h 115"/>
                <a:gd name="T6" fmla="*/ 16 w 76"/>
                <a:gd name="T7" fmla="*/ 41 h 115"/>
                <a:gd name="T8" fmla="*/ 8 w 76"/>
                <a:gd name="T9" fmla="*/ 78 h 115"/>
                <a:gd name="T10" fmla="*/ 0 w 76"/>
                <a:gd name="T11" fmla="*/ 115 h 115"/>
                <a:gd name="T12" fmla="*/ 0 w 76"/>
                <a:gd name="T13" fmla="*/ 115 h 115"/>
                <a:gd name="T14" fmla="*/ 24 w 76"/>
                <a:gd name="T15" fmla="*/ 94 h 115"/>
                <a:gd name="T16" fmla="*/ 49 w 76"/>
                <a:gd name="T17" fmla="*/ 75 h 115"/>
                <a:gd name="T18" fmla="*/ 49 w 76"/>
                <a:gd name="T19" fmla="*/ 75 h 115"/>
                <a:gd name="T20" fmla="*/ 57 w 76"/>
                <a:gd name="T21" fmla="*/ 69 h 115"/>
                <a:gd name="T22" fmla="*/ 57 w 76"/>
                <a:gd name="T23" fmla="*/ 69 h 115"/>
                <a:gd name="T24" fmla="*/ 67 w 76"/>
                <a:gd name="T25" fmla="*/ 34 h 115"/>
                <a:gd name="T26" fmla="*/ 76 w 76"/>
                <a:gd name="T27" fmla="*/ 0 h 115"/>
                <a:gd name="T28" fmla="*/ 76 w 76"/>
                <a:gd name="T29" fmla="*/ 0 h 115"/>
                <a:gd name="T30" fmla="*/ 47 w 76"/>
                <a:gd name="T31" fmla="*/ 18 h 115"/>
                <a:gd name="T32" fmla="*/ 20 w 76"/>
                <a:gd name="T33" fmla="*/ 37 h 115"/>
                <a:gd name="T34" fmla="*/ 20 w 76"/>
                <a:gd name="T35" fmla="*/ 3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115">
                  <a:moveTo>
                    <a:pt x="20" y="37"/>
                  </a:moveTo>
                  <a:lnTo>
                    <a:pt x="20" y="37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8" y="78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24" y="9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67" y="34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7" y="18"/>
                  </a:lnTo>
                  <a:lnTo>
                    <a:pt x="20" y="37"/>
                  </a:lnTo>
                  <a:lnTo>
                    <a:pt x="20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879" y="2419"/>
              <a:ext cx="286" cy="49"/>
            </a:xfrm>
            <a:custGeom>
              <a:avLst/>
              <a:gdLst>
                <a:gd name="T0" fmla="*/ 0 w 570"/>
                <a:gd name="T1" fmla="*/ 0 h 97"/>
                <a:gd name="T2" fmla="*/ 0 w 570"/>
                <a:gd name="T3" fmla="*/ 0 h 97"/>
                <a:gd name="T4" fmla="*/ 14 w 570"/>
                <a:gd name="T5" fmla="*/ 29 h 97"/>
                <a:gd name="T6" fmla="*/ 28 w 570"/>
                <a:gd name="T7" fmla="*/ 57 h 97"/>
                <a:gd name="T8" fmla="*/ 28 w 570"/>
                <a:gd name="T9" fmla="*/ 57 h 97"/>
                <a:gd name="T10" fmla="*/ 67 w 570"/>
                <a:gd name="T11" fmla="*/ 69 h 97"/>
                <a:gd name="T12" fmla="*/ 103 w 570"/>
                <a:gd name="T13" fmla="*/ 77 h 97"/>
                <a:gd name="T14" fmla="*/ 142 w 570"/>
                <a:gd name="T15" fmla="*/ 83 h 97"/>
                <a:gd name="T16" fmla="*/ 178 w 570"/>
                <a:gd name="T17" fmla="*/ 88 h 97"/>
                <a:gd name="T18" fmla="*/ 215 w 570"/>
                <a:gd name="T19" fmla="*/ 93 h 97"/>
                <a:gd name="T20" fmla="*/ 250 w 570"/>
                <a:gd name="T21" fmla="*/ 94 h 97"/>
                <a:gd name="T22" fmla="*/ 285 w 570"/>
                <a:gd name="T23" fmla="*/ 96 h 97"/>
                <a:gd name="T24" fmla="*/ 318 w 570"/>
                <a:gd name="T25" fmla="*/ 97 h 97"/>
                <a:gd name="T26" fmla="*/ 318 w 570"/>
                <a:gd name="T27" fmla="*/ 97 h 97"/>
                <a:gd name="T28" fmla="*/ 381 w 570"/>
                <a:gd name="T29" fmla="*/ 96 h 97"/>
                <a:gd name="T30" fmla="*/ 438 w 570"/>
                <a:gd name="T31" fmla="*/ 91 h 97"/>
                <a:gd name="T32" fmla="*/ 486 w 570"/>
                <a:gd name="T33" fmla="*/ 85 h 97"/>
                <a:gd name="T34" fmla="*/ 527 w 570"/>
                <a:gd name="T35" fmla="*/ 80 h 97"/>
                <a:gd name="T36" fmla="*/ 527 w 570"/>
                <a:gd name="T37" fmla="*/ 80 h 97"/>
                <a:gd name="T38" fmla="*/ 550 w 570"/>
                <a:gd name="T39" fmla="*/ 53 h 97"/>
                <a:gd name="T40" fmla="*/ 570 w 570"/>
                <a:gd name="T41" fmla="*/ 24 h 97"/>
                <a:gd name="T42" fmla="*/ 570 w 570"/>
                <a:gd name="T43" fmla="*/ 22 h 97"/>
                <a:gd name="T44" fmla="*/ 570 w 570"/>
                <a:gd name="T45" fmla="*/ 22 h 97"/>
                <a:gd name="T46" fmla="*/ 556 w 570"/>
                <a:gd name="T47" fmla="*/ 26 h 97"/>
                <a:gd name="T48" fmla="*/ 518 w 570"/>
                <a:gd name="T49" fmla="*/ 32 h 97"/>
                <a:gd name="T50" fmla="*/ 460 w 570"/>
                <a:gd name="T51" fmla="*/ 40 h 97"/>
                <a:gd name="T52" fmla="*/ 425 w 570"/>
                <a:gd name="T53" fmla="*/ 45 h 97"/>
                <a:gd name="T54" fmla="*/ 387 w 570"/>
                <a:gd name="T55" fmla="*/ 46 h 97"/>
                <a:gd name="T56" fmla="*/ 344 w 570"/>
                <a:gd name="T57" fmla="*/ 48 h 97"/>
                <a:gd name="T58" fmla="*/ 299 w 570"/>
                <a:gd name="T59" fmla="*/ 48 h 97"/>
                <a:gd name="T60" fmla="*/ 253 w 570"/>
                <a:gd name="T61" fmla="*/ 46 h 97"/>
                <a:gd name="T62" fmla="*/ 204 w 570"/>
                <a:gd name="T63" fmla="*/ 43 h 97"/>
                <a:gd name="T64" fmla="*/ 154 w 570"/>
                <a:gd name="T65" fmla="*/ 37 h 97"/>
                <a:gd name="T66" fmla="*/ 103 w 570"/>
                <a:gd name="T67" fmla="*/ 27 h 97"/>
                <a:gd name="T68" fmla="*/ 51 w 570"/>
                <a:gd name="T69" fmla="*/ 16 h 97"/>
                <a:gd name="T70" fmla="*/ 0 w 570"/>
                <a:gd name="T71" fmla="*/ 0 h 97"/>
                <a:gd name="T72" fmla="*/ 0 w 570"/>
                <a:gd name="T7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0" h="97">
                  <a:moveTo>
                    <a:pt x="0" y="0"/>
                  </a:moveTo>
                  <a:lnTo>
                    <a:pt x="0" y="0"/>
                  </a:lnTo>
                  <a:lnTo>
                    <a:pt x="14" y="29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67" y="69"/>
                  </a:lnTo>
                  <a:lnTo>
                    <a:pt x="103" y="77"/>
                  </a:lnTo>
                  <a:lnTo>
                    <a:pt x="142" y="83"/>
                  </a:lnTo>
                  <a:lnTo>
                    <a:pt x="178" y="88"/>
                  </a:lnTo>
                  <a:lnTo>
                    <a:pt x="215" y="93"/>
                  </a:lnTo>
                  <a:lnTo>
                    <a:pt x="250" y="94"/>
                  </a:lnTo>
                  <a:lnTo>
                    <a:pt x="285" y="96"/>
                  </a:lnTo>
                  <a:lnTo>
                    <a:pt x="318" y="97"/>
                  </a:lnTo>
                  <a:lnTo>
                    <a:pt x="318" y="97"/>
                  </a:lnTo>
                  <a:lnTo>
                    <a:pt x="381" y="96"/>
                  </a:lnTo>
                  <a:lnTo>
                    <a:pt x="438" y="91"/>
                  </a:lnTo>
                  <a:lnTo>
                    <a:pt x="486" y="85"/>
                  </a:lnTo>
                  <a:lnTo>
                    <a:pt x="527" y="80"/>
                  </a:lnTo>
                  <a:lnTo>
                    <a:pt x="527" y="80"/>
                  </a:lnTo>
                  <a:lnTo>
                    <a:pt x="550" y="53"/>
                  </a:lnTo>
                  <a:lnTo>
                    <a:pt x="570" y="24"/>
                  </a:lnTo>
                  <a:lnTo>
                    <a:pt x="570" y="22"/>
                  </a:lnTo>
                  <a:lnTo>
                    <a:pt x="570" y="22"/>
                  </a:lnTo>
                  <a:lnTo>
                    <a:pt x="556" y="26"/>
                  </a:lnTo>
                  <a:lnTo>
                    <a:pt x="518" y="32"/>
                  </a:lnTo>
                  <a:lnTo>
                    <a:pt x="460" y="40"/>
                  </a:lnTo>
                  <a:lnTo>
                    <a:pt x="425" y="45"/>
                  </a:lnTo>
                  <a:lnTo>
                    <a:pt x="387" y="46"/>
                  </a:lnTo>
                  <a:lnTo>
                    <a:pt x="344" y="48"/>
                  </a:lnTo>
                  <a:lnTo>
                    <a:pt x="299" y="48"/>
                  </a:lnTo>
                  <a:lnTo>
                    <a:pt x="253" y="46"/>
                  </a:lnTo>
                  <a:lnTo>
                    <a:pt x="204" y="43"/>
                  </a:lnTo>
                  <a:lnTo>
                    <a:pt x="154" y="37"/>
                  </a:lnTo>
                  <a:lnTo>
                    <a:pt x="103" y="27"/>
                  </a:lnTo>
                  <a:lnTo>
                    <a:pt x="51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603" y="2137"/>
              <a:ext cx="105" cy="182"/>
            </a:xfrm>
            <a:custGeom>
              <a:avLst/>
              <a:gdLst>
                <a:gd name="T0" fmla="*/ 209 w 209"/>
                <a:gd name="T1" fmla="*/ 318 h 365"/>
                <a:gd name="T2" fmla="*/ 209 w 209"/>
                <a:gd name="T3" fmla="*/ 318 h 365"/>
                <a:gd name="T4" fmla="*/ 172 w 209"/>
                <a:gd name="T5" fmla="*/ 272 h 365"/>
                <a:gd name="T6" fmla="*/ 140 w 209"/>
                <a:gd name="T7" fmla="*/ 226 h 365"/>
                <a:gd name="T8" fmla="*/ 112 w 209"/>
                <a:gd name="T9" fmla="*/ 180 h 365"/>
                <a:gd name="T10" fmla="*/ 86 w 209"/>
                <a:gd name="T11" fmla="*/ 137 h 365"/>
                <a:gd name="T12" fmla="*/ 65 w 209"/>
                <a:gd name="T13" fmla="*/ 95 h 365"/>
                <a:gd name="T14" fmla="*/ 48 w 209"/>
                <a:gd name="T15" fmla="*/ 59 h 365"/>
                <a:gd name="T16" fmla="*/ 33 w 209"/>
                <a:gd name="T17" fmla="*/ 27 h 365"/>
                <a:gd name="T18" fmla="*/ 22 w 209"/>
                <a:gd name="T19" fmla="*/ 0 h 365"/>
                <a:gd name="T20" fmla="*/ 22 w 209"/>
                <a:gd name="T21" fmla="*/ 0 h 365"/>
                <a:gd name="T22" fmla="*/ 9 w 209"/>
                <a:gd name="T23" fmla="*/ 35 h 365"/>
                <a:gd name="T24" fmla="*/ 0 w 209"/>
                <a:gd name="T25" fmla="*/ 70 h 365"/>
                <a:gd name="T26" fmla="*/ 0 w 209"/>
                <a:gd name="T27" fmla="*/ 70 h 365"/>
                <a:gd name="T28" fmla="*/ 14 w 209"/>
                <a:gd name="T29" fmla="*/ 100 h 365"/>
                <a:gd name="T30" fmla="*/ 30 w 209"/>
                <a:gd name="T31" fmla="*/ 134 h 365"/>
                <a:gd name="T32" fmla="*/ 49 w 209"/>
                <a:gd name="T33" fmla="*/ 169 h 365"/>
                <a:gd name="T34" fmla="*/ 70 w 209"/>
                <a:gd name="T35" fmla="*/ 207 h 365"/>
                <a:gd name="T36" fmla="*/ 96 w 209"/>
                <a:gd name="T37" fmla="*/ 245 h 365"/>
                <a:gd name="T38" fmla="*/ 123 w 209"/>
                <a:gd name="T39" fmla="*/ 285 h 365"/>
                <a:gd name="T40" fmla="*/ 151 w 209"/>
                <a:gd name="T41" fmla="*/ 325 h 365"/>
                <a:gd name="T42" fmla="*/ 185 w 209"/>
                <a:gd name="T43" fmla="*/ 365 h 365"/>
                <a:gd name="T44" fmla="*/ 185 w 209"/>
                <a:gd name="T45" fmla="*/ 365 h 365"/>
                <a:gd name="T46" fmla="*/ 209 w 209"/>
                <a:gd name="T47" fmla="*/ 318 h 365"/>
                <a:gd name="T48" fmla="*/ 209 w 209"/>
                <a:gd name="T49" fmla="*/ 31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365">
                  <a:moveTo>
                    <a:pt x="209" y="318"/>
                  </a:moveTo>
                  <a:lnTo>
                    <a:pt x="209" y="318"/>
                  </a:lnTo>
                  <a:lnTo>
                    <a:pt x="172" y="272"/>
                  </a:lnTo>
                  <a:lnTo>
                    <a:pt x="140" y="226"/>
                  </a:lnTo>
                  <a:lnTo>
                    <a:pt x="112" y="180"/>
                  </a:lnTo>
                  <a:lnTo>
                    <a:pt x="86" y="137"/>
                  </a:lnTo>
                  <a:lnTo>
                    <a:pt x="65" y="95"/>
                  </a:lnTo>
                  <a:lnTo>
                    <a:pt x="48" y="59"/>
                  </a:lnTo>
                  <a:lnTo>
                    <a:pt x="33" y="2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9" y="3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4" y="100"/>
                  </a:lnTo>
                  <a:lnTo>
                    <a:pt x="30" y="134"/>
                  </a:lnTo>
                  <a:lnTo>
                    <a:pt x="49" y="169"/>
                  </a:lnTo>
                  <a:lnTo>
                    <a:pt x="70" y="207"/>
                  </a:lnTo>
                  <a:lnTo>
                    <a:pt x="96" y="245"/>
                  </a:lnTo>
                  <a:lnTo>
                    <a:pt x="123" y="285"/>
                  </a:lnTo>
                  <a:lnTo>
                    <a:pt x="151" y="325"/>
                  </a:lnTo>
                  <a:lnTo>
                    <a:pt x="185" y="365"/>
                  </a:lnTo>
                  <a:lnTo>
                    <a:pt x="185" y="365"/>
                  </a:lnTo>
                  <a:lnTo>
                    <a:pt x="209" y="318"/>
                  </a:lnTo>
                  <a:lnTo>
                    <a:pt x="209" y="3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713" y="2315"/>
              <a:ext cx="149" cy="122"/>
            </a:xfrm>
            <a:custGeom>
              <a:avLst/>
              <a:gdLst>
                <a:gd name="T0" fmla="*/ 212 w 297"/>
                <a:gd name="T1" fmla="*/ 153 h 244"/>
                <a:gd name="T2" fmla="*/ 212 w 297"/>
                <a:gd name="T3" fmla="*/ 153 h 244"/>
                <a:gd name="T4" fmla="*/ 185 w 297"/>
                <a:gd name="T5" fmla="*/ 137 h 244"/>
                <a:gd name="T6" fmla="*/ 159 w 297"/>
                <a:gd name="T7" fmla="*/ 119 h 244"/>
                <a:gd name="T8" fmla="*/ 134 w 297"/>
                <a:gd name="T9" fmla="*/ 102 h 244"/>
                <a:gd name="T10" fmla="*/ 110 w 297"/>
                <a:gd name="T11" fmla="*/ 83 h 244"/>
                <a:gd name="T12" fmla="*/ 86 w 297"/>
                <a:gd name="T13" fmla="*/ 64 h 244"/>
                <a:gd name="T14" fmla="*/ 64 w 297"/>
                <a:gd name="T15" fmla="*/ 43 h 244"/>
                <a:gd name="T16" fmla="*/ 43 w 297"/>
                <a:gd name="T17" fmla="*/ 22 h 244"/>
                <a:gd name="T18" fmla="*/ 22 w 297"/>
                <a:gd name="T19" fmla="*/ 0 h 244"/>
                <a:gd name="T20" fmla="*/ 22 w 297"/>
                <a:gd name="T21" fmla="*/ 0 h 244"/>
                <a:gd name="T22" fmla="*/ 0 w 297"/>
                <a:gd name="T23" fmla="*/ 46 h 244"/>
                <a:gd name="T24" fmla="*/ 0 w 297"/>
                <a:gd name="T25" fmla="*/ 46 h 244"/>
                <a:gd name="T26" fmla="*/ 21 w 297"/>
                <a:gd name="T27" fmla="*/ 67 h 244"/>
                <a:gd name="T28" fmla="*/ 41 w 297"/>
                <a:gd name="T29" fmla="*/ 86 h 244"/>
                <a:gd name="T30" fmla="*/ 64 w 297"/>
                <a:gd name="T31" fmla="*/ 107 h 244"/>
                <a:gd name="T32" fmla="*/ 88 w 297"/>
                <a:gd name="T33" fmla="*/ 126 h 244"/>
                <a:gd name="T34" fmla="*/ 112 w 297"/>
                <a:gd name="T35" fmla="*/ 143 h 244"/>
                <a:gd name="T36" fmla="*/ 137 w 297"/>
                <a:gd name="T37" fmla="*/ 162 h 244"/>
                <a:gd name="T38" fmla="*/ 163 w 297"/>
                <a:gd name="T39" fmla="*/ 178 h 244"/>
                <a:gd name="T40" fmla="*/ 190 w 297"/>
                <a:gd name="T41" fmla="*/ 194 h 244"/>
                <a:gd name="T42" fmla="*/ 190 w 297"/>
                <a:gd name="T43" fmla="*/ 194 h 244"/>
                <a:gd name="T44" fmla="*/ 215 w 297"/>
                <a:gd name="T45" fmla="*/ 209 h 244"/>
                <a:gd name="T46" fmla="*/ 242 w 297"/>
                <a:gd name="T47" fmla="*/ 221 h 244"/>
                <a:gd name="T48" fmla="*/ 269 w 297"/>
                <a:gd name="T49" fmla="*/ 233 h 244"/>
                <a:gd name="T50" fmla="*/ 297 w 297"/>
                <a:gd name="T51" fmla="*/ 244 h 244"/>
                <a:gd name="T52" fmla="*/ 297 w 297"/>
                <a:gd name="T53" fmla="*/ 244 h 244"/>
                <a:gd name="T54" fmla="*/ 282 w 297"/>
                <a:gd name="T55" fmla="*/ 213 h 244"/>
                <a:gd name="T56" fmla="*/ 269 w 297"/>
                <a:gd name="T57" fmla="*/ 182 h 244"/>
                <a:gd name="T58" fmla="*/ 269 w 297"/>
                <a:gd name="T59" fmla="*/ 182 h 244"/>
                <a:gd name="T60" fmla="*/ 241 w 297"/>
                <a:gd name="T61" fmla="*/ 169 h 244"/>
                <a:gd name="T62" fmla="*/ 212 w 297"/>
                <a:gd name="T63" fmla="*/ 153 h 244"/>
                <a:gd name="T64" fmla="*/ 212 w 297"/>
                <a:gd name="T65" fmla="*/ 15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" h="244">
                  <a:moveTo>
                    <a:pt x="212" y="153"/>
                  </a:moveTo>
                  <a:lnTo>
                    <a:pt x="212" y="153"/>
                  </a:lnTo>
                  <a:lnTo>
                    <a:pt x="185" y="137"/>
                  </a:lnTo>
                  <a:lnTo>
                    <a:pt x="159" y="119"/>
                  </a:lnTo>
                  <a:lnTo>
                    <a:pt x="134" y="102"/>
                  </a:lnTo>
                  <a:lnTo>
                    <a:pt x="110" y="83"/>
                  </a:lnTo>
                  <a:lnTo>
                    <a:pt x="86" y="64"/>
                  </a:lnTo>
                  <a:lnTo>
                    <a:pt x="64" y="43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1" y="67"/>
                  </a:lnTo>
                  <a:lnTo>
                    <a:pt x="41" y="86"/>
                  </a:lnTo>
                  <a:lnTo>
                    <a:pt x="64" y="107"/>
                  </a:lnTo>
                  <a:lnTo>
                    <a:pt x="88" y="126"/>
                  </a:lnTo>
                  <a:lnTo>
                    <a:pt x="112" y="143"/>
                  </a:lnTo>
                  <a:lnTo>
                    <a:pt x="137" y="162"/>
                  </a:lnTo>
                  <a:lnTo>
                    <a:pt x="163" y="178"/>
                  </a:lnTo>
                  <a:lnTo>
                    <a:pt x="190" y="194"/>
                  </a:lnTo>
                  <a:lnTo>
                    <a:pt x="190" y="194"/>
                  </a:lnTo>
                  <a:lnTo>
                    <a:pt x="215" y="209"/>
                  </a:lnTo>
                  <a:lnTo>
                    <a:pt x="242" y="221"/>
                  </a:lnTo>
                  <a:lnTo>
                    <a:pt x="269" y="233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82" y="213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41" y="169"/>
                  </a:lnTo>
                  <a:lnTo>
                    <a:pt x="212" y="153"/>
                  </a:lnTo>
                  <a:lnTo>
                    <a:pt x="212" y="15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696" y="2296"/>
              <a:ext cx="29" cy="42"/>
            </a:xfrm>
            <a:custGeom>
              <a:avLst/>
              <a:gdLst>
                <a:gd name="T0" fmla="*/ 24 w 57"/>
                <a:gd name="T1" fmla="*/ 0 h 85"/>
                <a:gd name="T2" fmla="*/ 24 w 57"/>
                <a:gd name="T3" fmla="*/ 0 h 85"/>
                <a:gd name="T4" fmla="*/ 0 w 57"/>
                <a:gd name="T5" fmla="*/ 47 h 85"/>
                <a:gd name="T6" fmla="*/ 0 w 57"/>
                <a:gd name="T7" fmla="*/ 47 h 85"/>
                <a:gd name="T8" fmla="*/ 35 w 57"/>
                <a:gd name="T9" fmla="*/ 85 h 85"/>
                <a:gd name="T10" fmla="*/ 35 w 57"/>
                <a:gd name="T11" fmla="*/ 85 h 85"/>
                <a:gd name="T12" fmla="*/ 57 w 57"/>
                <a:gd name="T13" fmla="*/ 39 h 85"/>
                <a:gd name="T14" fmla="*/ 57 w 57"/>
                <a:gd name="T15" fmla="*/ 39 h 85"/>
                <a:gd name="T16" fmla="*/ 24 w 57"/>
                <a:gd name="T17" fmla="*/ 0 h 85"/>
                <a:gd name="T18" fmla="*/ 24 w 57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5">
                  <a:moveTo>
                    <a:pt x="24" y="0"/>
                  </a:moveTo>
                  <a:lnTo>
                    <a:pt x="24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2848" y="2406"/>
              <a:ext cx="46" cy="42"/>
            </a:xfrm>
            <a:custGeom>
              <a:avLst/>
              <a:gdLst>
                <a:gd name="T0" fmla="*/ 28 w 91"/>
                <a:gd name="T1" fmla="*/ 62 h 82"/>
                <a:gd name="T2" fmla="*/ 28 w 91"/>
                <a:gd name="T3" fmla="*/ 62 h 82"/>
                <a:gd name="T4" fmla="*/ 59 w 91"/>
                <a:gd name="T5" fmla="*/ 73 h 82"/>
                <a:gd name="T6" fmla="*/ 91 w 91"/>
                <a:gd name="T7" fmla="*/ 82 h 82"/>
                <a:gd name="T8" fmla="*/ 91 w 91"/>
                <a:gd name="T9" fmla="*/ 82 h 82"/>
                <a:gd name="T10" fmla="*/ 77 w 91"/>
                <a:gd name="T11" fmla="*/ 54 h 82"/>
                <a:gd name="T12" fmla="*/ 63 w 91"/>
                <a:gd name="T13" fmla="*/ 25 h 82"/>
                <a:gd name="T14" fmla="*/ 63 w 91"/>
                <a:gd name="T15" fmla="*/ 25 h 82"/>
                <a:gd name="T16" fmla="*/ 31 w 91"/>
                <a:gd name="T17" fmla="*/ 12 h 82"/>
                <a:gd name="T18" fmla="*/ 0 w 91"/>
                <a:gd name="T19" fmla="*/ 0 h 82"/>
                <a:gd name="T20" fmla="*/ 0 w 91"/>
                <a:gd name="T21" fmla="*/ 0 h 82"/>
                <a:gd name="T22" fmla="*/ 13 w 91"/>
                <a:gd name="T23" fmla="*/ 31 h 82"/>
                <a:gd name="T24" fmla="*/ 28 w 91"/>
                <a:gd name="T25" fmla="*/ 62 h 82"/>
                <a:gd name="T26" fmla="*/ 28 w 91"/>
                <a:gd name="T27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82">
                  <a:moveTo>
                    <a:pt x="28" y="62"/>
                  </a:moveTo>
                  <a:lnTo>
                    <a:pt x="28" y="62"/>
                  </a:lnTo>
                  <a:lnTo>
                    <a:pt x="59" y="73"/>
                  </a:lnTo>
                  <a:lnTo>
                    <a:pt x="91" y="82"/>
                  </a:lnTo>
                  <a:lnTo>
                    <a:pt x="91" y="82"/>
                  </a:lnTo>
                  <a:lnTo>
                    <a:pt x="77" y="54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31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31"/>
                  </a:lnTo>
                  <a:lnTo>
                    <a:pt x="28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3044" y="2088"/>
              <a:ext cx="165" cy="294"/>
            </a:xfrm>
            <a:custGeom>
              <a:avLst/>
              <a:gdLst>
                <a:gd name="T0" fmla="*/ 60 w 328"/>
                <a:gd name="T1" fmla="*/ 0 h 589"/>
                <a:gd name="T2" fmla="*/ 60 w 328"/>
                <a:gd name="T3" fmla="*/ 0 h 589"/>
                <a:gd name="T4" fmla="*/ 0 w 328"/>
                <a:gd name="T5" fmla="*/ 8 h 589"/>
                <a:gd name="T6" fmla="*/ 0 w 328"/>
                <a:gd name="T7" fmla="*/ 8 h 589"/>
                <a:gd name="T8" fmla="*/ 14 w 328"/>
                <a:gd name="T9" fmla="*/ 21 h 589"/>
                <a:gd name="T10" fmla="*/ 14 w 328"/>
                <a:gd name="T11" fmla="*/ 21 h 589"/>
                <a:gd name="T12" fmla="*/ 49 w 328"/>
                <a:gd name="T13" fmla="*/ 55 h 589"/>
                <a:gd name="T14" fmla="*/ 81 w 328"/>
                <a:gd name="T15" fmla="*/ 91 h 589"/>
                <a:gd name="T16" fmla="*/ 111 w 328"/>
                <a:gd name="T17" fmla="*/ 128 h 589"/>
                <a:gd name="T18" fmla="*/ 137 w 328"/>
                <a:gd name="T19" fmla="*/ 168 h 589"/>
                <a:gd name="T20" fmla="*/ 162 w 328"/>
                <a:gd name="T21" fmla="*/ 206 h 589"/>
                <a:gd name="T22" fmla="*/ 183 w 328"/>
                <a:gd name="T23" fmla="*/ 246 h 589"/>
                <a:gd name="T24" fmla="*/ 204 w 328"/>
                <a:gd name="T25" fmla="*/ 286 h 589"/>
                <a:gd name="T26" fmla="*/ 221 w 328"/>
                <a:gd name="T27" fmla="*/ 326 h 589"/>
                <a:gd name="T28" fmla="*/ 236 w 328"/>
                <a:gd name="T29" fmla="*/ 365 h 589"/>
                <a:gd name="T30" fmla="*/ 250 w 328"/>
                <a:gd name="T31" fmla="*/ 402 h 589"/>
                <a:gd name="T32" fmla="*/ 261 w 328"/>
                <a:gd name="T33" fmla="*/ 439 h 589"/>
                <a:gd name="T34" fmla="*/ 271 w 328"/>
                <a:gd name="T35" fmla="*/ 474 h 589"/>
                <a:gd name="T36" fmla="*/ 287 w 328"/>
                <a:gd name="T37" fmla="*/ 538 h 589"/>
                <a:gd name="T38" fmla="*/ 296 w 328"/>
                <a:gd name="T39" fmla="*/ 589 h 589"/>
                <a:gd name="T40" fmla="*/ 296 w 328"/>
                <a:gd name="T41" fmla="*/ 589 h 589"/>
                <a:gd name="T42" fmla="*/ 314 w 328"/>
                <a:gd name="T43" fmla="*/ 549 h 589"/>
                <a:gd name="T44" fmla="*/ 328 w 328"/>
                <a:gd name="T45" fmla="*/ 506 h 589"/>
                <a:gd name="T46" fmla="*/ 328 w 328"/>
                <a:gd name="T47" fmla="*/ 506 h 589"/>
                <a:gd name="T48" fmla="*/ 314 w 328"/>
                <a:gd name="T49" fmla="*/ 452 h 589"/>
                <a:gd name="T50" fmla="*/ 296 w 328"/>
                <a:gd name="T51" fmla="*/ 391 h 589"/>
                <a:gd name="T52" fmla="*/ 285 w 328"/>
                <a:gd name="T53" fmla="*/ 359 h 589"/>
                <a:gd name="T54" fmla="*/ 272 w 328"/>
                <a:gd name="T55" fmla="*/ 327 h 589"/>
                <a:gd name="T56" fmla="*/ 260 w 328"/>
                <a:gd name="T57" fmla="*/ 294 h 589"/>
                <a:gd name="T58" fmla="*/ 244 w 328"/>
                <a:gd name="T59" fmla="*/ 260 h 589"/>
                <a:gd name="T60" fmla="*/ 226 w 328"/>
                <a:gd name="T61" fmla="*/ 227 h 589"/>
                <a:gd name="T62" fmla="*/ 209 w 328"/>
                <a:gd name="T63" fmla="*/ 193 h 589"/>
                <a:gd name="T64" fmla="*/ 188 w 328"/>
                <a:gd name="T65" fmla="*/ 158 h 589"/>
                <a:gd name="T66" fmla="*/ 167 w 328"/>
                <a:gd name="T67" fmla="*/ 126 h 589"/>
                <a:gd name="T68" fmla="*/ 143 w 328"/>
                <a:gd name="T69" fmla="*/ 93 h 589"/>
                <a:gd name="T70" fmla="*/ 118 w 328"/>
                <a:gd name="T71" fmla="*/ 61 h 589"/>
                <a:gd name="T72" fmla="*/ 91 w 328"/>
                <a:gd name="T73" fmla="*/ 31 h 589"/>
                <a:gd name="T74" fmla="*/ 60 w 328"/>
                <a:gd name="T75" fmla="*/ 0 h 589"/>
                <a:gd name="T76" fmla="*/ 60 w 328"/>
                <a:gd name="T7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8" h="589">
                  <a:moveTo>
                    <a:pt x="60" y="0"/>
                  </a:moveTo>
                  <a:lnTo>
                    <a:pt x="6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49" y="55"/>
                  </a:lnTo>
                  <a:lnTo>
                    <a:pt x="81" y="91"/>
                  </a:lnTo>
                  <a:lnTo>
                    <a:pt x="111" y="128"/>
                  </a:lnTo>
                  <a:lnTo>
                    <a:pt x="137" y="168"/>
                  </a:lnTo>
                  <a:lnTo>
                    <a:pt x="162" y="206"/>
                  </a:lnTo>
                  <a:lnTo>
                    <a:pt x="183" y="246"/>
                  </a:lnTo>
                  <a:lnTo>
                    <a:pt x="204" y="286"/>
                  </a:lnTo>
                  <a:lnTo>
                    <a:pt x="221" y="326"/>
                  </a:lnTo>
                  <a:lnTo>
                    <a:pt x="236" y="365"/>
                  </a:lnTo>
                  <a:lnTo>
                    <a:pt x="250" y="402"/>
                  </a:lnTo>
                  <a:lnTo>
                    <a:pt x="261" y="439"/>
                  </a:lnTo>
                  <a:lnTo>
                    <a:pt x="271" y="474"/>
                  </a:lnTo>
                  <a:lnTo>
                    <a:pt x="287" y="538"/>
                  </a:lnTo>
                  <a:lnTo>
                    <a:pt x="296" y="589"/>
                  </a:lnTo>
                  <a:lnTo>
                    <a:pt x="296" y="589"/>
                  </a:lnTo>
                  <a:lnTo>
                    <a:pt x="314" y="549"/>
                  </a:lnTo>
                  <a:lnTo>
                    <a:pt x="328" y="506"/>
                  </a:lnTo>
                  <a:lnTo>
                    <a:pt x="328" y="506"/>
                  </a:lnTo>
                  <a:lnTo>
                    <a:pt x="314" y="452"/>
                  </a:lnTo>
                  <a:lnTo>
                    <a:pt x="296" y="391"/>
                  </a:lnTo>
                  <a:lnTo>
                    <a:pt x="285" y="359"/>
                  </a:lnTo>
                  <a:lnTo>
                    <a:pt x="272" y="327"/>
                  </a:lnTo>
                  <a:lnTo>
                    <a:pt x="260" y="294"/>
                  </a:lnTo>
                  <a:lnTo>
                    <a:pt x="244" y="260"/>
                  </a:lnTo>
                  <a:lnTo>
                    <a:pt x="226" y="227"/>
                  </a:lnTo>
                  <a:lnTo>
                    <a:pt x="209" y="193"/>
                  </a:lnTo>
                  <a:lnTo>
                    <a:pt x="188" y="158"/>
                  </a:lnTo>
                  <a:lnTo>
                    <a:pt x="167" y="126"/>
                  </a:lnTo>
                  <a:lnTo>
                    <a:pt x="143" y="93"/>
                  </a:lnTo>
                  <a:lnTo>
                    <a:pt x="118" y="61"/>
                  </a:lnTo>
                  <a:lnTo>
                    <a:pt x="91" y="31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2740" y="1964"/>
              <a:ext cx="161" cy="45"/>
            </a:xfrm>
            <a:custGeom>
              <a:avLst/>
              <a:gdLst>
                <a:gd name="T0" fmla="*/ 322 w 322"/>
                <a:gd name="T1" fmla="*/ 49 h 90"/>
                <a:gd name="T2" fmla="*/ 322 w 322"/>
                <a:gd name="T3" fmla="*/ 49 h 90"/>
                <a:gd name="T4" fmla="*/ 287 w 322"/>
                <a:gd name="T5" fmla="*/ 38 h 90"/>
                <a:gd name="T6" fmla="*/ 253 w 322"/>
                <a:gd name="T7" fmla="*/ 30 h 90"/>
                <a:gd name="T8" fmla="*/ 188 w 322"/>
                <a:gd name="T9" fmla="*/ 16 h 90"/>
                <a:gd name="T10" fmla="*/ 129 w 322"/>
                <a:gd name="T11" fmla="*/ 6 h 90"/>
                <a:gd name="T12" fmla="*/ 78 w 322"/>
                <a:gd name="T13" fmla="*/ 0 h 90"/>
                <a:gd name="T14" fmla="*/ 78 w 322"/>
                <a:gd name="T15" fmla="*/ 0 h 90"/>
                <a:gd name="T16" fmla="*/ 38 w 322"/>
                <a:gd name="T17" fmla="*/ 19 h 90"/>
                <a:gd name="T18" fmla="*/ 0 w 322"/>
                <a:gd name="T19" fmla="*/ 41 h 90"/>
                <a:gd name="T20" fmla="*/ 0 w 322"/>
                <a:gd name="T21" fmla="*/ 41 h 90"/>
                <a:gd name="T22" fmla="*/ 51 w 322"/>
                <a:gd name="T23" fmla="*/ 44 h 90"/>
                <a:gd name="T24" fmla="*/ 82 w 322"/>
                <a:gd name="T25" fmla="*/ 47 h 90"/>
                <a:gd name="T26" fmla="*/ 119 w 322"/>
                <a:gd name="T27" fmla="*/ 52 h 90"/>
                <a:gd name="T28" fmla="*/ 159 w 322"/>
                <a:gd name="T29" fmla="*/ 59 h 90"/>
                <a:gd name="T30" fmla="*/ 202 w 322"/>
                <a:gd name="T31" fmla="*/ 67 h 90"/>
                <a:gd name="T32" fmla="*/ 248 w 322"/>
                <a:gd name="T33" fmla="*/ 78 h 90"/>
                <a:gd name="T34" fmla="*/ 295 w 322"/>
                <a:gd name="T35" fmla="*/ 90 h 90"/>
                <a:gd name="T36" fmla="*/ 295 w 322"/>
                <a:gd name="T37" fmla="*/ 90 h 90"/>
                <a:gd name="T38" fmla="*/ 322 w 322"/>
                <a:gd name="T39" fmla="*/ 49 h 90"/>
                <a:gd name="T40" fmla="*/ 322 w 322"/>
                <a:gd name="T41" fmla="*/ 4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2" h="90">
                  <a:moveTo>
                    <a:pt x="322" y="49"/>
                  </a:moveTo>
                  <a:lnTo>
                    <a:pt x="322" y="49"/>
                  </a:lnTo>
                  <a:lnTo>
                    <a:pt x="287" y="38"/>
                  </a:lnTo>
                  <a:lnTo>
                    <a:pt x="253" y="30"/>
                  </a:lnTo>
                  <a:lnTo>
                    <a:pt x="188" y="16"/>
                  </a:lnTo>
                  <a:lnTo>
                    <a:pt x="129" y="6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38" y="1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51" y="44"/>
                  </a:lnTo>
                  <a:lnTo>
                    <a:pt x="82" y="47"/>
                  </a:lnTo>
                  <a:lnTo>
                    <a:pt x="119" y="52"/>
                  </a:lnTo>
                  <a:lnTo>
                    <a:pt x="159" y="59"/>
                  </a:lnTo>
                  <a:lnTo>
                    <a:pt x="202" y="67"/>
                  </a:lnTo>
                  <a:lnTo>
                    <a:pt x="248" y="78"/>
                  </a:lnTo>
                  <a:lnTo>
                    <a:pt x="295" y="90"/>
                  </a:lnTo>
                  <a:lnTo>
                    <a:pt x="295" y="90"/>
                  </a:lnTo>
                  <a:lnTo>
                    <a:pt x="322" y="49"/>
                  </a:lnTo>
                  <a:lnTo>
                    <a:pt x="322" y="4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2911" y="1996"/>
              <a:ext cx="140" cy="76"/>
            </a:xfrm>
            <a:custGeom>
              <a:avLst/>
              <a:gdLst>
                <a:gd name="T0" fmla="*/ 216 w 279"/>
                <a:gd name="T1" fmla="*/ 151 h 151"/>
                <a:gd name="T2" fmla="*/ 216 w 279"/>
                <a:gd name="T3" fmla="*/ 151 h 151"/>
                <a:gd name="T4" fmla="*/ 279 w 279"/>
                <a:gd name="T5" fmla="*/ 140 h 151"/>
                <a:gd name="T6" fmla="*/ 279 w 279"/>
                <a:gd name="T7" fmla="*/ 140 h 151"/>
                <a:gd name="T8" fmla="*/ 249 w 279"/>
                <a:gd name="T9" fmla="*/ 116 h 151"/>
                <a:gd name="T10" fmla="*/ 219 w 279"/>
                <a:gd name="T11" fmla="*/ 96 h 151"/>
                <a:gd name="T12" fmla="*/ 187 w 279"/>
                <a:gd name="T13" fmla="*/ 75 h 151"/>
                <a:gd name="T14" fmla="*/ 155 w 279"/>
                <a:gd name="T15" fmla="*/ 57 h 151"/>
                <a:gd name="T16" fmla="*/ 123 w 279"/>
                <a:gd name="T17" fmla="*/ 41 h 151"/>
                <a:gd name="T18" fmla="*/ 90 w 279"/>
                <a:gd name="T19" fmla="*/ 25 h 151"/>
                <a:gd name="T20" fmla="*/ 58 w 279"/>
                <a:gd name="T21" fmla="*/ 11 h 151"/>
                <a:gd name="T22" fmla="*/ 26 w 279"/>
                <a:gd name="T23" fmla="*/ 0 h 151"/>
                <a:gd name="T24" fmla="*/ 26 w 279"/>
                <a:gd name="T25" fmla="*/ 0 h 151"/>
                <a:gd name="T26" fmla="*/ 0 w 279"/>
                <a:gd name="T27" fmla="*/ 41 h 151"/>
                <a:gd name="T28" fmla="*/ 0 w 279"/>
                <a:gd name="T29" fmla="*/ 41 h 151"/>
                <a:gd name="T30" fmla="*/ 55 w 279"/>
                <a:gd name="T31" fmla="*/ 62 h 151"/>
                <a:gd name="T32" fmla="*/ 82 w 279"/>
                <a:gd name="T33" fmla="*/ 73 h 151"/>
                <a:gd name="T34" fmla="*/ 109 w 279"/>
                <a:gd name="T35" fmla="*/ 88 h 151"/>
                <a:gd name="T36" fmla="*/ 136 w 279"/>
                <a:gd name="T37" fmla="*/ 102 h 151"/>
                <a:gd name="T38" fmla="*/ 163 w 279"/>
                <a:gd name="T39" fmla="*/ 116 h 151"/>
                <a:gd name="T40" fmla="*/ 190 w 279"/>
                <a:gd name="T41" fmla="*/ 132 h 151"/>
                <a:gd name="T42" fmla="*/ 216 w 279"/>
                <a:gd name="T43" fmla="*/ 151 h 151"/>
                <a:gd name="T44" fmla="*/ 216 w 279"/>
                <a:gd name="T4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9" h="151">
                  <a:moveTo>
                    <a:pt x="216" y="151"/>
                  </a:moveTo>
                  <a:lnTo>
                    <a:pt x="216" y="151"/>
                  </a:lnTo>
                  <a:lnTo>
                    <a:pt x="279" y="140"/>
                  </a:lnTo>
                  <a:lnTo>
                    <a:pt x="279" y="140"/>
                  </a:lnTo>
                  <a:lnTo>
                    <a:pt x="249" y="116"/>
                  </a:lnTo>
                  <a:lnTo>
                    <a:pt x="219" y="96"/>
                  </a:lnTo>
                  <a:lnTo>
                    <a:pt x="187" y="75"/>
                  </a:lnTo>
                  <a:lnTo>
                    <a:pt x="155" y="57"/>
                  </a:lnTo>
                  <a:lnTo>
                    <a:pt x="123" y="41"/>
                  </a:lnTo>
                  <a:lnTo>
                    <a:pt x="90" y="25"/>
                  </a:lnTo>
                  <a:lnTo>
                    <a:pt x="58" y="1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55" y="62"/>
                  </a:lnTo>
                  <a:lnTo>
                    <a:pt x="82" y="73"/>
                  </a:lnTo>
                  <a:lnTo>
                    <a:pt x="109" y="88"/>
                  </a:lnTo>
                  <a:lnTo>
                    <a:pt x="136" y="102"/>
                  </a:lnTo>
                  <a:lnTo>
                    <a:pt x="163" y="116"/>
                  </a:lnTo>
                  <a:lnTo>
                    <a:pt x="190" y="132"/>
                  </a:lnTo>
                  <a:lnTo>
                    <a:pt x="216" y="151"/>
                  </a:lnTo>
                  <a:lnTo>
                    <a:pt x="216" y="15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3019" y="2067"/>
              <a:ext cx="56" cy="25"/>
            </a:xfrm>
            <a:custGeom>
              <a:avLst/>
              <a:gdLst>
                <a:gd name="T0" fmla="*/ 63 w 111"/>
                <a:gd name="T1" fmla="*/ 0 h 51"/>
                <a:gd name="T2" fmla="*/ 63 w 111"/>
                <a:gd name="T3" fmla="*/ 0 h 51"/>
                <a:gd name="T4" fmla="*/ 0 w 111"/>
                <a:gd name="T5" fmla="*/ 11 h 51"/>
                <a:gd name="T6" fmla="*/ 0 w 111"/>
                <a:gd name="T7" fmla="*/ 11 h 51"/>
                <a:gd name="T8" fmla="*/ 25 w 111"/>
                <a:gd name="T9" fmla="*/ 31 h 51"/>
                <a:gd name="T10" fmla="*/ 51 w 111"/>
                <a:gd name="T11" fmla="*/ 51 h 51"/>
                <a:gd name="T12" fmla="*/ 51 w 111"/>
                <a:gd name="T13" fmla="*/ 51 h 51"/>
                <a:gd name="T14" fmla="*/ 111 w 111"/>
                <a:gd name="T15" fmla="*/ 43 h 51"/>
                <a:gd name="T16" fmla="*/ 111 w 111"/>
                <a:gd name="T17" fmla="*/ 43 h 51"/>
                <a:gd name="T18" fmla="*/ 97 w 111"/>
                <a:gd name="T19" fmla="*/ 29 h 51"/>
                <a:gd name="T20" fmla="*/ 97 w 111"/>
                <a:gd name="T21" fmla="*/ 29 h 51"/>
                <a:gd name="T22" fmla="*/ 63 w 111"/>
                <a:gd name="T23" fmla="*/ 0 h 51"/>
                <a:gd name="T24" fmla="*/ 63 w 11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51">
                  <a:moveTo>
                    <a:pt x="63" y="0"/>
                  </a:moveTo>
                  <a:lnTo>
                    <a:pt x="63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5" y="3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887" y="1989"/>
              <a:ext cx="37" cy="28"/>
            </a:xfrm>
            <a:custGeom>
              <a:avLst/>
              <a:gdLst>
                <a:gd name="T0" fmla="*/ 73 w 73"/>
                <a:gd name="T1" fmla="*/ 16 h 57"/>
                <a:gd name="T2" fmla="*/ 73 w 73"/>
                <a:gd name="T3" fmla="*/ 16 h 57"/>
                <a:gd name="T4" fmla="*/ 27 w 73"/>
                <a:gd name="T5" fmla="*/ 0 h 57"/>
                <a:gd name="T6" fmla="*/ 27 w 73"/>
                <a:gd name="T7" fmla="*/ 0 h 57"/>
                <a:gd name="T8" fmla="*/ 0 w 73"/>
                <a:gd name="T9" fmla="*/ 41 h 57"/>
                <a:gd name="T10" fmla="*/ 0 w 73"/>
                <a:gd name="T11" fmla="*/ 41 h 57"/>
                <a:gd name="T12" fmla="*/ 47 w 73"/>
                <a:gd name="T13" fmla="*/ 57 h 57"/>
                <a:gd name="T14" fmla="*/ 47 w 73"/>
                <a:gd name="T15" fmla="*/ 57 h 57"/>
                <a:gd name="T16" fmla="*/ 73 w 73"/>
                <a:gd name="T17" fmla="*/ 16 h 57"/>
                <a:gd name="T18" fmla="*/ 73 w 73"/>
                <a:gd name="T19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7">
                  <a:moveTo>
                    <a:pt x="73" y="16"/>
                  </a:moveTo>
                  <a:lnTo>
                    <a:pt x="73" y="1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73" y="16"/>
                  </a:lnTo>
                  <a:lnTo>
                    <a:pt x="73" y="1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282828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3827251" y="1934237"/>
            <a:ext cx="9360129" cy="312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733" b="1" dirty="0">
                <a:solidFill>
                  <a:schemeClr val="bg2"/>
                </a:solidFill>
              </a:rPr>
              <a:t>MSLA</a:t>
            </a:r>
            <a:endParaRPr lang="ru-RU" sz="19733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05" y="5125508"/>
            <a:ext cx="5968124" cy="1157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54" y="1538818"/>
            <a:ext cx="2737425" cy="25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1989667"/>
            <a:ext cx="5168033" cy="3090333"/>
          </a:xfrm>
        </p:spPr>
        <p:txBody>
          <a:bodyPr/>
          <a:lstStyle/>
          <a:p>
            <a:r>
              <a:rPr lang="uk-UA" dirty="0" smtClean="0"/>
              <a:t>Трансформуй </a:t>
            </a:r>
            <a:r>
              <a:rPr lang="uk-UA" dirty="0" err="1" smtClean="0"/>
              <a:t>Capex</a:t>
            </a:r>
            <a:r>
              <a:rPr lang="uk-UA" dirty="0" smtClean="0"/>
              <a:t> в </a:t>
            </a:r>
            <a:r>
              <a:rPr lang="uk-UA" dirty="0" err="1" smtClean="0"/>
              <a:t>Opex</a:t>
            </a:r>
            <a:r>
              <a:rPr lang="uk-UA" dirty="0" smtClean="0"/>
              <a:t> з рішеннями </a:t>
            </a:r>
            <a:br>
              <a:rPr lang="uk-UA" dirty="0" smtClean="0"/>
            </a:br>
            <a:r>
              <a:rPr lang="uk-UA" dirty="0" err="1" smtClean="0"/>
              <a:t>Cisco</a:t>
            </a:r>
            <a:r>
              <a:rPr lang="uk-UA" dirty="0" smtClean="0"/>
              <a:t> MSLA від </a:t>
            </a:r>
            <a:r>
              <a:rPr lang="uk-UA" dirty="0" err="1" smtClean="0"/>
              <a:t>Мегатрейд</a:t>
            </a:r>
            <a:endParaRPr lang="uk-UA" dirty="0">
              <a:solidFill>
                <a:srgbClr val="00507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96618" y="709084"/>
            <a:ext cx="4734983" cy="5115984"/>
          </a:xfrm>
        </p:spPr>
        <p:txBody>
          <a:bodyPr/>
          <a:lstStyle/>
          <a:p>
            <a:pPr marL="336538" lvl="1" indent="0">
              <a:buNone/>
            </a:pPr>
            <a:r>
              <a:rPr lang="uk-UA" sz="2133" dirty="0"/>
              <a:t>Для великих підприємств та маленьких компаній мережеві рішення </a:t>
            </a:r>
            <a:r>
              <a:rPr lang="en-US" sz="2133" dirty="0"/>
              <a:t>Cisco </a:t>
            </a:r>
            <a:r>
              <a:rPr lang="uk-UA" sz="2133" dirty="0"/>
              <a:t>в зручному для споживання форматі </a:t>
            </a:r>
            <a:r>
              <a:rPr lang="en-US" sz="2133" dirty="0"/>
              <a:t>MSLA</a:t>
            </a:r>
            <a:r>
              <a:rPr lang="uk-UA" sz="2133" dirty="0"/>
              <a:t>-моделі допомагають досягти високої продуктивності, знижуючи витрати і складність.</a:t>
            </a:r>
            <a:endParaRPr lang="ru-RU" sz="2133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07508" y="2963278"/>
            <a:ext cx="970501" cy="97050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36" y="2844801"/>
            <a:ext cx="1164947" cy="1136112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29437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3C56"/>
                </a:solidFill>
              </a:rPr>
              <a:t>Mасштабуйтесь</a:t>
            </a:r>
            <a:r>
              <a:rPr lang="ru-RU" dirty="0" smtClean="0">
                <a:solidFill>
                  <a:srgbClr val="003C56"/>
                </a:solidFill>
              </a:rPr>
              <a:t>!</a:t>
            </a:r>
            <a:endParaRPr lang="en-US" dirty="0">
              <a:solidFill>
                <a:srgbClr val="003C5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34943" lvl="1" indent="0">
              <a:buNone/>
            </a:pPr>
            <a:r>
              <a:rPr lang="uk-UA" sz="2400" dirty="0"/>
              <a:t>Обирайте доступні програмні продукти та сплачуйте тільки за ті ліцензії </a:t>
            </a:r>
            <a:r>
              <a:rPr lang="uk-UA" sz="2400" b="1" dirty="0"/>
              <a:t>MSLA</a:t>
            </a:r>
            <a:r>
              <a:rPr lang="uk-UA" sz="2400" dirty="0"/>
              <a:t>, які ви використали. 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07508" y="3471278"/>
            <a:ext cx="970501" cy="970501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6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508" y="3471278"/>
            <a:ext cx="970501" cy="970501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31315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1805517"/>
            <a:ext cx="5103284" cy="1826683"/>
          </a:xfrm>
        </p:spPr>
        <p:txBody>
          <a:bodyPr/>
          <a:lstStyle/>
          <a:p>
            <a:r>
              <a:rPr lang="uk-UA" dirty="0" smtClean="0">
                <a:solidFill>
                  <a:srgbClr val="003C56"/>
                </a:solidFill>
              </a:rPr>
              <a:t>Будьте </a:t>
            </a:r>
            <a:br>
              <a:rPr lang="uk-UA" dirty="0" smtClean="0">
                <a:solidFill>
                  <a:srgbClr val="003C56"/>
                </a:solidFill>
              </a:rPr>
            </a:br>
            <a:r>
              <a:rPr lang="uk-UA" dirty="0" smtClean="0">
                <a:solidFill>
                  <a:srgbClr val="003C56"/>
                </a:solidFill>
              </a:rPr>
              <a:t>гнучкими!</a:t>
            </a:r>
            <a:endParaRPr lang="en-US" dirty="0">
              <a:solidFill>
                <a:srgbClr val="003C5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5734" y="3440207"/>
            <a:ext cx="5086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C56"/>
                </a:solidFill>
              </a:rPr>
              <a:t>Легко </a:t>
            </a:r>
            <a:r>
              <a:rPr lang="ru-RU" sz="2400" dirty="0" err="1">
                <a:solidFill>
                  <a:srgbClr val="003C56"/>
                </a:solidFill>
              </a:rPr>
              <a:t>адаптуйтесь</a:t>
            </a:r>
            <a:r>
              <a:rPr lang="ru-RU" sz="2400" dirty="0">
                <a:solidFill>
                  <a:srgbClr val="003C56"/>
                </a:solidFill>
              </a:rPr>
              <a:t> </a:t>
            </a:r>
            <a:r>
              <a:rPr lang="ru-RU" sz="2400" dirty="0">
                <a:solidFill>
                  <a:srgbClr val="003C56"/>
                </a:solidFill>
              </a:rPr>
              <a:t>до </a:t>
            </a:r>
            <a:r>
              <a:rPr lang="uk-UA" sz="2400" dirty="0">
                <a:solidFill>
                  <a:srgbClr val="003C56"/>
                </a:solidFill>
              </a:rPr>
              <a:t>викликів ринку</a:t>
            </a:r>
            <a:r>
              <a:rPr lang="ru-RU" sz="2400" dirty="0">
                <a:solidFill>
                  <a:srgbClr val="003C56"/>
                </a:solidFill>
              </a:rPr>
              <a:t>, запускайте </a:t>
            </a:r>
            <a:r>
              <a:rPr lang="ru-RU" sz="2400" dirty="0" err="1">
                <a:solidFill>
                  <a:srgbClr val="003C56"/>
                </a:solidFill>
              </a:rPr>
              <a:t>нові</a:t>
            </a:r>
            <a:r>
              <a:rPr lang="ru-RU" sz="2400" dirty="0">
                <a:solidFill>
                  <a:srgbClr val="003C56"/>
                </a:solidFill>
              </a:rPr>
              <a:t> </a:t>
            </a:r>
            <a:r>
              <a:rPr lang="uk-UA" sz="2400" dirty="0">
                <a:solidFill>
                  <a:srgbClr val="003C56"/>
                </a:solidFill>
              </a:rPr>
              <a:t>сервіси</a:t>
            </a:r>
            <a:r>
              <a:rPr lang="ru-RU" sz="2400" dirty="0">
                <a:solidFill>
                  <a:srgbClr val="003C56"/>
                </a:solidFill>
              </a:rPr>
              <a:t> </a:t>
            </a:r>
            <a:r>
              <a:rPr lang="en-US" sz="2400" dirty="0">
                <a:solidFill>
                  <a:srgbClr val="003C56"/>
                </a:solidFill>
              </a:rPr>
              <a:t/>
            </a:r>
            <a:br>
              <a:rPr lang="en-US" sz="2400" dirty="0">
                <a:solidFill>
                  <a:srgbClr val="003C56"/>
                </a:solidFill>
              </a:rPr>
            </a:br>
            <a:r>
              <a:rPr lang="ru-RU" sz="2400" dirty="0">
                <a:solidFill>
                  <a:srgbClr val="003C56"/>
                </a:solidFill>
              </a:rPr>
              <a:t>та </a:t>
            </a:r>
            <a:r>
              <a:rPr lang="uk-UA" sz="2400" dirty="0" err="1">
                <a:solidFill>
                  <a:srgbClr val="003C56"/>
                </a:solidFill>
              </a:rPr>
              <a:t>гнучко</a:t>
            </a:r>
            <a:r>
              <a:rPr lang="uk-UA" sz="2400" dirty="0">
                <a:solidFill>
                  <a:srgbClr val="003C56"/>
                </a:solidFill>
              </a:rPr>
              <a:t> </a:t>
            </a:r>
            <a:r>
              <a:rPr lang="ru-RU" sz="2400" dirty="0" err="1">
                <a:solidFill>
                  <a:srgbClr val="003C56"/>
                </a:solidFill>
              </a:rPr>
              <a:t>пропонуйте</a:t>
            </a:r>
            <a:r>
              <a:rPr lang="ru-RU" sz="2400" dirty="0">
                <a:solidFill>
                  <a:srgbClr val="003C56"/>
                </a:solidFill>
              </a:rPr>
              <a:t> те, </a:t>
            </a:r>
            <a:r>
              <a:rPr lang="ru-RU" sz="2400" dirty="0" err="1">
                <a:solidFill>
                  <a:srgbClr val="003C56"/>
                </a:solidFill>
              </a:rPr>
              <a:t>що</a:t>
            </a:r>
            <a:r>
              <a:rPr lang="uk-UA" sz="2400" dirty="0">
                <a:solidFill>
                  <a:srgbClr val="003C56"/>
                </a:solidFill>
              </a:rPr>
              <a:t> потребує бізнес</a:t>
            </a:r>
            <a:r>
              <a:rPr lang="ru-RU" sz="2400" dirty="0">
                <a:solidFill>
                  <a:srgbClr val="003C56"/>
                </a:solidFill>
              </a:rPr>
              <a:t>.</a:t>
            </a:r>
            <a:endParaRPr lang="uk-UA" sz="2400" dirty="0">
              <a:solidFill>
                <a:srgbClr val="003C5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28" y="-8466"/>
            <a:ext cx="6087872" cy="6874625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35519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1805517"/>
            <a:ext cx="5103284" cy="1826683"/>
          </a:xfrm>
        </p:spPr>
        <p:txBody>
          <a:bodyPr/>
          <a:lstStyle/>
          <a:p>
            <a:r>
              <a:rPr lang="uk-UA" dirty="0" smtClean="0">
                <a:solidFill>
                  <a:srgbClr val="003C56"/>
                </a:solidFill>
              </a:rPr>
              <a:t>Знижуйте </a:t>
            </a:r>
            <a:r>
              <a:rPr lang="en-US" dirty="0" smtClean="0">
                <a:solidFill>
                  <a:srgbClr val="003C56"/>
                </a:solidFill>
              </a:rPr>
              <a:t/>
            </a:r>
            <a:br>
              <a:rPr lang="en-US" dirty="0" smtClean="0">
                <a:solidFill>
                  <a:srgbClr val="003C56"/>
                </a:solidFill>
              </a:rPr>
            </a:br>
            <a:r>
              <a:rPr lang="uk-UA" dirty="0" smtClean="0">
                <a:solidFill>
                  <a:srgbClr val="003C56"/>
                </a:solidFill>
              </a:rPr>
              <a:t>витрати!</a:t>
            </a:r>
            <a:endParaRPr lang="en-US" dirty="0">
              <a:solidFill>
                <a:srgbClr val="003C5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5734" y="3440207"/>
            <a:ext cx="5086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Збільшуйте </a:t>
            </a:r>
            <a:r>
              <a:rPr lang="uk-UA" sz="2400" dirty="0" err="1"/>
              <a:t>клієнторієнтованість</a:t>
            </a:r>
            <a:r>
              <a:rPr lang="uk-UA" sz="2400" dirty="0"/>
              <a:t> </a:t>
            </a:r>
            <a:r>
              <a:rPr lang="en-US" sz="2400" dirty="0"/>
              <a:t>IT</a:t>
            </a:r>
            <a:r>
              <a:rPr lang="uk-UA" sz="2400" dirty="0"/>
              <a:t>-служби та економічну ефективність інвестицій в ІТ одночасно за допомогою моделі </a:t>
            </a:r>
            <a:r>
              <a:rPr lang="uk-UA" sz="2400" b="1" dirty="0" err="1">
                <a:solidFill>
                  <a:schemeClr val="bg2"/>
                </a:solidFill>
              </a:rPr>
              <a:t>pay-as-you-go</a:t>
            </a:r>
            <a:r>
              <a:rPr lang="uk-UA" sz="2400" b="1" dirty="0">
                <a:solidFill>
                  <a:schemeClr val="bg2"/>
                </a:solidFill>
              </a:rPr>
              <a:t>.</a:t>
            </a:r>
            <a:endParaRPr lang="uk-UA" sz="2400" b="1" dirty="0">
              <a:solidFill>
                <a:schemeClr val="bg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28" y="0"/>
            <a:ext cx="6087872" cy="685800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3002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Cisco Cloud Services Router </a:t>
            </a:r>
            <a:r>
              <a:rPr lang="en-GB" dirty="0" smtClean="0"/>
              <a:t>1000v </a:t>
            </a:r>
            <a:r>
              <a:rPr lang="en-GB" dirty="0"/>
              <a:t>Series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/>
              <a:t>CSR 1Kv)</a:t>
            </a:r>
            <a:endParaRPr lang="en-US" dirty="0">
              <a:solidFill>
                <a:srgbClr val="003C5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34943" lvl="1" indent="0">
              <a:buNone/>
            </a:pPr>
            <a:r>
              <a:rPr lang="uk-UA" sz="2400" dirty="0"/>
              <a:t>Безпечне підключення. </a:t>
            </a:r>
            <a:endParaRPr lang="uk-UA" sz="2400" dirty="0"/>
          </a:p>
          <a:p>
            <a:pPr marL="234943" lvl="1" indent="0">
              <a:buNone/>
            </a:pPr>
            <a:r>
              <a:rPr lang="uk-UA" sz="2400" dirty="0"/>
              <a:t>Розширення корпоративної мережі на громадську та приватну </a:t>
            </a:r>
            <a:r>
              <a:rPr lang="uk-UA" sz="2400" dirty="0"/>
              <a:t>хмару</a:t>
            </a:r>
            <a:r>
              <a:rPr lang="en-US" sz="2400" dirty="0"/>
              <a:t>. </a:t>
            </a:r>
            <a:endParaRPr lang="uk-UA" sz="2400" dirty="0"/>
          </a:p>
          <a:p>
            <a:pPr marL="234943" lvl="1" indent="0">
              <a:buNone/>
            </a:pPr>
            <a:r>
              <a:rPr lang="uk-UA" sz="2400" dirty="0"/>
              <a:t>Маршрутизація, безпека та керування мережею у вигляді </a:t>
            </a:r>
            <a:r>
              <a:rPr lang="uk-UA" sz="2400" dirty="0" err="1"/>
              <a:t>багатозадачних</a:t>
            </a:r>
            <a:r>
              <a:rPr lang="uk-UA" sz="2400" dirty="0"/>
              <a:t> хмарних сервісів. 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07508" y="2946344"/>
            <a:ext cx="970501" cy="97050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041" y="2889522"/>
            <a:ext cx="1812577" cy="10273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1462381"/>
            <a:ext cx="3035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cs typeface="Segoe UI Light" panose="020B0502040204020203" pitchFamily="34" charset="0"/>
              </a:rPr>
              <a:t>MSLA </a:t>
            </a:r>
            <a:r>
              <a:rPr lang="uk-UA" sz="2400" dirty="0">
                <a:solidFill>
                  <a:schemeClr val="bg2"/>
                </a:solidFill>
                <a:cs typeface="Segoe UI Light" panose="020B0502040204020203" pitchFamily="34" charset="0"/>
              </a:rPr>
              <a:t>Інфраструктура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34909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Cisco Integrated Services Router (</a:t>
            </a:r>
            <a:r>
              <a:rPr lang="en-GB" dirty="0" err="1"/>
              <a:t>ISRv</a:t>
            </a:r>
            <a:r>
              <a:rPr lang="en-GB" dirty="0"/>
              <a:t>)</a:t>
            </a:r>
            <a:endParaRPr lang="en-US" dirty="0">
              <a:solidFill>
                <a:srgbClr val="003C5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34943" lvl="1" indent="0">
              <a:buNone/>
            </a:pPr>
            <a:r>
              <a:rPr lang="ru-RU" sz="2400" dirty="0"/>
              <a:t>М</a:t>
            </a:r>
            <a:r>
              <a:rPr lang="uk-UA" sz="2400" dirty="0" err="1"/>
              <a:t>ережеві</a:t>
            </a:r>
            <a:r>
              <a:rPr lang="uk-UA" sz="2400" dirty="0"/>
              <a:t>, обчислювальні та </a:t>
            </a:r>
            <a:r>
              <a:rPr lang="en-US" sz="2400" dirty="0"/>
              <a:t>WAN-</a:t>
            </a:r>
            <a:r>
              <a:rPr lang="uk-UA" sz="2400" dirty="0"/>
              <a:t>служби в якості </a:t>
            </a:r>
            <a:r>
              <a:rPr lang="uk-UA" sz="2400" dirty="0"/>
              <a:t>ПЗ.</a:t>
            </a:r>
            <a:endParaRPr lang="uk-UA" sz="2400" dirty="0"/>
          </a:p>
          <a:p>
            <a:pPr marL="234943" lvl="1" indent="0">
              <a:buNone/>
            </a:pPr>
            <a:r>
              <a:rPr lang="uk-UA" sz="2400" dirty="0"/>
              <a:t>Віртуальний </a:t>
            </a:r>
            <a:r>
              <a:rPr lang="uk-UA" sz="2400" dirty="0"/>
              <a:t>маршрутизатор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uk-UA" sz="2400" dirty="0"/>
              <a:t>з </a:t>
            </a:r>
            <a:r>
              <a:rPr lang="uk-UA" sz="2400" dirty="0"/>
              <a:t>інтегрованими послугами (</a:t>
            </a:r>
            <a:r>
              <a:rPr lang="en-US" sz="2400" dirty="0" err="1"/>
              <a:t>ISRv</a:t>
            </a:r>
            <a:r>
              <a:rPr lang="en-US" sz="2400" dirty="0"/>
              <a:t>)</a:t>
            </a:r>
            <a:r>
              <a:rPr lang="uk-UA" sz="2400" dirty="0"/>
              <a:t>.</a:t>
            </a:r>
            <a:endParaRPr lang="uk-UA" sz="2400" dirty="0"/>
          </a:p>
          <a:p>
            <a:pPr marL="234943" lvl="1" indent="0">
              <a:buNone/>
            </a:pPr>
            <a:r>
              <a:rPr lang="uk-UA" sz="2400" dirty="0"/>
              <a:t>Видатна </a:t>
            </a:r>
            <a:r>
              <a:rPr lang="uk-UA" sz="2400" dirty="0"/>
              <a:t>продуктивність.</a:t>
            </a: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07508" y="2946344"/>
            <a:ext cx="970501" cy="97050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37" y="2915338"/>
            <a:ext cx="1812577" cy="10273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1462381"/>
            <a:ext cx="3035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cs typeface="Segoe UI Light" panose="020B0502040204020203" pitchFamily="34" charset="0"/>
              </a:rPr>
              <a:t>MSLA </a:t>
            </a:r>
            <a:r>
              <a:rPr lang="uk-UA" sz="2400" dirty="0">
                <a:solidFill>
                  <a:schemeClr val="bg2"/>
                </a:solidFill>
                <a:cs typeface="Segoe UI Light" panose="020B0502040204020203" pitchFamily="34" charset="0"/>
              </a:rPr>
              <a:t>Інфраструктура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22682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Virtual Wide </a:t>
            </a:r>
            <a:r>
              <a:rPr lang="en-GB" dirty="0" smtClean="0"/>
              <a:t>Area </a:t>
            </a:r>
            <a:r>
              <a:rPr lang="en-GB" dirty="0"/>
              <a:t>Application Services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/>
              <a:t>vWAAS</a:t>
            </a:r>
            <a:r>
              <a:rPr lang="en-GB" dirty="0"/>
              <a:t>)</a:t>
            </a:r>
            <a:endParaRPr lang="en-US" dirty="0">
              <a:solidFill>
                <a:srgbClr val="003C5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796618" y="3861181"/>
            <a:ext cx="4734983" cy="2336799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Прискорення бізнес-додатків.</a:t>
            </a:r>
          </a:p>
          <a:p>
            <a:pPr marL="0" indent="0">
              <a:buNone/>
            </a:pPr>
            <a:r>
              <a:rPr lang="uk-UA" sz="2400" dirty="0"/>
              <a:t>Створення послуг оптимізації </a:t>
            </a:r>
            <a:r>
              <a:rPr lang="en-US" sz="2400" dirty="0"/>
              <a:t>WAN </a:t>
            </a:r>
            <a:r>
              <a:rPr lang="uk-UA" sz="2400" dirty="0"/>
              <a:t>з мінімальною конфігурацією мережі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uk-UA" sz="2400" dirty="0"/>
              <a:t>та виключенням випадків розриву.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1462381"/>
            <a:ext cx="3035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cs typeface="Segoe UI Light" panose="020B0502040204020203" pitchFamily="34" charset="0"/>
              </a:rPr>
              <a:t>MSLA </a:t>
            </a:r>
            <a:r>
              <a:rPr lang="uk-UA" sz="2400" dirty="0">
                <a:solidFill>
                  <a:schemeClr val="bg2"/>
                </a:solidFill>
                <a:cs typeface="Segoe UI Light" panose="020B0502040204020203" pitchFamily="34" charset="0"/>
              </a:rPr>
              <a:t>Інфраструктура 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618" y="1140551"/>
            <a:ext cx="4182941" cy="242128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 algn="r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власник</a:t>
            </a:r>
            <a:r>
              <a:rPr lang="uk-UA" sz="1467" b="1" dirty="0" err="1"/>
              <a:t>ів</a:t>
            </a:r>
            <a:r>
              <a:rPr lang="uk-UA" sz="1467" b="1" dirty="0"/>
              <a:t> хмарної або гібридної інфраструктури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7289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Широкоэкранный</PresentationFormat>
  <Paragraphs>112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CiscoSans</vt:lpstr>
      <vt:lpstr>CiscoSans Thin</vt:lpstr>
      <vt:lpstr>CiscoSansTT ExtraLight</vt:lpstr>
      <vt:lpstr>CiscoSansTT Thin</vt:lpstr>
      <vt:lpstr>Segoe UI Light</vt:lpstr>
      <vt:lpstr>Tipo de letra del sistema Fina</vt:lpstr>
      <vt:lpstr>Тема Office</vt:lpstr>
      <vt:lpstr>Cisco Managed Service License  Agreement (MSLA)</vt:lpstr>
      <vt:lpstr>Cisco Managed Service License Agreement (MSLA)</vt:lpstr>
      <vt:lpstr>Трансформуй Capex в Opex з рішеннями  Cisco MSLA від Мегатрейд</vt:lpstr>
      <vt:lpstr>Mасштабуйтесь!</vt:lpstr>
      <vt:lpstr>Будьте  гнучкими!</vt:lpstr>
      <vt:lpstr>Знижуйте  витрати!</vt:lpstr>
      <vt:lpstr>Cisco Cloud Services Router 1000v Series  (CSR 1Kv)</vt:lpstr>
      <vt:lpstr>Cisco Integrated Services Router (ISRv)</vt:lpstr>
      <vt:lpstr>Virtual Wide Area Application Services  (vWAAS)</vt:lpstr>
      <vt:lpstr>Virtual Adaptive Security Appliance (ASAv) </vt:lpstr>
      <vt:lpstr>AMP for Endpoints (AMP4E)</vt:lpstr>
      <vt:lpstr>Stealthwatch Cloud</vt:lpstr>
      <vt:lpstr>Email Security  Virtual  Appliance</vt:lpstr>
      <vt:lpstr>Next Generation Firewall Virtual (NGFWv)</vt:lpstr>
      <vt:lpstr>Umbrella Easy Protect and  Mobile Protect</vt:lpstr>
      <vt:lpstr>Umbrella MSLA Insights</vt:lpstr>
      <vt:lpstr>Cisco CloudCenter (раніше Cliqr)</vt:lpstr>
      <vt:lpstr>Cisco Network Service Orchestration Software  (NSO Software)</vt:lpstr>
      <vt:lpstr>Запитай про MSLA  в свого провайдера!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 Managed Service License  Agreement (MSLA)</dc:title>
  <dc:creator>Крапивьянов Александр</dc:creator>
  <cp:lastModifiedBy>Крапивьянов Александр</cp:lastModifiedBy>
  <cp:revision>1</cp:revision>
  <dcterms:created xsi:type="dcterms:W3CDTF">2019-05-21T06:34:41Z</dcterms:created>
  <dcterms:modified xsi:type="dcterms:W3CDTF">2019-05-21T06:34:51Z</dcterms:modified>
</cp:coreProperties>
</file>