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94" r:id="rId5"/>
    <p:sldId id="295" r:id="rId6"/>
    <p:sldId id="309" r:id="rId7"/>
    <p:sldId id="312" r:id="rId8"/>
    <p:sldId id="310" r:id="rId9"/>
    <p:sldId id="311" r:id="rId10"/>
    <p:sldId id="285" r:id="rId11"/>
    <p:sldId id="313" r:id="rId12"/>
    <p:sldId id="259" r:id="rId13"/>
    <p:sldId id="287" r:id="rId14"/>
    <p:sldId id="289" r:id="rId15"/>
    <p:sldId id="288" r:id="rId16"/>
    <p:sldId id="306" r:id="rId17"/>
    <p:sldId id="307" r:id="rId18"/>
    <p:sldId id="290" r:id="rId19"/>
    <p:sldId id="291" r:id="rId20"/>
    <p:sldId id="292" r:id="rId21"/>
    <p:sldId id="272" r:id="rId22"/>
    <p:sldId id="261" r:id="rId23"/>
    <p:sldId id="262" r:id="rId24"/>
    <p:sldId id="314" r:id="rId25"/>
    <p:sldId id="315" r:id="rId26"/>
    <p:sldId id="316" r:id="rId27"/>
    <p:sldId id="263" r:id="rId28"/>
    <p:sldId id="317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6E1C1-60F1-4D64-8841-A36A69262AE2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45BA-6302-457B-84CA-A04A80166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FC956-FF5A-4F2A-A790-E18BA6364E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9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9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8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5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6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9248" y="1447799"/>
            <a:ext cx="11151917" cy="1975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00"/>
              </a:spcBef>
              <a:buNone/>
              <a:defRPr sz="400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00" spc="-5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2pPr>
            <a:lvl3pPr marL="231775" indent="0">
              <a:buNone/>
              <a:defRPr sz="2000" spc="-5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3pPr>
            <a:lvl4pPr marL="457200" indent="0">
              <a:buNone/>
              <a:defRPr sz="2000" spc="-5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4pPr>
            <a:lvl5pPr marL="693738" indent="0">
              <a:buNone/>
              <a:defRPr sz="2000" spc="-50" baseline="0">
                <a:gradFill>
                  <a:gsLst>
                    <a:gs pos="100000">
                      <a:schemeClr val="tx1"/>
                    </a:gs>
                    <a:gs pos="6000">
                      <a:schemeClr val="tx1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7270" y="6446309"/>
            <a:ext cx="228660" cy="12465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fld id="{1BC86A1F-E589-44B2-A543-2EC98F5547A7}" type="slidenum">
              <a:rPr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</a:rPr>
              <a:pPr>
                <a:lnSpc>
                  <a:spcPct val="90000"/>
                </a:lnSpc>
              </a:pPr>
              <a:t>‹#›</a:t>
            </a:fld>
            <a:endParaRPr dirty="0">
              <a:gradFill>
                <a:gsLst>
                  <a:gs pos="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18773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 Color 1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2897" y="2041525"/>
            <a:ext cx="11231365" cy="997196"/>
          </a:xfrm>
        </p:spPr>
        <p:txBody>
          <a:bodyPr/>
          <a:lstStyle>
            <a:lvl1pPr marL="0" indent="0">
              <a:buNone/>
              <a:defRPr lang="en-US" sz="7200" i="0" kern="1200" spc="-75" baseline="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898" y="3117247"/>
            <a:ext cx="7515594" cy="332399"/>
          </a:xfrm>
        </p:spPr>
        <p:txBody>
          <a:bodyPr/>
          <a:lstStyle>
            <a:lvl1pPr marL="0" indent="0">
              <a:buNone/>
              <a:defRPr lang="en-US" sz="2400" kern="1200" spc="-75" baseline="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686047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Title</a:t>
            </a:r>
            <a:endParaRPr lang="en-US" dirty="0"/>
          </a:p>
        </p:txBody>
      </p:sp>
      <p:pic>
        <p:nvPicPr>
          <p:cNvPr id="5" name="Picture 2" descr="Microsoft logo and tagline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black">
          <a:xfrm>
            <a:off x="9915946" y="6361227"/>
            <a:ext cx="2068622" cy="262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473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61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6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8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7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3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78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BDB3DD-53E2-4219-857D-5E6ABC3B3B2B}" type="datetimeFigureOut">
              <a:rPr lang="en-US" smtClean="0"/>
              <a:t>6/11/2015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777D-17DE-40D4-AA17-4C18C9108B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85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5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artner.microsoft.com/rus/licensing/licensingprograms/spl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914290" y="1768475"/>
            <a:ext cx="3828502" cy="2049792"/>
          </a:xfrm>
        </p:spPr>
        <p:txBody>
          <a:bodyPr/>
          <a:lstStyle/>
          <a:p>
            <a:endParaRPr lang="en-US" sz="60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  <a:p>
            <a:endParaRPr lang="en-US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11" y="5923005"/>
            <a:ext cx="613718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Ольга </a:t>
            </a:r>
            <a:r>
              <a:rPr lang="ru-RU" sz="2000" b="1" dirty="0" smtClean="0"/>
              <a:t>Верховых – Специалист по лицензированию</a:t>
            </a:r>
            <a:endParaRPr lang="en-US" sz="2000" dirty="0" smtClean="0"/>
          </a:p>
          <a:p>
            <a:r>
              <a:rPr lang="en-US" sz="2000" dirty="0" smtClean="0"/>
              <a:t>Olga.verkhovykh@megatrade.ua</a:t>
            </a:r>
          </a:p>
          <a:p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125769" y="134213"/>
            <a:ext cx="6668790" cy="1629685"/>
            <a:chOff x="421984" y="2260292"/>
            <a:chExt cx="6668790" cy="1629685"/>
          </a:xfrm>
        </p:grpSpPr>
        <p:grpSp>
          <p:nvGrpSpPr>
            <p:cNvPr id="4" name="Group 3"/>
            <p:cNvGrpSpPr/>
            <p:nvPr/>
          </p:nvGrpSpPr>
          <p:grpSpPr>
            <a:xfrm>
              <a:off x="421984" y="2260292"/>
              <a:ext cx="6668790" cy="1629685"/>
              <a:chOff x="519077" y="2519494"/>
              <a:chExt cx="6668790" cy="1629685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5558183" y="2519494"/>
                <a:ext cx="1629684" cy="1629685"/>
              </a:xfrm>
              <a:prstGeom prst="rect">
                <a:avLst/>
              </a:prstGeom>
              <a:solidFill>
                <a:srgbClr val="9100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1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19077" y="2519494"/>
                <a:ext cx="1629684" cy="1629685"/>
              </a:xfrm>
              <a:prstGeom prst="rect">
                <a:avLst/>
              </a:prstGeom>
              <a:solidFill>
                <a:srgbClr val="8CC6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1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884858" y="2519494"/>
                <a:ext cx="1629684" cy="1629685"/>
              </a:xfrm>
              <a:prstGeom prst="rect">
                <a:avLst/>
              </a:prstGeom>
              <a:solidFill>
                <a:srgbClr val="FF82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1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2199341" y="2519494"/>
                <a:ext cx="1629684" cy="1629685"/>
              </a:xfrm>
              <a:prstGeom prst="rect">
                <a:avLst/>
              </a:prstGeom>
              <a:solidFill>
                <a:srgbClr val="0071B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1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1" name="Picture 36" descr="flexibility.png"/>
              <p:cNvPicPr>
                <a:picLocks noChangeAspect="1"/>
              </p:cNvPicPr>
              <p:nvPr/>
            </p:nvPicPr>
            <p:blipFill>
              <a:blip r:embed="rId2" cstate="print"/>
              <a:srcRect l="8323" t="7976" r="6375" b="6839"/>
              <a:stretch>
                <a:fillRect/>
              </a:stretch>
            </p:blipFill>
            <p:spPr bwMode="auto">
              <a:xfrm>
                <a:off x="2543299" y="2782512"/>
                <a:ext cx="941768" cy="963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4179322" y="2983639"/>
                <a:ext cx="1040757" cy="961082"/>
                <a:chOff x="3411257" y="4040497"/>
                <a:chExt cx="1040757" cy="961082"/>
              </a:xfrm>
            </p:grpSpPr>
            <p:sp>
              <p:nvSpPr>
                <p:cNvPr id="14" name="Pie 13"/>
                <p:cNvSpPr/>
                <p:nvPr/>
              </p:nvSpPr>
              <p:spPr>
                <a:xfrm rot="10800000">
                  <a:off x="3540170" y="4186767"/>
                  <a:ext cx="786958" cy="814812"/>
                </a:xfrm>
                <a:prstGeom prst="pie">
                  <a:avLst>
                    <a:gd name="adj1" fmla="val 0"/>
                    <a:gd name="adj2" fmla="val 1080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3411257" y="4548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475653" y="4294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659641" y="41166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908024" y="4040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168674" y="41166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325063" y="4294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4389459" y="4548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2" name="Down Arrow 21"/>
                <p:cNvSpPr/>
                <p:nvPr/>
              </p:nvSpPr>
              <p:spPr>
                <a:xfrm rot="12635514">
                  <a:off x="3964994" y="4131218"/>
                  <a:ext cx="148050" cy="518570"/>
                </a:xfrm>
                <a:prstGeom prst="downArrow">
                  <a:avLst/>
                </a:prstGeom>
                <a:solidFill>
                  <a:schemeClr val="tx1"/>
                </a:solidFill>
                <a:ln w="31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843628" y="4542147"/>
                  <a:ext cx="147190" cy="1524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pic>
          <p:nvPicPr>
            <p:cNvPr id="26" name="Picture 30" descr="service-base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238" y="2437580"/>
              <a:ext cx="1203794" cy="1247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Picture 3" descr="C:\Users\mitchellg\Desktop\Simple_Licensing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5789331" y="2377023"/>
              <a:ext cx="1125319" cy="1256157"/>
            </a:xfrm>
            <a:prstGeom prst="rect">
              <a:avLst/>
            </a:prstGeom>
            <a:noFill/>
          </p:spPr>
        </p:pic>
      </p:grpSp>
      <p:sp>
        <p:nvSpPr>
          <p:cNvPr id="3" name="Прямоугольник 2"/>
          <p:cNvSpPr/>
          <p:nvPr/>
        </p:nvSpPr>
        <p:spPr>
          <a:xfrm>
            <a:off x="1427395" y="2318563"/>
            <a:ext cx="9009946" cy="3049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Часто интересующие вопросы по программе </a:t>
            </a:r>
            <a:r>
              <a:rPr lang="en-US" sz="5400" b="1" dirty="0" smtClean="0"/>
              <a:t>SPLA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47030" y="5743977"/>
            <a:ext cx="2944970" cy="5022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Based on “In The Know” by Mark de Vries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0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91" y="382871"/>
            <a:ext cx="10740617" cy="132556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Segoe"/>
                <a:ea typeface="Segoe UI" panose="020B0502040204020203" pitchFamily="34" charset="0"/>
                <a:cs typeface="Segoe UI" panose="020B0502040204020203" pitchFamily="34" charset="0"/>
              </a:rPr>
              <a:t>Можно ли использовать лицензии </a:t>
            </a:r>
            <a:r>
              <a:rPr lang="en-US" sz="2000" dirty="0" smtClean="0">
                <a:latin typeface="Segoe"/>
                <a:ea typeface="Segoe UI" panose="020B0502040204020203" pitchFamily="34" charset="0"/>
                <a:cs typeface="Segoe UI" panose="020B0502040204020203" pitchFamily="34" charset="0"/>
              </a:rPr>
              <a:t>SQL </a:t>
            </a:r>
            <a:r>
              <a:rPr lang="en-US" sz="2000" dirty="0">
                <a:latin typeface="Segoe"/>
                <a:ea typeface="Segoe UI" panose="020B0502040204020203" pitchFamily="34" charset="0"/>
                <a:cs typeface="Segoe UI" panose="020B0502040204020203" pitchFamily="34" charset="0"/>
              </a:rPr>
              <a:t>Server </a:t>
            </a:r>
            <a:r>
              <a:rPr lang="en-US" sz="2000" dirty="0" smtClean="0">
                <a:latin typeface="Segoe"/>
                <a:ea typeface="Segoe UI" panose="020B0502040204020203" pitchFamily="34" charset="0"/>
                <a:cs typeface="Segoe UI" panose="020B0502040204020203" pitchFamily="34" charset="0"/>
              </a:rPr>
              <a:t>Core </a:t>
            </a:r>
            <a:r>
              <a:rPr lang="ru-RU" sz="2000" dirty="0" smtClean="0">
                <a:latin typeface="Segoe"/>
                <a:ea typeface="Segoe UI" panose="020B0502040204020203" pitchFamily="34" charset="0"/>
                <a:cs typeface="Segoe UI" panose="020B0502040204020203" pitchFamily="34" charset="0"/>
              </a:rPr>
              <a:t>в</a:t>
            </a:r>
            <a:r>
              <a:rPr lang="en-US" sz="2000" dirty="0" smtClean="0">
                <a:latin typeface="Segoe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latin typeface="Segoe"/>
                <a:ea typeface="Segoe UI" panose="020B0502040204020203" pitchFamily="34" charset="0"/>
                <a:cs typeface="Segoe UI" panose="020B0502040204020203" pitchFamily="34" charset="0"/>
              </a:rPr>
              <a:t>рамках </a:t>
            </a:r>
            <a:r>
              <a:rPr lang="en-US" sz="2000" dirty="0" smtClean="0">
                <a:latin typeface="Segoe"/>
                <a:ea typeface="Segoe UI" panose="020B0502040204020203" pitchFamily="34" charset="0"/>
                <a:cs typeface="Segoe UI" panose="020B0502040204020203" pitchFamily="34" charset="0"/>
              </a:rPr>
              <a:t>Azure</a:t>
            </a:r>
            <a:r>
              <a:rPr lang="ru-RU" sz="2000" dirty="0" smtClean="0">
                <a:latin typeface="Segoe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en-US" sz="2000" i="1" dirty="0">
              <a:latin typeface="Segoe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483476" y="1822862"/>
            <a:ext cx="2154621" cy="2139539"/>
          </a:xfrm>
          <a:prstGeom prst="rect">
            <a:avLst/>
          </a:prstGeom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Всё ли в «</a:t>
            </a:r>
            <a:r>
              <a:rPr lang="ru-RU" sz="2800" b="1" dirty="0" smtClean="0"/>
              <a:t>Ажуре»</a:t>
            </a:r>
            <a:r>
              <a:rPr lang="ru-RU" sz="2800" b="1" dirty="0" smtClean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945118" y="1822862"/>
            <a:ext cx="8710853" cy="432002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t"/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Ответ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Нет!</a:t>
            </a:r>
          </a:p>
          <a:p>
            <a:r>
              <a:rPr lang="ru-RU" sz="2000" dirty="0" smtClean="0"/>
              <a:t>	Продукты, лицензируемые по моделям «на процессор» и «на ядро» не доступны для лицензирования и использования посредством платформы (облака), относящихся к инфраструктуре третьей стороны согласно </a:t>
            </a:r>
            <a:r>
              <a:rPr lang="en-US" sz="2000" dirty="0" smtClean="0"/>
              <a:t>SPUR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en-US" sz="2000" dirty="0" smtClean="0"/>
              <a:t>(Service</a:t>
            </a:r>
            <a:r>
              <a:rPr lang="ru-RU" sz="2000" dirty="0" smtClean="0"/>
              <a:t> </a:t>
            </a:r>
            <a:r>
              <a:rPr lang="en-US" sz="2000" dirty="0" smtClean="0"/>
              <a:t>Provider </a:t>
            </a:r>
            <a:r>
              <a:rPr lang="en-US" sz="2000" dirty="0"/>
              <a:t>Use </a:t>
            </a:r>
            <a:r>
              <a:rPr lang="en-US" sz="2000" dirty="0" smtClean="0"/>
              <a:t>Rights)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	</a:t>
            </a:r>
            <a:r>
              <a:rPr lang="en-US" sz="2000" dirty="0" smtClean="0"/>
              <a:t>SPLA</a:t>
            </a:r>
            <a:r>
              <a:rPr lang="ru-RU" sz="2000" dirty="0" smtClean="0"/>
              <a:t> партнер, как и прежде, обязан подавать достоверный отчет об использовании ПО </a:t>
            </a:r>
            <a:r>
              <a:rPr lang="en-US" sz="2000" dirty="0" smtClean="0"/>
              <a:t>Microsoft</a:t>
            </a:r>
            <a:r>
              <a:rPr lang="ru-RU" sz="2000" dirty="0" smtClean="0"/>
              <a:t>. Кроме того, </a:t>
            </a:r>
            <a:r>
              <a:rPr lang="en-US" sz="2000" dirty="0"/>
              <a:t>SPLA</a:t>
            </a:r>
            <a:r>
              <a:rPr lang="ru-RU" sz="2000" dirty="0"/>
              <a:t> </a:t>
            </a:r>
            <a:r>
              <a:rPr lang="ru-RU" sz="2000" dirty="0" smtClean="0"/>
              <a:t>партнер должен обладать ежедневным контролем над физическими данными и определять точное количество физических процессоров и/или ядер для поддержки инфраструктуры ПО. </a:t>
            </a:r>
          </a:p>
          <a:p>
            <a:r>
              <a:rPr lang="ru-RU" sz="2000" dirty="0"/>
              <a:t>	</a:t>
            </a:r>
            <a:r>
              <a:rPr lang="ru-RU" sz="2000" dirty="0" smtClean="0"/>
              <a:t>А</a:t>
            </a:r>
            <a:r>
              <a:rPr lang="en-US" sz="2000" dirty="0" err="1" smtClean="0"/>
              <a:t>zure</a:t>
            </a:r>
            <a:r>
              <a:rPr lang="ru-RU" sz="2000" dirty="0" smtClean="0"/>
              <a:t> – это ЦОД провайдера. </a:t>
            </a:r>
            <a:r>
              <a:rPr lang="en-US" sz="2000" dirty="0" smtClean="0"/>
              <a:t>SPLA </a:t>
            </a:r>
            <a:r>
              <a:rPr lang="ru-RU" sz="2000" dirty="0" smtClean="0"/>
              <a:t>программа, в первую очередь, предлагающая «наземные решения», а не «облачные»</a:t>
            </a: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83476" y="4191259"/>
            <a:ext cx="2154621" cy="2217683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9" name="Picture 2" descr="C:\Users\chrisw\Desktop\Cloud Services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646589" y="4639457"/>
            <a:ext cx="1828393" cy="132128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42460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4351" y="1779588"/>
            <a:ext cx="11087994" cy="1124712"/>
          </a:xfrm>
          <a:prstGeom prst="rect">
            <a:avLst/>
          </a:prstGeom>
        </p:spPr>
        <p:txBody>
          <a:bodyPr anchor="ctr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endParaRPr lang="en-US" sz="88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2" y="1768475"/>
            <a:ext cx="11228440" cy="2049792"/>
          </a:xfrm>
        </p:spPr>
        <p:txBody>
          <a:bodyPr/>
          <a:lstStyle/>
          <a:p>
            <a:r>
              <a:rPr lang="ru-RU" sz="6000" b="1" dirty="0" smtClean="0">
                <a:gradFill>
                  <a:gsLst>
                    <a:gs pos="96667">
                      <a:srgbClr val="FFFFFF"/>
                    </a:gs>
                    <a:gs pos="90000">
                      <a:srgbClr val="FFFFFF"/>
                    </a:gs>
                  </a:gsLst>
                  <a:lin ang="5400000" scaled="0"/>
                </a:gradFill>
              </a:rPr>
              <a:t>ОТКЛЮЧЕНИЕ ЯДЕР </a:t>
            </a:r>
          </a:p>
          <a:p>
            <a:r>
              <a:rPr lang="ru-RU" sz="6000" b="1" dirty="0" smtClean="0">
                <a:gradFill>
                  <a:gsLst>
                    <a:gs pos="96667">
                      <a:srgbClr val="FFFFFF"/>
                    </a:gs>
                    <a:gs pos="90000">
                      <a:srgbClr val="FFFFFF"/>
                    </a:gs>
                  </a:gsLst>
                  <a:lin ang="5400000" scaled="0"/>
                </a:gradFill>
              </a:rPr>
              <a:t>НА СЕРВЕРЕ</a:t>
            </a:r>
            <a:endParaRPr lang="en-US" sz="6000" b="1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  <a:p>
            <a:endParaRPr lang="en-US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530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	Можно ли отключать ядра на серверах </a:t>
            </a:r>
            <a:r>
              <a:rPr lang="en-US" sz="2000" dirty="0"/>
              <a:t>HP (Hewlett Packard) </a:t>
            </a:r>
            <a:r>
              <a:rPr lang="ru-RU" sz="2000" dirty="0" smtClean="0"/>
              <a:t>в ЦП, чтобы они были невидимы для ОС?</a:t>
            </a:r>
            <a:br>
              <a:rPr lang="ru-RU" sz="2000" dirty="0" smtClean="0"/>
            </a:br>
            <a:r>
              <a:rPr lang="ru-RU" sz="2000" dirty="0" smtClean="0"/>
              <a:t>	Допускается ли не учитывать выключенные ядра при подсчете, если они пролицензированы посредством </a:t>
            </a:r>
            <a:r>
              <a:rPr lang="en-US" sz="2000" dirty="0" err="1"/>
              <a:t>SQLcore</a:t>
            </a:r>
            <a:r>
              <a:rPr lang="en-US" sz="2000" dirty="0"/>
              <a:t> licenses </a:t>
            </a:r>
            <a:r>
              <a:rPr lang="ru-RU" sz="2000" dirty="0" smtClean="0"/>
              <a:t>на таком сервере?</a:t>
            </a:r>
            <a:endParaRPr lang="en-US" sz="2000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445876" y="2582714"/>
            <a:ext cx="2002521" cy="2044945"/>
          </a:xfrm>
          <a:prstGeom prst="rect">
            <a:avLst/>
          </a:prstGeom>
          <a:solidFill>
            <a:srgbClr val="7030A0"/>
          </a:solidFill>
          <a:ln/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r>
              <a:rPr lang="ru-RU" sz="3200" b="1" dirty="0" smtClean="0">
                <a:solidFill>
                  <a:srgbClr val="FFFFFF"/>
                </a:solidFill>
              </a:rPr>
              <a:t> 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049452" y="1822862"/>
            <a:ext cx="8670913" cy="379232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t"/>
          <a:lstStyle/>
          <a:p>
            <a:endParaRPr lang="ru-RU" sz="2000" b="1" u="sng" dirty="0" smtClean="0">
              <a:solidFill>
                <a:srgbClr val="FF0000"/>
              </a:solidFill>
            </a:endParaRPr>
          </a:p>
          <a:p>
            <a:endParaRPr lang="ru-RU" sz="2000" b="1" u="sng" dirty="0">
              <a:solidFill>
                <a:srgbClr val="FF0000"/>
              </a:solidFill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Ответ:</a:t>
            </a:r>
            <a:r>
              <a:rPr lang="ru-RU" sz="2000" dirty="0" smtClean="0"/>
              <a:t> данный сценарий недопустим на физических серверах, так как необходимо считать ВСЕ существующие ядра на сервере.</a:t>
            </a:r>
          </a:p>
          <a:p>
            <a:endParaRPr lang="ru-RU" sz="2000" b="1" u="sng" dirty="0">
              <a:solidFill>
                <a:srgbClr val="FF0000"/>
              </a:solidFill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Важно! </a:t>
            </a:r>
            <a:r>
              <a:rPr lang="ru-RU" sz="2000" dirty="0" smtClean="0">
                <a:solidFill>
                  <a:schemeClr val="tx1"/>
                </a:solidFill>
              </a:rPr>
              <a:t>Обращать внимание на модели по которым лицензируются продукты.</a:t>
            </a:r>
            <a:endParaRPr lang="ru-RU" sz="2000" b="1" u="sng" dirty="0" smtClean="0">
              <a:solidFill>
                <a:srgbClr val="FF0000"/>
              </a:solidFill>
            </a:endParaRPr>
          </a:p>
          <a:p>
            <a:endParaRPr lang="ru-RU" sz="2000" b="1" u="sng" dirty="0">
              <a:solidFill>
                <a:srgbClr val="FF0000"/>
              </a:solidFill>
            </a:endParaRP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Решение задачи: </a:t>
            </a:r>
            <a:r>
              <a:rPr lang="ru-RU" sz="2000" dirty="0" smtClean="0">
                <a:solidFill>
                  <a:schemeClr val="tx1"/>
                </a:solidFill>
              </a:rPr>
              <a:t>извлечь процессор из сервера или использовать виртуальную машину и распределить ядра непосредственно для ВМ, которая бы соответствовала требованиям партнера.</a:t>
            </a:r>
          </a:p>
          <a:p>
            <a:endParaRPr lang="ru-RU" sz="2000" b="1" u="sng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pic>
        <p:nvPicPr>
          <p:cNvPr id="9" name="Picture 2" descr="\\MAGNUM\Projects\Microsoft\Cloud Power FY12\Design\Icons\PNGs\Server_2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347" t="7204" r="25653" b="6347"/>
          <a:stretch/>
        </p:blipFill>
        <p:spPr bwMode="auto">
          <a:xfrm>
            <a:off x="1011455" y="2999072"/>
            <a:ext cx="871362" cy="1212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6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4351" y="1779588"/>
            <a:ext cx="11087994" cy="1124712"/>
          </a:xfrm>
          <a:prstGeom prst="rect">
            <a:avLst/>
          </a:prstGeom>
        </p:spPr>
        <p:txBody>
          <a:bodyPr anchor="ctr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endParaRPr lang="en-US" sz="88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1" y="1768475"/>
            <a:ext cx="11501637" cy="20497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ru-RU" sz="5400" b="1" dirty="0" smtClean="0"/>
              <a:t>ОГРАНИЧЕНИЕ ПО МЕСТУ РАСПОЛОЖЕНИЯ КОНЕЧНЫХ ПОЛЬЗОВАТЕЛЕЙ</a:t>
            </a:r>
            <a:endParaRPr lang="en-US" sz="66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68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Существуют ли какие-либо ограничения касательно места расположения конечных пользователей ПО в программе </a:t>
            </a:r>
            <a:r>
              <a:rPr lang="en-US" sz="2000" b="1" dirty="0" smtClean="0"/>
              <a:t>SPLA?</a:t>
            </a:r>
            <a:endParaRPr lang="en-US" sz="2000" b="1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451945" y="1822861"/>
            <a:ext cx="2086604" cy="202194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706322" y="2501286"/>
            <a:ext cx="8679966" cy="307288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40970" tIns="93980" rIns="140970" bIns="93980" rtlCol="0" anchor="t"/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Ответ: </a:t>
            </a:r>
            <a:r>
              <a:rPr lang="ru-RU" sz="2000" dirty="0" smtClean="0">
                <a:solidFill>
                  <a:schemeClr val="tx1"/>
                </a:solidFill>
              </a:rPr>
              <a:t>Нет!</a:t>
            </a:r>
          </a:p>
          <a:p>
            <a:endParaRPr lang="ru-RU" sz="2000" b="1" u="sng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	Никаких ограничений, касающихся местонахождения конечных пользователей, не существует. Основным моментом является правильное заполнение графы «страна конечного пользователя» в отчете. Это позволит партнеру бесперебойно хостить услуги в различных странах по всему миру.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51945" y="4157721"/>
            <a:ext cx="2086604" cy="2021755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4" name="Picture 4" descr="C:\Users\Simona\Desktop\DVD_ART 32\Artwork_Imagery\HARDWARE_IMAGERY\Illustration - Misc Hardware\Windows Server Icons\People\user ma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30374" y="1837232"/>
            <a:ext cx="1166606" cy="158747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277" y="2630967"/>
            <a:ext cx="1439709" cy="1121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7" descr="C:\Users\Simona\Documents\Work\Misc\DVD_ART 32\Artwork_Imagery\HARDWARE_IMAGERY\Illustration - Misc Hardware\Windows Vista Illustration Icons\User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4" y="4128788"/>
            <a:ext cx="1085530" cy="1085529"/>
          </a:xfrm>
          <a:prstGeom prst="rect">
            <a:avLst/>
          </a:prstGeom>
          <a:noFill/>
        </p:spPr>
      </p:pic>
      <p:pic>
        <p:nvPicPr>
          <p:cNvPr id="17" name="Picture 9" descr="\\MAGNUM\Projects\Microsoft\Cloud Power FY12\Design\ICONS_PNG\Flexible_Workspace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prstClr val="black"/>
              <a:srgbClr val="92D050">
                <a:tint val="45000"/>
                <a:satMod val="400000"/>
              </a:srgbClr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5726" y="5214317"/>
            <a:ext cx="1000197" cy="705825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sx="1000" sy="1000" algn="ctr" rotWithShape="0">
              <a:schemeClr val="tx1"/>
            </a:outerShdw>
          </a:effectLst>
        </p:spPr>
      </p:pic>
      <p:pic>
        <p:nvPicPr>
          <p:cNvPr id="18" name="Picture 3" descr="\\MAGNUM\Projects\Microsoft\Cloud Power FY12\Design\Icons\PNGs\Storefront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t="18510" b="24424"/>
          <a:stretch/>
        </p:blipFill>
        <p:spPr bwMode="auto">
          <a:xfrm>
            <a:off x="1428919" y="4294724"/>
            <a:ext cx="1018067" cy="581188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sx="1000" sy="1000" algn="ctr" rotWithShape="0">
              <a:schemeClr val="tx1"/>
            </a:outerShdw>
          </a:effec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t="17959" r="26450" b="31030"/>
          <a:stretch/>
        </p:blipFill>
        <p:spPr bwMode="auto">
          <a:xfrm>
            <a:off x="580951" y="5308118"/>
            <a:ext cx="784376" cy="777556"/>
          </a:xfrm>
          <a:prstGeom prst="rect">
            <a:avLst/>
          </a:prstGeom>
          <a:solidFill>
            <a:srgbClr val="000000">
              <a:shade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sx="1000" sy="1000" algn="ctr" rotWithShape="0">
              <a:schemeClr val="tx1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5782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4351" y="1779588"/>
            <a:ext cx="11087994" cy="1124712"/>
          </a:xfrm>
          <a:prstGeom prst="rect">
            <a:avLst/>
          </a:prstGeom>
        </p:spPr>
        <p:txBody>
          <a:bodyPr anchor="ctr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endParaRPr lang="en-US" sz="88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2" y="1768475"/>
            <a:ext cx="11228440" cy="204979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Смешивание </a:t>
            </a:r>
            <a:r>
              <a:rPr lang="en-US" sz="6000" dirty="0" smtClean="0"/>
              <a:t>SPLA</a:t>
            </a:r>
            <a:r>
              <a:rPr lang="ru-RU" sz="6000" dirty="0" smtClean="0"/>
              <a:t> лицензий</a:t>
            </a:r>
            <a:r>
              <a:rPr lang="en-US" sz="6000" dirty="0" smtClean="0"/>
              <a:t> </a:t>
            </a:r>
            <a:r>
              <a:rPr lang="ru-RU" sz="6000" dirty="0" smtClean="0"/>
              <a:t>с корпоративными лицензиями</a:t>
            </a:r>
            <a:endParaRPr lang="en-US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1740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94" y="365760"/>
            <a:ext cx="11351172" cy="13255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Возможно ли совмещать лицензии </a:t>
            </a:r>
            <a:r>
              <a:rPr lang="en-US" sz="2000" dirty="0" smtClean="0"/>
              <a:t>SPLA</a:t>
            </a:r>
            <a:r>
              <a:rPr lang="ru-RU" sz="2000" dirty="0" smtClean="0"/>
              <a:t> с корпоративными лицензиями для одного партнера в специально выделенной физической среде.</a:t>
            </a:r>
            <a:endParaRPr lang="en-US" sz="2000" i="1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2429130" y="2214668"/>
            <a:ext cx="9212017" cy="451119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t"/>
          <a:lstStyle/>
          <a:p>
            <a:r>
              <a:rPr lang="ru-RU" sz="2000" b="1" u="sng" dirty="0" smtClean="0">
                <a:solidFill>
                  <a:srgbClr val="FF0000"/>
                </a:solidFill>
              </a:rPr>
              <a:t>Ответ</a:t>
            </a:r>
            <a:r>
              <a:rPr lang="en-US" sz="2000" b="1" u="sng" dirty="0" smtClean="0">
                <a:solidFill>
                  <a:srgbClr val="FF0000"/>
                </a:solidFill>
              </a:rPr>
              <a:t>: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ru-RU" sz="2000" dirty="0" smtClean="0"/>
              <a:t>Отсутствует возможность совмещать/объединять сервер/клиентские лицензии </a:t>
            </a:r>
            <a:r>
              <a:rPr lang="en-US" sz="2000" dirty="0" smtClean="0"/>
              <a:t> </a:t>
            </a:r>
            <a:r>
              <a:rPr lang="ru-RU" sz="2000" dirty="0" smtClean="0"/>
              <a:t>на основании совокупности продуктов.</a:t>
            </a:r>
          </a:p>
          <a:p>
            <a:r>
              <a:rPr lang="ru-RU" sz="2000" b="1" u="sng" dirty="0" smtClean="0">
                <a:solidFill>
                  <a:srgbClr val="FF0000"/>
                </a:solidFill>
              </a:rPr>
              <a:t>Что это значит?</a:t>
            </a:r>
            <a:r>
              <a:rPr lang="en-US" sz="2000" b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Продукт, используемый конечным пользователем по корпоративной лицензии, не может использоваться для доступа к серверу, на котором он развертывается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  <a:r>
              <a:rPr lang="ru-RU" sz="2000" dirty="0" smtClean="0">
                <a:solidFill>
                  <a:schemeClr val="tx1"/>
                </a:solidFill>
              </a:rPr>
              <a:t> если данный сервер лицензируется по программе </a:t>
            </a:r>
            <a:r>
              <a:rPr lang="en-US" sz="2000" dirty="0" smtClean="0">
                <a:solidFill>
                  <a:schemeClr val="tx1"/>
                </a:solidFill>
              </a:rPr>
              <a:t>SPLA.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/>
              <a:t>Сервис-провайдер может учитывать лицензии, которыми владеет конечный пользователь, только в разрезе одного продукта (например </a:t>
            </a:r>
            <a:r>
              <a:rPr lang="en-US" sz="2000" dirty="0" smtClean="0"/>
              <a:t>SQL), </a:t>
            </a:r>
            <a:r>
              <a:rPr lang="ru-RU" sz="2000" dirty="0" smtClean="0"/>
              <a:t>но назначать лицензии на другие продукты (например </a:t>
            </a:r>
            <a:r>
              <a:rPr lang="en-US" sz="2000" dirty="0" smtClean="0"/>
              <a:t>Windows</a:t>
            </a:r>
            <a:r>
              <a:rPr lang="ru-RU" sz="2000" dirty="0" smtClean="0"/>
              <a:t>) только в рамках </a:t>
            </a:r>
            <a:r>
              <a:rPr lang="en-US" sz="2000" dirty="0" smtClean="0">
                <a:solidFill>
                  <a:schemeClr val="tx1"/>
                </a:solidFill>
              </a:rPr>
              <a:t>SPLA</a:t>
            </a:r>
            <a:r>
              <a:rPr lang="ru-RU" sz="2000" dirty="0" smtClean="0">
                <a:solidFill>
                  <a:schemeClr val="tx1"/>
                </a:solidFill>
              </a:rPr>
              <a:t> соглашения. В случае выбора клиентом сервис-провайдера для хостинг-услуг, а также передачи имеющихся лицензий, необходимо приобретать лицензии в рамках </a:t>
            </a:r>
            <a:r>
              <a:rPr lang="ru-RU" sz="2000" u="sng" dirty="0" smtClean="0">
                <a:solidFill>
                  <a:schemeClr val="tx1"/>
                </a:solidFill>
              </a:rPr>
              <a:t>корпоративного лицензирования </a:t>
            </a:r>
            <a:r>
              <a:rPr lang="ru-RU" sz="2000" dirty="0" smtClean="0">
                <a:solidFill>
                  <a:schemeClr val="tx1"/>
                </a:solidFill>
              </a:rPr>
              <a:t>(если существует необходимость в увеличении количества пользователей или процессоров). </a:t>
            </a:r>
            <a:endParaRPr lang="en-US" sz="2000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14009" y="2488381"/>
            <a:ext cx="1981692" cy="198188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rIns="68580" rtlCol="0" anchor="b"/>
          <a:lstStyle/>
          <a:p>
            <a:pPr algn="ctr"/>
            <a:endParaRPr lang="en-US" sz="3200" b="1" dirty="0">
              <a:solidFill>
                <a:srgbClr val="FFFFFF"/>
              </a:solidFill>
            </a:endParaRPr>
          </a:p>
        </p:txBody>
      </p:sp>
      <p:grpSp>
        <p:nvGrpSpPr>
          <p:cNvPr id="14" name="Group 299"/>
          <p:cNvGrpSpPr/>
          <p:nvPr/>
        </p:nvGrpSpPr>
        <p:grpSpPr>
          <a:xfrm>
            <a:off x="851929" y="2800743"/>
            <a:ext cx="505851" cy="1357160"/>
            <a:chOff x="6365875" y="1824059"/>
            <a:chExt cx="1431925" cy="3841749"/>
          </a:xfrm>
        </p:grpSpPr>
        <p:sp>
          <p:nvSpPr>
            <p:cNvPr id="15" name="Freeform 300"/>
            <p:cNvSpPr>
              <a:spLocks/>
            </p:cNvSpPr>
            <p:nvPr/>
          </p:nvSpPr>
          <p:spPr bwMode="auto">
            <a:xfrm>
              <a:off x="6858000" y="1884384"/>
              <a:ext cx="481012" cy="585787"/>
            </a:xfrm>
            <a:custGeom>
              <a:avLst/>
              <a:gdLst>
                <a:gd name="T0" fmla="*/ 116 w 128"/>
                <a:gd name="T1" fmla="*/ 88 h 156"/>
                <a:gd name="T2" fmla="*/ 46 w 128"/>
                <a:gd name="T3" fmla="*/ 146 h 156"/>
                <a:gd name="T4" fmla="*/ 12 w 128"/>
                <a:gd name="T5" fmla="*/ 60 h 156"/>
                <a:gd name="T6" fmla="*/ 90 w 128"/>
                <a:gd name="T7" fmla="*/ 10 h 156"/>
                <a:gd name="T8" fmla="*/ 116 w 128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6">
                  <a:moveTo>
                    <a:pt x="116" y="88"/>
                  </a:moveTo>
                  <a:cubicBezTo>
                    <a:pt x="104" y="126"/>
                    <a:pt x="76" y="156"/>
                    <a:pt x="46" y="146"/>
                  </a:cubicBezTo>
                  <a:cubicBezTo>
                    <a:pt x="15" y="136"/>
                    <a:pt x="0" y="97"/>
                    <a:pt x="12" y="60"/>
                  </a:cubicBezTo>
                  <a:cubicBezTo>
                    <a:pt x="25" y="22"/>
                    <a:pt x="60" y="0"/>
                    <a:pt x="90" y="10"/>
                  </a:cubicBezTo>
                  <a:cubicBezTo>
                    <a:pt x="121" y="20"/>
                    <a:pt x="128" y="51"/>
                    <a:pt x="116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16" name="Freeform 301"/>
            <p:cNvSpPr>
              <a:spLocks/>
            </p:cNvSpPr>
            <p:nvPr/>
          </p:nvSpPr>
          <p:spPr bwMode="auto">
            <a:xfrm>
              <a:off x="6792913" y="1824059"/>
              <a:ext cx="481012" cy="541337"/>
            </a:xfrm>
            <a:custGeom>
              <a:avLst/>
              <a:gdLst>
                <a:gd name="T0" fmla="*/ 109 w 128"/>
                <a:gd name="T1" fmla="*/ 46 h 144"/>
                <a:gd name="T2" fmla="*/ 98 w 128"/>
                <a:gd name="T3" fmla="*/ 130 h 144"/>
                <a:gd name="T4" fmla="*/ 19 w 128"/>
                <a:gd name="T5" fmla="*/ 99 h 144"/>
                <a:gd name="T6" fmla="*/ 30 w 128"/>
                <a:gd name="T7" fmla="*/ 14 h 144"/>
                <a:gd name="T8" fmla="*/ 109 w 128"/>
                <a:gd name="T9" fmla="*/ 4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44">
                  <a:moveTo>
                    <a:pt x="109" y="46"/>
                  </a:moveTo>
                  <a:cubicBezTo>
                    <a:pt x="128" y="77"/>
                    <a:pt x="123" y="115"/>
                    <a:pt x="98" y="130"/>
                  </a:cubicBezTo>
                  <a:cubicBezTo>
                    <a:pt x="73" y="144"/>
                    <a:pt x="37" y="130"/>
                    <a:pt x="19" y="99"/>
                  </a:cubicBezTo>
                  <a:cubicBezTo>
                    <a:pt x="0" y="67"/>
                    <a:pt x="5" y="29"/>
                    <a:pt x="30" y="14"/>
                  </a:cubicBezTo>
                  <a:cubicBezTo>
                    <a:pt x="55" y="0"/>
                    <a:pt x="90" y="14"/>
                    <a:pt x="109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17" name="Freeform 302"/>
            <p:cNvSpPr>
              <a:spLocks/>
            </p:cNvSpPr>
            <p:nvPr/>
          </p:nvSpPr>
          <p:spPr bwMode="auto">
            <a:xfrm>
              <a:off x="6954838" y="2327297"/>
              <a:ext cx="244475" cy="263525"/>
            </a:xfrm>
            <a:custGeom>
              <a:avLst/>
              <a:gdLst>
                <a:gd name="T0" fmla="*/ 154 w 154"/>
                <a:gd name="T1" fmla="*/ 126 h 166"/>
                <a:gd name="T2" fmla="*/ 78 w 154"/>
                <a:gd name="T3" fmla="*/ 166 h 166"/>
                <a:gd name="T4" fmla="*/ 0 w 154"/>
                <a:gd name="T5" fmla="*/ 126 h 166"/>
                <a:gd name="T6" fmla="*/ 0 w 154"/>
                <a:gd name="T7" fmla="*/ 0 h 166"/>
                <a:gd name="T8" fmla="*/ 154 w 154"/>
                <a:gd name="T9" fmla="*/ 0 h 166"/>
                <a:gd name="T10" fmla="*/ 154 w 154"/>
                <a:gd name="T11" fmla="*/ 12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6">
                  <a:moveTo>
                    <a:pt x="154" y="126"/>
                  </a:moveTo>
                  <a:lnTo>
                    <a:pt x="78" y="16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26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18" name="Freeform 303"/>
            <p:cNvSpPr>
              <a:spLocks/>
            </p:cNvSpPr>
            <p:nvPr/>
          </p:nvSpPr>
          <p:spPr bwMode="auto">
            <a:xfrm>
              <a:off x="7007225" y="2582884"/>
              <a:ext cx="139700" cy="985837"/>
            </a:xfrm>
            <a:custGeom>
              <a:avLst/>
              <a:gdLst>
                <a:gd name="T0" fmla="*/ 67 w 88"/>
                <a:gd name="T1" fmla="*/ 48 h 621"/>
                <a:gd name="T2" fmla="*/ 88 w 88"/>
                <a:gd name="T3" fmla="*/ 38 h 621"/>
                <a:gd name="T4" fmla="*/ 45 w 88"/>
                <a:gd name="T5" fmla="*/ 0 h 621"/>
                <a:gd name="T6" fmla="*/ 0 w 88"/>
                <a:gd name="T7" fmla="*/ 38 h 621"/>
                <a:gd name="T8" fmla="*/ 22 w 88"/>
                <a:gd name="T9" fmla="*/ 48 h 621"/>
                <a:gd name="T10" fmla="*/ 17 w 88"/>
                <a:gd name="T11" fmla="*/ 571 h 621"/>
                <a:gd name="T12" fmla="*/ 45 w 88"/>
                <a:gd name="T13" fmla="*/ 621 h 621"/>
                <a:gd name="T14" fmla="*/ 71 w 88"/>
                <a:gd name="T15" fmla="*/ 571 h 621"/>
                <a:gd name="T16" fmla="*/ 67 w 88"/>
                <a:gd name="T17" fmla="*/ 4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621">
                  <a:moveTo>
                    <a:pt x="67" y="48"/>
                  </a:moveTo>
                  <a:lnTo>
                    <a:pt x="88" y="38"/>
                  </a:lnTo>
                  <a:lnTo>
                    <a:pt x="45" y="0"/>
                  </a:lnTo>
                  <a:lnTo>
                    <a:pt x="0" y="38"/>
                  </a:lnTo>
                  <a:lnTo>
                    <a:pt x="22" y="48"/>
                  </a:lnTo>
                  <a:lnTo>
                    <a:pt x="17" y="571"/>
                  </a:lnTo>
                  <a:lnTo>
                    <a:pt x="45" y="621"/>
                  </a:lnTo>
                  <a:lnTo>
                    <a:pt x="71" y="571"/>
                  </a:lnTo>
                  <a:lnTo>
                    <a:pt x="67" y="4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19" name="Freeform 304"/>
            <p:cNvSpPr>
              <a:spLocks/>
            </p:cNvSpPr>
            <p:nvPr/>
          </p:nvSpPr>
          <p:spPr bwMode="auto">
            <a:xfrm>
              <a:off x="6365875" y="2601934"/>
              <a:ext cx="528637" cy="1368424"/>
            </a:xfrm>
            <a:custGeom>
              <a:avLst/>
              <a:gdLst>
                <a:gd name="T0" fmla="*/ 141 w 141"/>
                <a:gd name="T1" fmla="*/ 15 h 364"/>
                <a:gd name="T2" fmla="*/ 85 w 141"/>
                <a:gd name="T3" fmla="*/ 0 h 364"/>
                <a:gd name="T4" fmla="*/ 0 w 141"/>
                <a:gd name="T5" fmla="*/ 364 h 364"/>
                <a:gd name="T6" fmla="*/ 57 w 141"/>
                <a:gd name="T7" fmla="*/ 364 h 364"/>
                <a:gd name="T8" fmla="*/ 141 w 141"/>
                <a:gd name="T9" fmla="*/ 1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64">
                  <a:moveTo>
                    <a:pt x="141" y="15"/>
                  </a:moveTo>
                  <a:cubicBezTo>
                    <a:pt x="122" y="10"/>
                    <a:pt x="104" y="5"/>
                    <a:pt x="85" y="0"/>
                  </a:cubicBezTo>
                  <a:cubicBezTo>
                    <a:pt x="30" y="117"/>
                    <a:pt x="12" y="235"/>
                    <a:pt x="0" y="364"/>
                  </a:cubicBezTo>
                  <a:cubicBezTo>
                    <a:pt x="57" y="364"/>
                    <a:pt x="57" y="364"/>
                    <a:pt x="57" y="364"/>
                  </a:cubicBezTo>
                  <a:cubicBezTo>
                    <a:pt x="71" y="241"/>
                    <a:pt x="88" y="128"/>
                    <a:pt x="141" y="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0" name="Freeform 305"/>
            <p:cNvSpPr>
              <a:spLocks/>
            </p:cNvSpPr>
            <p:nvPr/>
          </p:nvSpPr>
          <p:spPr bwMode="auto">
            <a:xfrm>
              <a:off x="7267575" y="2601934"/>
              <a:ext cx="530225" cy="1368424"/>
            </a:xfrm>
            <a:custGeom>
              <a:avLst/>
              <a:gdLst>
                <a:gd name="T0" fmla="*/ 0 w 141"/>
                <a:gd name="T1" fmla="*/ 15 h 364"/>
                <a:gd name="T2" fmla="*/ 56 w 141"/>
                <a:gd name="T3" fmla="*/ 0 h 364"/>
                <a:gd name="T4" fmla="*/ 141 w 141"/>
                <a:gd name="T5" fmla="*/ 364 h 364"/>
                <a:gd name="T6" fmla="*/ 84 w 141"/>
                <a:gd name="T7" fmla="*/ 364 h 364"/>
                <a:gd name="T8" fmla="*/ 0 w 141"/>
                <a:gd name="T9" fmla="*/ 1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364">
                  <a:moveTo>
                    <a:pt x="0" y="15"/>
                  </a:moveTo>
                  <a:cubicBezTo>
                    <a:pt x="19" y="10"/>
                    <a:pt x="37" y="5"/>
                    <a:pt x="56" y="0"/>
                  </a:cubicBezTo>
                  <a:cubicBezTo>
                    <a:pt x="111" y="117"/>
                    <a:pt x="129" y="235"/>
                    <a:pt x="141" y="364"/>
                  </a:cubicBezTo>
                  <a:cubicBezTo>
                    <a:pt x="84" y="364"/>
                    <a:pt x="84" y="364"/>
                    <a:pt x="84" y="364"/>
                  </a:cubicBezTo>
                  <a:cubicBezTo>
                    <a:pt x="70" y="241"/>
                    <a:pt x="53" y="128"/>
                    <a:pt x="0" y="15"/>
                  </a:cubicBez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1" name="Freeform 306"/>
            <p:cNvSpPr>
              <a:spLocks/>
            </p:cNvSpPr>
            <p:nvPr/>
          </p:nvSpPr>
          <p:spPr bwMode="auto">
            <a:xfrm>
              <a:off x="6751638" y="4098946"/>
              <a:ext cx="315912" cy="1443037"/>
            </a:xfrm>
            <a:custGeom>
              <a:avLst/>
              <a:gdLst>
                <a:gd name="T0" fmla="*/ 166 w 199"/>
                <a:gd name="T1" fmla="*/ 909 h 909"/>
                <a:gd name="T2" fmla="*/ 24 w 199"/>
                <a:gd name="T3" fmla="*/ 909 h 909"/>
                <a:gd name="T4" fmla="*/ 0 w 199"/>
                <a:gd name="T5" fmla="*/ 0 h 909"/>
                <a:gd name="T6" fmla="*/ 199 w 199"/>
                <a:gd name="T7" fmla="*/ 0 h 909"/>
                <a:gd name="T8" fmla="*/ 166 w 199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909">
                  <a:moveTo>
                    <a:pt x="166" y="909"/>
                  </a:moveTo>
                  <a:lnTo>
                    <a:pt x="24" y="909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66" y="909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2" name="Freeform 307"/>
            <p:cNvSpPr>
              <a:spLocks/>
            </p:cNvSpPr>
            <p:nvPr/>
          </p:nvSpPr>
          <p:spPr bwMode="auto">
            <a:xfrm>
              <a:off x="6748463" y="5511821"/>
              <a:ext cx="307975" cy="153987"/>
            </a:xfrm>
            <a:custGeom>
              <a:avLst/>
              <a:gdLst>
                <a:gd name="T0" fmla="*/ 41 w 82"/>
                <a:gd name="T1" fmla="*/ 0 h 41"/>
                <a:gd name="T2" fmla="*/ 0 w 82"/>
                <a:gd name="T3" fmla="*/ 41 h 41"/>
                <a:gd name="T4" fmla="*/ 82 w 82"/>
                <a:gd name="T5" fmla="*/ 41 h 41"/>
                <a:gd name="T6" fmla="*/ 41 w 8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1">
                  <a:moveTo>
                    <a:pt x="41" y="0"/>
                  </a:moveTo>
                  <a:cubicBezTo>
                    <a:pt x="18" y="0"/>
                    <a:pt x="0" y="19"/>
                    <a:pt x="0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3" name="Freeform 308"/>
            <p:cNvSpPr>
              <a:spLocks/>
            </p:cNvSpPr>
            <p:nvPr/>
          </p:nvSpPr>
          <p:spPr bwMode="auto">
            <a:xfrm>
              <a:off x="7083425" y="4098946"/>
              <a:ext cx="315912" cy="1443037"/>
            </a:xfrm>
            <a:custGeom>
              <a:avLst/>
              <a:gdLst>
                <a:gd name="T0" fmla="*/ 175 w 199"/>
                <a:gd name="T1" fmla="*/ 909 h 909"/>
                <a:gd name="T2" fmla="*/ 33 w 199"/>
                <a:gd name="T3" fmla="*/ 909 h 909"/>
                <a:gd name="T4" fmla="*/ 0 w 199"/>
                <a:gd name="T5" fmla="*/ 0 h 909"/>
                <a:gd name="T6" fmla="*/ 199 w 199"/>
                <a:gd name="T7" fmla="*/ 0 h 909"/>
                <a:gd name="T8" fmla="*/ 175 w 199"/>
                <a:gd name="T9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909">
                  <a:moveTo>
                    <a:pt x="175" y="909"/>
                  </a:moveTo>
                  <a:lnTo>
                    <a:pt x="33" y="909"/>
                  </a:lnTo>
                  <a:lnTo>
                    <a:pt x="0" y="0"/>
                  </a:lnTo>
                  <a:lnTo>
                    <a:pt x="199" y="0"/>
                  </a:lnTo>
                  <a:lnTo>
                    <a:pt x="175" y="909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4" name="Freeform 309"/>
            <p:cNvSpPr>
              <a:spLocks/>
            </p:cNvSpPr>
            <p:nvPr/>
          </p:nvSpPr>
          <p:spPr bwMode="auto">
            <a:xfrm>
              <a:off x="7094538" y="5511821"/>
              <a:ext cx="307975" cy="153987"/>
            </a:xfrm>
            <a:custGeom>
              <a:avLst/>
              <a:gdLst>
                <a:gd name="T0" fmla="*/ 41 w 82"/>
                <a:gd name="T1" fmla="*/ 0 h 41"/>
                <a:gd name="T2" fmla="*/ 0 w 82"/>
                <a:gd name="T3" fmla="*/ 41 h 41"/>
                <a:gd name="T4" fmla="*/ 82 w 82"/>
                <a:gd name="T5" fmla="*/ 41 h 41"/>
                <a:gd name="T6" fmla="*/ 41 w 8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1">
                  <a:moveTo>
                    <a:pt x="41" y="0"/>
                  </a:moveTo>
                  <a:cubicBezTo>
                    <a:pt x="18" y="0"/>
                    <a:pt x="0" y="19"/>
                    <a:pt x="0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2" y="19"/>
                    <a:pt x="64" y="0"/>
                    <a:pt x="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5" name="Freeform 310"/>
            <p:cNvSpPr>
              <a:spLocks/>
            </p:cNvSpPr>
            <p:nvPr/>
          </p:nvSpPr>
          <p:spPr bwMode="auto">
            <a:xfrm>
              <a:off x="7608888" y="3970359"/>
              <a:ext cx="158750" cy="177800"/>
            </a:xfrm>
            <a:custGeom>
              <a:avLst/>
              <a:gdLst>
                <a:gd name="T0" fmla="*/ 0 w 42"/>
                <a:gd name="T1" fmla="*/ 0 h 47"/>
                <a:gd name="T2" fmla="*/ 0 w 42"/>
                <a:gd name="T3" fmla="*/ 26 h 47"/>
                <a:gd name="T4" fmla="*/ 21 w 42"/>
                <a:gd name="T5" fmla="*/ 47 h 47"/>
                <a:gd name="T6" fmla="*/ 42 w 42"/>
                <a:gd name="T7" fmla="*/ 26 h 47"/>
                <a:gd name="T8" fmla="*/ 42 w 42"/>
                <a:gd name="T9" fmla="*/ 0 h 47"/>
                <a:gd name="T10" fmla="*/ 0 w 42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7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37"/>
                    <a:pt x="9" y="47"/>
                    <a:pt x="21" y="47"/>
                  </a:cubicBezTo>
                  <a:cubicBezTo>
                    <a:pt x="33" y="47"/>
                    <a:pt x="42" y="37"/>
                    <a:pt x="42" y="26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6" name="Freeform 311"/>
            <p:cNvSpPr>
              <a:spLocks/>
            </p:cNvSpPr>
            <p:nvPr/>
          </p:nvSpPr>
          <p:spPr bwMode="auto">
            <a:xfrm>
              <a:off x="6677025" y="2527322"/>
              <a:ext cx="800100" cy="1571624"/>
            </a:xfrm>
            <a:custGeom>
              <a:avLst/>
              <a:gdLst>
                <a:gd name="T0" fmla="*/ 329 w 504"/>
                <a:gd name="T1" fmla="*/ 0 h 990"/>
                <a:gd name="T2" fmla="*/ 253 w 504"/>
                <a:gd name="T3" fmla="*/ 616 h 990"/>
                <a:gd name="T4" fmla="*/ 175 w 504"/>
                <a:gd name="T5" fmla="*/ 0 h 990"/>
                <a:gd name="T6" fmla="*/ 0 w 504"/>
                <a:gd name="T7" fmla="*/ 47 h 990"/>
                <a:gd name="T8" fmla="*/ 10 w 504"/>
                <a:gd name="T9" fmla="*/ 990 h 990"/>
                <a:gd name="T10" fmla="*/ 495 w 504"/>
                <a:gd name="T11" fmla="*/ 990 h 990"/>
                <a:gd name="T12" fmla="*/ 504 w 504"/>
                <a:gd name="T13" fmla="*/ 47 h 990"/>
                <a:gd name="T14" fmla="*/ 329 w 504"/>
                <a:gd name="T15" fmla="*/ 0 h 9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990">
                  <a:moveTo>
                    <a:pt x="329" y="0"/>
                  </a:moveTo>
                  <a:lnTo>
                    <a:pt x="253" y="616"/>
                  </a:lnTo>
                  <a:lnTo>
                    <a:pt x="175" y="0"/>
                  </a:lnTo>
                  <a:lnTo>
                    <a:pt x="0" y="47"/>
                  </a:lnTo>
                  <a:lnTo>
                    <a:pt x="10" y="990"/>
                  </a:lnTo>
                  <a:lnTo>
                    <a:pt x="495" y="990"/>
                  </a:lnTo>
                  <a:lnTo>
                    <a:pt x="504" y="47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7" name="Freeform 312"/>
            <p:cNvSpPr>
              <a:spLocks/>
            </p:cNvSpPr>
            <p:nvPr/>
          </p:nvSpPr>
          <p:spPr bwMode="auto">
            <a:xfrm>
              <a:off x="7278688" y="2076472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8" name="Freeform 313"/>
            <p:cNvSpPr>
              <a:spLocks/>
            </p:cNvSpPr>
            <p:nvPr/>
          </p:nvSpPr>
          <p:spPr bwMode="auto">
            <a:xfrm>
              <a:off x="7278688" y="2068534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29" name="Freeform 314"/>
            <p:cNvSpPr>
              <a:spLocks/>
            </p:cNvSpPr>
            <p:nvPr/>
          </p:nvSpPr>
          <p:spPr bwMode="auto">
            <a:xfrm>
              <a:off x="7267575" y="2049484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0" name="Freeform 315"/>
            <p:cNvSpPr>
              <a:spLocks/>
            </p:cNvSpPr>
            <p:nvPr/>
          </p:nvSpPr>
          <p:spPr bwMode="auto">
            <a:xfrm>
              <a:off x="7270750" y="2057422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1" name="Freeform 316"/>
            <p:cNvSpPr>
              <a:spLocks/>
            </p:cNvSpPr>
            <p:nvPr/>
          </p:nvSpPr>
          <p:spPr bwMode="auto">
            <a:xfrm>
              <a:off x="6877050" y="2052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2" name="Freeform 317"/>
            <p:cNvSpPr>
              <a:spLocks/>
            </p:cNvSpPr>
            <p:nvPr/>
          </p:nvSpPr>
          <p:spPr bwMode="auto">
            <a:xfrm>
              <a:off x="7281863" y="2082822"/>
              <a:ext cx="0" cy="7937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3" name="Freeform 318"/>
            <p:cNvSpPr>
              <a:spLocks/>
            </p:cNvSpPr>
            <p:nvPr/>
          </p:nvSpPr>
          <p:spPr bwMode="auto">
            <a:xfrm>
              <a:off x="7281863" y="2093934"/>
              <a:ext cx="0" cy="7937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4" name="Freeform 319"/>
            <p:cNvSpPr>
              <a:spLocks/>
            </p:cNvSpPr>
            <p:nvPr/>
          </p:nvSpPr>
          <p:spPr bwMode="auto">
            <a:xfrm>
              <a:off x="7262813" y="20463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5" name="Freeform 320"/>
            <p:cNvSpPr>
              <a:spLocks/>
            </p:cNvSpPr>
            <p:nvPr/>
          </p:nvSpPr>
          <p:spPr bwMode="auto">
            <a:xfrm>
              <a:off x="6864350" y="2090759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6" name="Freeform 321"/>
            <p:cNvSpPr>
              <a:spLocks/>
            </p:cNvSpPr>
            <p:nvPr/>
          </p:nvSpPr>
          <p:spPr bwMode="auto">
            <a:xfrm>
              <a:off x="6869113" y="20717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7" name="Freeform 322"/>
            <p:cNvSpPr>
              <a:spLocks/>
            </p:cNvSpPr>
            <p:nvPr/>
          </p:nvSpPr>
          <p:spPr bwMode="auto">
            <a:xfrm>
              <a:off x="6872288" y="2060597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8" name="Freeform 323"/>
            <p:cNvSpPr>
              <a:spLocks/>
            </p:cNvSpPr>
            <p:nvPr/>
          </p:nvSpPr>
          <p:spPr bwMode="auto">
            <a:xfrm>
              <a:off x="6869113" y="2079647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D6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39" name="Freeform 324"/>
            <p:cNvSpPr>
              <a:spLocks/>
            </p:cNvSpPr>
            <p:nvPr/>
          </p:nvSpPr>
          <p:spPr bwMode="auto">
            <a:xfrm>
              <a:off x="6827838" y="2030434"/>
              <a:ext cx="492125" cy="436562"/>
            </a:xfrm>
            <a:custGeom>
              <a:avLst/>
              <a:gdLst>
                <a:gd name="T0" fmla="*/ 125 w 131"/>
                <a:gd name="T1" fmla="*/ 28 h 116"/>
                <a:gd name="T2" fmla="*/ 121 w 131"/>
                <a:gd name="T3" fmla="*/ 27 h 116"/>
                <a:gd name="T4" fmla="*/ 121 w 131"/>
                <a:gd name="T5" fmla="*/ 19 h 116"/>
                <a:gd name="T6" fmla="*/ 121 w 131"/>
                <a:gd name="T7" fmla="*/ 17 h 116"/>
                <a:gd name="T8" fmla="*/ 121 w 131"/>
                <a:gd name="T9" fmla="*/ 16 h 116"/>
                <a:gd name="T10" fmla="*/ 121 w 131"/>
                <a:gd name="T11" fmla="*/ 14 h 116"/>
                <a:gd name="T12" fmla="*/ 121 w 131"/>
                <a:gd name="T13" fmla="*/ 13 h 116"/>
                <a:gd name="T14" fmla="*/ 120 w 131"/>
                <a:gd name="T15" fmla="*/ 12 h 116"/>
                <a:gd name="T16" fmla="*/ 120 w 131"/>
                <a:gd name="T17" fmla="*/ 11 h 116"/>
                <a:gd name="T18" fmla="*/ 120 w 131"/>
                <a:gd name="T19" fmla="*/ 10 h 116"/>
                <a:gd name="T20" fmla="*/ 118 w 131"/>
                <a:gd name="T21" fmla="*/ 8 h 116"/>
                <a:gd name="T22" fmla="*/ 118 w 131"/>
                <a:gd name="T23" fmla="*/ 7 h 116"/>
                <a:gd name="T24" fmla="*/ 117 w 131"/>
                <a:gd name="T25" fmla="*/ 6 h 116"/>
                <a:gd name="T26" fmla="*/ 117 w 131"/>
                <a:gd name="T27" fmla="*/ 5 h 116"/>
                <a:gd name="T28" fmla="*/ 116 w 131"/>
                <a:gd name="T29" fmla="*/ 4 h 116"/>
                <a:gd name="T30" fmla="*/ 116 w 131"/>
                <a:gd name="T31" fmla="*/ 4 h 116"/>
                <a:gd name="T32" fmla="*/ 106 w 131"/>
                <a:gd name="T33" fmla="*/ 5 h 116"/>
                <a:gd name="T34" fmla="*/ 88 w 131"/>
                <a:gd name="T35" fmla="*/ 0 h 116"/>
                <a:gd name="T36" fmla="*/ 54 w 131"/>
                <a:gd name="T37" fmla="*/ 5 h 116"/>
                <a:gd name="T38" fmla="*/ 18 w 131"/>
                <a:gd name="T39" fmla="*/ 0 h 116"/>
                <a:gd name="T40" fmla="*/ 13 w 131"/>
                <a:gd name="T41" fmla="*/ 6 h 116"/>
                <a:gd name="T42" fmla="*/ 13 w 131"/>
                <a:gd name="T43" fmla="*/ 6 h 116"/>
                <a:gd name="T44" fmla="*/ 12 w 131"/>
                <a:gd name="T45" fmla="*/ 8 h 116"/>
                <a:gd name="T46" fmla="*/ 12 w 131"/>
                <a:gd name="T47" fmla="*/ 9 h 116"/>
                <a:gd name="T48" fmla="*/ 11 w 131"/>
                <a:gd name="T49" fmla="*/ 11 h 116"/>
                <a:gd name="T50" fmla="*/ 11 w 131"/>
                <a:gd name="T51" fmla="*/ 11 h 116"/>
                <a:gd name="T52" fmla="*/ 11 w 131"/>
                <a:gd name="T53" fmla="*/ 13 h 116"/>
                <a:gd name="T54" fmla="*/ 11 w 131"/>
                <a:gd name="T55" fmla="*/ 14 h 116"/>
                <a:gd name="T56" fmla="*/ 10 w 131"/>
                <a:gd name="T57" fmla="*/ 16 h 116"/>
                <a:gd name="T58" fmla="*/ 10 w 131"/>
                <a:gd name="T59" fmla="*/ 17 h 116"/>
                <a:gd name="T60" fmla="*/ 10 w 131"/>
                <a:gd name="T61" fmla="*/ 19 h 116"/>
                <a:gd name="T62" fmla="*/ 10 w 131"/>
                <a:gd name="T63" fmla="*/ 27 h 116"/>
                <a:gd name="T64" fmla="*/ 8 w 131"/>
                <a:gd name="T65" fmla="*/ 27 h 116"/>
                <a:gd name="T66" fmla="*/ 0 w 131"/>
                <a:gd name="T67" fmla="*/ 37 h 116"/>
                <a:gd name="T68" fmla="*/ 0 w 131"/>
                <a:gd name="T69" fmla="*/ 57 h 116"/>
                <a:gd name="T70" fmla="*/ 10 w 131"/>
                <a:gd name="T71" fmla="*/ 67 h 116"/>
                <a:gd name="T72" fmla="*/ 41 w 131"/>
                <a:gd name="T73" fmla="*/ 116 h 116"/>
                <a:gd name="T74" fmla="*/ 90 w 131"/>
                <a:gd name="T75" fmla="*/ 116 h 116"/>
                <a:gd name="T76" fmla="*/ 121 w 131"/>
                <a:gd name="T77" fmla="*/ 67 h 116"/>
                <a:gd name="T78" fmla="*/ 131 w 131"/>
                <a:gd name="T79" fmla="*/ 57 h 116"/>
                <a:gd name="T80" fmla="*/ 131 w 131"/>
                <a:gd name="T81" fmla="*/ 37 h 116"/>
                <a:gd name="T82" fmla="*/ 125 w 131"/>
                <a:gd name="T83" fmla="*/ 2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16">
                  <a:moveTo>
                    <a:pt x="125" y="28"/>
                  </a:moveTo>
                  <a:cubicBezTo>
                    <a:pt x="123" y="28"/>
                    <a:pt x="122" y="27"/>
                    <a:pt x="121" y="27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21" y="19"/>
                    <a:pt x="121" y="18"/>
                    <a:pt x="121" y="17"/>
                  </a:cubicBezTo>
                  <a:cubicBezTo>
                    <a:pt x="121" y="17"/>
                    <a:pt x="121" y="16"/>
                    <a:pt x="121" y="16"/>
                  </a:cubicBezTo>
                  <a:cubicBezTo>
                    <a:pt x="121" y="16"/>
                    <a:pt x="121" y="15"/>
                    <a:pt x="121" y="14"/>
                  </a:cubicBezTo>
                  <a:cubicBezTo>
                    <a:pt x="121" y="14"/>
                    <a:pt x="121" y="14"/>
                    <a:pt x="121" y="13"/>
                  </a:cubicBezTo>
                  <a:cubicBezTo>
                    <a:pt x="120" y="13"/>
                    <a:pt x="120" y="13"/>
                    <a:pt x="120" y="12"/>
                  </a:cubicBezTo>
                  <a:cubicBezTo>
                    <a:pt x="120" y="12"/>
                    <a:pt x="120" y="11"/>
                    <a:pt x="120" y="11"/>
                  </a:cubicBezTo>
                  <a:cubicBezTo>
                    <a:pt x="120" y="11"/>
                    <a:pt x="120" y="11"/>
                    <a:pt x="120" y="10"/>
                  </a:cubicBezTo>
                  <a:cubicBezTo>
                    <a:pt x="119" y="9"/>
                    <a:pt x="119" y="8"/>
                    <a:pt x="118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7"/>
                    <a:pt x="118" y="6"/>
                    <a:pt x="117" y="6"/>
                  </a:cubicBezTo>
                  <a:cubicBezTo>
                    <a:pt x="117" y="6"/>
                    <a:pt x="117" y="5"/>
                    <a:pt x="117" y="5"/>
                  </a:cubicBezTo>
                  <a:cubicBezTo>
                    <a:pt x="117" y="5"/>
                    <a:pt x="117" y="4"/>
                    <a:pt x="116" y="4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3" y="4"/>
                    <a:pt x="110" y="5"/>
                    <a:pt x="106" y="5"/>
                  </a:cubicBezTo>
                  <a:cubicBezTo>
                    <a:pt x="98" y="5"/>
                    <a:pt x="91" y="3"/>
                    <a:pt x="88" y="0"/>
                  </a:cubicBezTo>
                  <a:cubicBezTo>
                    <a:pt x="79" y="3"/>
                    <a:pt x="67" y="5"/>
                    <a:pt x="54" y="5"/>
                  </a:cubicBezTo>
                  <a:cubicBezTo>
                    <a:pt x="40" y="5"/>
                    <a:pt x="27" y="3"/>
                    <a:pt x="18" y="0"/>
                  </a:cubicBezTo>
                  <a:cubicBezTo>
                    <a:pt x="16" y="2"/>
                    <a:pt x="15" y="4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8"/>
                    <a:pt x="12" y="8"/>
                  </a:cubicBezTo>
                  <a:cubicBezTo>
                    <a:pt x="12" y="8"/>
                    <a:pt x="12" y="9"/>
                    <a:pt x="12" y="9"/>
                  </a:cubicBezTo>
                  <a:cubicBezTo>
                    <a:pt x="12" y="9"/>
                    <a:pt x="12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0" y="15"/>
                    <a:pt x="10" y="15"/>
                    <a:pt x="10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0" y="17"/>
                    <a:pt x="10" y="18"/>
                    <a:pt x="10" y="1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8" y="27"/>
                  </a:cubicBezTo>
                  <a:cubicBezTo>
                    <a:pt x="4" y="28"/>
                    <a:pt x="0" y="32"/>
                    <a:pt x="0" y="3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2"/>
                    <a:pt x="5" y="67"/>
                    <a:pt x="10" y="67"/>
                  </a:cubicBezTo>
                  <a:cubicBezTo>
                    <a:pt x="10" y="67"/>
                    <a:pt x="26" y="116"/>
                    <a:pt x="4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105" y="116"/>
                    <a:pt x="121" y="67"/>
                    <a:pt x="121" y="67"/>
                  </a:cubicBezTo>
                  <a:cubicBezTo>
                    <a:pt x="126" y="67"/>
                    <a:pt x="131" y="62"/>
                    <a:pt x="131" y="57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31" y="33"/>
                    <a:pt x="128" y="29"/>
                    <a:pt x="125" y="28"/>
                  </a:cubicBez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40" name="Freeform 325"/>
            <p:cNvSpPr>
              <a:spLocks noEditPoints="1"/>
            </p:cNvSpPr>
            <p:nvPr/>
          </p:nvSpPr>
          <p:spPr bwMode="auto">
            <a:xfrm>
              <a:off x="6869113" y="2117747"/>
              <a:ext cx="420687" cy="134937"/>
            </a:xfrm>
            <a:custGeom>
              <a:avLst/>
              <a:gdLst>
                <a:gd name="T0" fmla="*/ 111 w 112"/>
                <a:gd name="T1" fmla="*/ 3 h 36"/>
                <a:gd name="T2" fmla="*/ 83 w 112"/>
                <a:gd name="T3" fmla="*/ 2 h 36"/>
                <a:gd name="T4" fmla="*/ 56 w 112"/>
                <a:gd name="T5" fmla="*/ 7 h 36"/>
                <a:gd name="T6" fmla="*/ 30 w 112"/>
                <a:gd name="T7" fmla="*/ 2 h 36"/>
                <a:gd name="T8" fmla="*/ 1 w 112"/>
                <a:gd name="T9" fmla="*/ 3 h 36"/>
                <a:gd name="T10" fmla="*/ 1 w 112"/>
                <a:gd name="T11" fmla="*/ 7 h 36"/>
                <a:gd name="T12" fmla="*/ 5 w 112"/>
                <a:gd name="T13" fmla="*/ 11 h 36"/>
                <a:gd name="T14" fmla="*/ 8 w 112"/>
                <a:gd name="T15" fmla="*/ 20 h 36"/>
                <a:gd name="T16" fmla="*/ 34 w 112"/>
                <a:gd name="T17" fmla="*/ 34 h 36"/>
                <a:gd name="T18" fmla="*/ 52 w 112"/>
                <a:gd name="T19" fmla="*/ 15 h 36"/>
                <a:gd name="T20" fmla="*/ 56 w 112"/>
                <a:gd name="T21" fmla="*/ 13 h 36"/>
                <a:gd name="T22" fmla="*/ 61 w 112"/>
                <a:gd name="T23" fmla="*/ 15 h 36"/>
                <a:gd name="T24" fmla="*/ 79 w 112"/>
                <a:gd name="T25" fmla="*/ 34 h 36"/>
                <a:gd name="T26" fmla="*/ 104 w 112"/>
                <a:gd name="T27" fmla="*/ 20 h 36"/>
                <a:gd name="T28" fmla="*/ 108 w 112"/>
                <a:gd name="T29" fmla="*/ 11 h 36"/>
                <a:gd name="T30" fmla="*/ 111 w 112"/>
                <a:gd name="T31" fmla="*/ 7 h 36"/>
                <a:gd name="T32" fmla="*/ 111 w 112"/>
                <a:gd name="T33" fmla="*/ 3 h 36"/>
                <a:gd name="T34" fmla="*/ 43 w 112"/>
                <a:gd name="T35" fmla="*/ 27 h 36"/>
                <a:gd name="T36" fmla="*/ 23 w 112"/>
                <a:gd name="T37" fmla="*/ 32 h 36"/>
                <a:gd name="T38" fmla="*/ 10 w 112"/>
                <a:gd name="T39" fmla="*/ 12 h 36"/>
                <a:gd name="T40" fmla="*/ 30 w 112"/>
                <a:gd name="T41" fmla="*/ 4 h 36"/>
                <a:gd name="T42" fmla="*/ 44 w 112"/>
                <a:gd name="T43" fmla="*/ 8 h 36"/>
                <a:gd name="T44" fmla="*/ 43 w 112"/>
                <a:gd name="T45" fmla="*/ 27 h 36"/>
                <a:gd name="T46" fmla="*/ 90 w 112"/>
                <a:gd name="T47" fmla="*/ 32 h 36"/>
                <a:gd name="T48" fmla="*/ 70 w 112"/>
                <a:gd name="T49" fmla="*/ 27 h 36"/>
                <a:gd name="T50" fmla="*/ 69 w 112"/>
                <a:gd name="T51" fmla="*/ 8 h 36"/>
                <a:gd name="T52" fmla="*/ 82 w 112"/>
                <a:gd name="T53" fmla="*/ 4 h 36"/>
                <a:gd name="T54" fmla="*/ 102 w 112"/>
                <a:gd name="T55" fmla="*/ 12 h 36"/>
                <a:gd name="T56" fmla="*/ 90 w 112"/>
                <a:gd name="T57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" h="36">
                  <a:moveTo>
                    <a:pt x="111" y="3"/>
                  </a:moveTo>
                  <a:cubicBezTo>
                    <a:pt x="111" y="3"/>
                    <a:pt x="95" y="0"/>
                    <a:pt x="83" y="2"/>
                  </a:cubicBezTo>
                  <a:cubicBezTo>
                    <a:pt x="71" y="3"/>
                    <a:pt x="62" y="7"/>
                    <a:pt x="56" y="7"/>
                  </a:cubicBezTo>
                  <a:cubicBezTo>
                    <a:pt x="51" y="7"/>
                    <a:pt x="41" y="3"/>
                    <a:pt x="30" y="2"/>
                  </a:cubicBezTo>
                  <a:cubicBezTo>
                    <a:pt x="18" y="0"/>
                    <a:pt x="1" y="3"/>
                    <a:pt x="1" y="3"/>
                  </a:cubicBezTo>
                  <a:cubicBezTo>
                    <a:pt x="0" y="3"/>
                    <a:pt x="1" y="5"/>
                    <a:pt x="1" y="7"/>
                  </a:cubicBezTo>
                  <a:cubicBezTo>
                    <a:pt x="2" y="9"/>
                    <a:pt x="2" y="9"/>
                    <a:pt x="5" y="11"/>
                  </a:cubicBezTo>
                  <a:cubicBezTo>
                    <a:pt x="7" y="12"/>
                    <a:pt x="8" y="20"/>
                    <a:pt x="8" y="20"/>
                  </a:cubicBezTo>
                  <a:cubicBezTo>
                    <a:pt x="10" y="33"/>
                    <a:pt x="20" y="36"/>
                    <a:pt x="34" y="34"/>
                  </a:cubicBezTo>
                  <a:cubicBezTo>
                    <a:pt x="47" y="32"/>
                    <a:pt x="51" y="17"/>
                    <a:pt x="52" y="15"/>
                  </a:cubicBezTo>
                  <a:cubicBezTo>
                    <a:pt x="54" y="13"/>
                    <a:pt x="56" y="13"/>
                    <a:pt x="56" y="13"/>
                  </a:cubicBezTo>
                  <a:cubicBezTo>
                    <a:pt x="56" y="13"/>
                    <a:pt x="59" y="13"/>
                    <a:pt x="61" y="15"/>
                  </a:cubicBezTo>
                  <a:cubicBezTo>
                    <a:pt x="62" y="17"/>
                    <a:pt x="65" y="32"/>
                    <a:pt x="79" y="34"/>
                  </a:cubicBezTo>
                  <a:cubicBezTo>
                    <a:pt x="92" y="36"/>
                    <a:pt x="102" y="33"/>
                    <a:pt x="104" y="20"/>
                  </a:cubicBezTo>
                  <a:cubicBezTo>
                    <a:pt x="104" y="20"/>
                    <a:pt x="105" y="12"/>
                    <a:pt x="108" y="11"/>
                  </a:cubicBezTo>
                  <a:cubicBezTo>
                    <a:pt x="110" y="9"/>
                    <a:pt x="111" y="9"/>
                    <a:pt x="111" y="7"/>
                  </a:cubicBezTo>
                  <a:cubicBezTo>
                    <a:pt x="111" y="5"/>
                    <a:pt x="112" y="3"/>
                    <a:pt x="111" y="3"/>
                  </a:cubicBezTo>
                  <a:close/>
                  <a:moveTo>
                    <a:pt x="43" y="27"/>
                  </a:moveTo>
                  <a:cubicBezTo>
                    <a:pt x="39" y="31"/>
                    <a:pt x="32" y="33"/>
                    <a:pt x="23" y="32"/>
                  </a:cubicBezTo>
                  <a:cubicBezTo>
                    <a:pt x="14" y="30"/>
                    <a:pt x="10" y="24"/>
                    <a:pt x="10" y="12"/>
                  </a:cubicBezTo>
                  <a:cubicBezTo>
                    <a:pt x="10" y="1"/>
                    <a:pt x="30" y="4"/>
                    <a:pt x="30" y="4"/>
                  </a:cubicBezTo>
                  <a:cubicBezTo>
                    <a:pt x="38" y="6"/>
                    <a:pt x="38" y="6"/>
                    <a:pt x="44" y="8"/>
                  </a:cubicBezTo>
                  <a:cubicBezTo>
                    <a:pt x="50" y="10"/>
                    <a:pt x="46" y="22"/>
                    <a:pt x="43" y="27"/>
                  </a:cubicBezTo>
                  <a:close/>
                  <a:moveTo>
                    <a:pt x="90" y="32"/>
                  </a:moveTo>
                  <a:cubicBezTo>
                    <a:pt x="81" y="33"/>
                    <a:pt x="74" y="31"/>
                    <a:pt x="70" y="27"/>
                  </a:cubicBezTo>
                  <a:cubicBezTo>
                    <a:pt x="66" y="22"/>
                    <a:pt x="62" y="10"/>
                    <a:pt x="69" y="8"/>
                  </a:cubicBezTo>
                  <a:cubicBezTo>
                    <a:pt x="75" y="6"/>
                    <a:pt x="75" y="6"/>
                    <a:pt x="82" y="4"/>
                  </a:cubicBezTo>
                  <a:cubicBezTo>
                    <a:pt x="82" y="4"/>
                    <a:pt x="102" y="1"/>
                    <a:pt x="102" y="12"/>
                  </a:cubicBezTo>
                  <a:cubicBezTo>
                    <a:pt x="102" y="24"/>
                    <a:pt x="99" y="30"/>
                    <a:pt x="90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41" name="Oval 326"/>
            <p:cNvSpPr>
              <a:spLocks noChangeArrowheads="1"/>
            </p:cNvSpPr>
            <p:nvPr/>
          </p:nvSpPr>
          <p:spPr bwMode="auto">
            <a:xfrm>
              <a:off x="6880225" y="2132034"/>
              <a:ext cx="11112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42" name="Oval 327"/>
            <p:cNvSpPr>
              <a:spLocks noChangeArrowheads="1"/>
            </p:cNvSpPr>
            <p:nvPr/>
          </p:nvSpPr>
          <p:spPr bwMode="auto">
            <a:xfrm>
              <a:off x="7267575" y="2132034"/>
              <a:ext cx="11112" cy="15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  <p:sp>
          <p:nvSpPr>
            <p:cNvPr id="43" name="Freeform 328"/>
            <p:cNvSpPr>
              <a:spLocks/>
            </p:cNvSpPr>
            <p:nvPr/>
          </p:nvSpPr>
          <p:spPr bwMode="auto">
            <a:xfrm>
              <a:off x="6389688" y="3970359"/>
              <a:ext cx="158750" cy="177800"/>
            </a:xfrm>
            <a:custGeom>
              <a:avLst/>
              <a:gdLst>
                <a:gd name="T0" fmla="*/ 0 w 42"/>
                <a:gd name="T1" fmla="*/ 0 h 47"/>
                <a:gd name="T2" fmla="*/ 0 w 42"/>
                <a:gd name="T3" fmla="*/ 26 h 47"/>
                <a:gd name="T4" fmla="*/ 21 w 42"/>
                <a:gd name="T5" fmla="*/ 47 h 47"/>
                <a:gd name="T6" fmla="*/ 42 w 42"/>
                <a:gd name="T7" fmla="*/ 26 h 47"/>
                <a:gd name="T8" fmla="*/ 42 w 42"/>
                <a:gd name="T9" fmla="*/ 0 h 47"/>
                <a:gd name="T10" fmla="*/ 0 w 42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7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37"/>
                    <a:pt x="9" y="47"/>
                    <a:pt x="21" y="47"/>
                  </a:cubicBezTo>
                  <a:cubicBezTo>
                    <a:pt x="33" y="47"/>
                    <a:pt x="42" y="37"/>
                    <a:pt x="42" y="26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/>
            <a:p>
              <a:pPr defTabSz="914320"/>
              <a:endParaRPr lang="en-GB">
                <a:solidFill>
                  <a:srgbClr val="505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08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94" y="399245"/>
            <a:ext cx="11307502" cy="74657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Если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SPLA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партнер приобретает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Azure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рамках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EA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или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Open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может ли он установить лицензии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O365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принадлежащие конечному пользователю в данной виртуальной среде?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endParaRPr lang="ru-RU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2988230" y="2409905"/>
            <a:ext cx="8718666" cy="241427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t"/>
          <a:lstStyle/>
          <a:p>
            <a:pPr>
              <a:spcAft>
                <a:spcPts val="1200"/>
              </a:spcAft>
            </a:pPr>
            <a:r>
              <a:rPr lang="ru-RU" sz="2000" b="1" u="sng" dirty="0" smtClean="0">
                <a:solidFill>
                  <a:srgbClr val="FF0000"/>
                </a:solidFill>
              </a:rPr>
              <a:t>Ответ</a:t>
            </a:r>
            <a:r>
              <a:rPr lang="ru-RU" sz="2000" b="1" dirty="0" smtClean="0">
                <a:solidFill>
                  <a:srgbClr val="FF0000"/>
                </a:solidFill>
              </a:rPr>
              <a:t>: Да! </a:t>
            </a: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«Исключение Управляемых Услуг» позволяет СПЛА-провайдеру устанавливать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лицензию </a:t>
            </a:r>
            <a:r>
              <a:rPr lang="en-US" sz="2000" dirty="0" smtClean="0">
                <a:solidFill>
                  <a:schemeClr val="tx1"/>
                </a:solidFill>
              </a:rPr>
              <a:t>O365 </a:t>
            </a:r>
            <a:r>
              <a:rPr lang="en-US" sz="2000" dirty="0">
                <a:solidFill>
                  <a:schemeClr val="tx1"/>
                </a:solidFill>
              </a:rPr>
              <a:t>Pro+ </a:t>
            </a: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b="1" dirty="0" smtClean="0">
                <a:solidFill>
                  <a:schemeClr val="tx1"/>
                </a:solidFill>
              </a:rPr>
              <a:t>виртуальной среде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Azure</a:t>
            </a:r>
            <a:r>
              <a:rPr lang="ru-RU" sz="2000" dirty="0" smtClean="0">
                <a:solidFill>
                  <a:schemeClr val="tx1"/>
                </a:solidFill>
              </a:rPr>
              <a:t>. При таком сценарии, СПЛА-провайдер является подписчиком </a:t>
            </a:r>
            <a:r>
              <a:rPr lang="en-US" sz="2000" dirty="0" smtClean="0">
                <a:solidFill>
                  <a:schemeClr val="tx1"/>
                </a:solidFill>
              </a:rPr>
              <a:t>Azure</a:t>
            </a:r>
            <a:r>
              <a:rPr lang="ru-RU" sz="2000" dirty="0" smtClean="0">
                <a:solidFill>
                  <a:schemeClr val="tx1"/>
                </a:solidFill>
              </a:rPr>
              <a:t>. Он обеспечивает администрирование, управление и </a:t>
            </a:r>
            <a:r>
              <a:rPr lang="en-US" sz="2000" dirty="0" smtClean="0">
                <a:solidFill>
                  <a:schemeClr val="tx1"/>
                </a:solidFill>
              </a:rPr>
              <a:t>IT</a:t>
            </a:r>
            <a:r>
              <a:rPr lang="ru-RU" sz="2000" dirty="0" smtClean="0">
                <a:solidFill>
                  <a:schemeClr val="tx1"/>
                </a:solidFill>
              </a:rPr>
              <a:t>-услуги для конечных пользователей (лицензиатов).</a:t>
            </a:r>
          </a:p>
          <a:p>
            <a:pPr>
              <a:spcAft>
                <a:spcPts val="1200"/>
              </a:spcAft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ru-RU" sz="2000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409510" y="2409905"/>
            <a:ext cx="1947683" cy="197705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pPr algn="ctr"/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2" name="Freeform 95"/>
          <p:cNvSpPr>
            <a:spLocks/>
          </p:cNvSpPr>
          <p:nvPr/>
        </p:nvSpPr>
        <p:spPr bwMode="auto">
          <a:xfrm flipH="1">
            <a:off x="409510" y="2608087"/>
            <a:ext cx="1140040" cy="698863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89619" tIns="44810" rIns="89619" bIns="4481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80"/>
            <a:endParaRPr lang="en-US" sz="1764">
              <a:solidFill>
                <a:srgbClr val="505050"/>
              </a:solidFill>
            </a:endParaRPr>
          </a:p>
        </p:txBody>
      </p:sp>
      <p:sp>
        <p:nvSpPr>
          <p:cNvPr id="13" name="Freeform 95"/>
          <p:cNvSpPr>
            <a:spLocks/>
          </p:cNvSpPr>
          <p:nvPr/>
        </p:nvSpPr>
        <p:spPr bwMode="auto">
          <a:xfrm flipH="1">
            <a:off x="769805" y="3047035"/>
            <a:ext cx="1410782" cy="916193"/>
          </a:xfrm>
          <a:custGeom>
            <a:avLst/>
            <a:gdLst>
              <a:gd name="T0" fmla="*/ 618 w 736"/>
              <a:gd name="T1" fmla="*/ 213 h 484"/>
              <a:gd name="T2" fmla="*/ 618 w 736"/>
              <a:gd name="T3" fmla="*/ 203 h 484"/>
              <a:gd name="T4" fmla="*/ 415 w 736"/>
              <a:gd name="T5" fmla="*/ 0 h 484"/>
              <a:gd name="T6" fmla="*/ 246 w 736"/>
              <a:gd name="T7" fmla="*/ 91 h 484"/>
              <a:gd name="T8" fmla="*/ 191 w 736"/>
              <a:gd name="T9" fmla="*/ 76 h 484"/>
              <a:gd name="T10" fmla="*/ 125 w 736"/>
              <a:gd name="T11" fmla="*/ 96 h 484"/>
              <a:gd name="T12" fmla="*/ 73 w 736"/>
              <a:gd name="T13" fmla="*/ 191 h 484"/>
              <a:gd name="T14" fmla="*/ 0 w 736"/>
              <a:gd name="T15" fmla="*/ 325 h 484"/>
              <a:gd name="T16" fmla="*/ 142 w 736"/>
              <a:gd name="T17" fmla="*/ 484 h 484"/>
              <a:gd name="T18" fmla="*/ 160 w 736"/>
              <a:gd name="T19" fmla="*/ 484 h 484"/>
              <a:gd name="T20" fmla="*/ 176 w 736"/>
              <a:gd name="T21" fmla="*/ 484 h 484"/>
              <a:gd name="T22" fmla="*/ 507 w 736"/>
              <a:gd name="T23" fmla="*/ 484 h 484"/>
              <a:gd name="T24" fmla="*/ 514 w 736"/>
              <a:gd name="T25" fmla="*/ 484 h 484"/>
              <a:gd name="T26" fmla="*/ 522 w 736"/>
              <a:gd name="T27" fmla="*/ 484 h 484"/>
              <a:gd name="T28" fmla="*/ 546 w 736"/>
              <a:gd name="T29" fmla="*/ 484 h 484"/>
              <a:gd name="T30" fmla="*/ 599 w 736"/>
              <a:gd name="T31" fmla="*/ 484 h 484"/>
              <a:gd name="T32" fmla="*/ 736 w 736"/>
              <a:gd name="T33" fmla="*/ 348 h 484"/>
              <a:gd name="T34" fmla="*/ 618 w 736"/>
              <a:gd name="T35" fmla="*/ 21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6" h="484">
                <a:moveTo>
                  <a:pt x="618" y="213"/>
                </a:moveTo>
                <a:cubicBezTo>
                  <a:pt x="618" y="210"/>
                  <a:pt x="618" y="206"/>
                  <a:pt x="618" y="203"/>
                </a:cubicBezTo>
                <a:cubicBezTo>
                  <a:pt x="618" y="91"/>
                  <a:pt x="527" y="0"/>
                  <a:pt x="415" y="0"/>
                </a:cubicBezTo>
                <a:cubicBezTo>
                  <a:pt x="345" y="0"/>
                  <a:pt x="283" y="37"/>
                  <a:pt x="246" y="91"/>
                </a:cubicBezTo>
                <a:cubicBezTo>
                  <a:pt x="230" y="82"/>
                  <a:pt x="211" y="76"/>
                  <a:pt x="191" y="76"/>
                </a:cubicBezTo>
                <a:cubicBezTo>
                  <a:pt x="167" y="76"/>
                  <a:pt x="144" y="83"/>
                  <a:pt x="125" y="96"/>
                </a:cubicBezTo>
                <a:cubicBezTo>
                  <a:pt x="94" y="116"/>
                  <a:pt x="74" y="151"/>
                  <a:pt x="73" y="191"/>
                </a:cubicBezTo>
                <a:cubicBezTo>
                  <a:pt x="30" y="219"/>
                  <a:pt x="0" y="269"/>
                  <a:pt x="0" y="325"/>
                </a:cubicBezTo>
                <a:cubicBezTo>
                  <a:pt x="0" y="407"/>
                  <a:pt x="62" y="475"/>
                  <a:pt x="142" y="484"/>
                </a:cubicBezTo>
                <a:cubicBezTo>
                  <a:pt x="148" y="484"/>
                  <a:pt x="154" y="484"/>
                  <a:pt x="160" y="484"/>
                </a:cubicBezTo>
                <a:cubicBezTo>
                  <a:pt x="165" y="484"/>
                  <a:pt x="171" y="484"/>
                  <a:pt x="176" y="484"/>
                </a:cubicBezTo>
                <a:cubicBezTo>
                  <a:pt x="250" y="484"/>
                  <a:pt x="425" y="484"/>
                  <a:pt x="507" y="484"/>
                </a:cubicBezTo>
                <a:cubicBezTo>
                  <a:pt x="510" y="484"/>
                  <a:pt x="512" y="484"/>
                  <a:pt x="514" y="484"/>
                </a:cubicBezTo>
                <a:cubicBezTo>
                  <a:pt x="522" y="484"/>
                  <a:pt x="522" y="484"/>
                  <a:pt x="522" y="484"/>
                </a:cubicBezTo>
                <a:cubicBezTo>
                  <a:pt x="526" y="484"/>
                  <a:pt x="538" y="484"/>
                  <a:pt x="546" y="484"/>
                </a:cubicBezTo>
                <a:cubicBezTo>
                  <a:pt x="599" y="484"/>
                  <a:pt x="599" y="484"/>
                  <a:pt x="599" y="484"/>
                </a:cubicBezTo>
                <a:cubicBezTo>
                  <a:pt x="675" y="483"/>
                  <a:pt x="736" y="422"/>
                  <a:pt x="736" y="348"/>
                </a:cubicBezTo>
                <a:cubicBezTo>
                  <a:pt x="736" y="279"/>
                  <a:pt x="684" y="222"/>
                  <a:pt x="618" y="21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89619" tIns="44810" rIns="89619" bIns="4481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180">
              <a:defRPr/>
            </a:pPr>
            <a:endParaRPr lang="en-US" sz="1764" kern="0">
              <a:solidFill>
                <a:srgbClr val="000000"/>
              </a:solidFill>
            </a:endParaRPr>
          </a:p>
        </p:txBody>
      </p:sp>
      <p:pic>
        <p:nvPicPr>
          <p:cNvPr id="14" name="Picture 6" descr="\\MAGNUM\Projects\Microsoft\Cloud Power FY12\Design\ICONS_PNG\Professionals.png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1099868" y="3254863"/>
            <a:ext cx="1193318" cy="1147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56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4351" y="1779588"/>
            <a:ext cx="11087994" cy="1124712"/>
          </a:xfrm>
          <a:prstGeom prst="rect">
            <a:avLst/>
          </a:prstGeom>
        </p:spPr>
        <p:txBody>
          <a:bodyPr anchor="ctr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endParaRPr lang="en-US" sz="88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2" y="1768475"/>
            <a:ext cx="11228440" cy="2049792"/>
          </a:xfrm>
        </p:spPr>
        <p:txBody>
          <a:bodyPr/>
          <a:lstStyle/>
          <a:p>
            <a:r>
              <a:rPr lang="en-US" sz="6000" dirty="0" smtClean="0">
                <a:gradFill>
                  <a:gsLst>
                    <a:gs pos="96667">
                      <a:srgbClr val="FFFFFF"/>
                    </a:gs>
                    <a:gs pos="90000">
                      <a:srgbClr val="FFFFFF"/>
                    </a:gs>
                  </a:gsLst>
                  <a:lin ang="5400000" scaled="0"/>
                </a:gradFill>
              </a:rPr>
              <a:t>Windows Server </a:t>
            </a:r>
            <a:r>
              <a:rPr lang="ru-RU" sz="6000" dirty="0" smtClean="0">
                <a:gradFill>
                  <a:gsLst>
                    <a:gs pos="96667">
                      <a:srgbClr val="FFFFFF"/>
                    </a:gs>
                    <a:gs pos="90000">
                      <a:srgbClr val="FFFFFF"/>
                    </a:gs>
                  </a:gsLst>
                  <a:lin ang="5400000" scaled="0"/>
                </a:gradFill>
              </a:rPr>
              <a:t>2003</a:t>
            </a:r>
            <a:endParaRPr lang="en-US" sz="60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  <a:p>
            <a:endParaRPr lang="en-US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143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36" y="228600"/>
            <a:ext cx="8363938" cy="78705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FF"/>
                </a:solidFill>
              </a:rPr>
              <a:t>           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Windows </a:t>
            </a:r>
            <a:r>
              <a:rPr lang="en-US" dirty="0">
                <a:solidFill>
                  <a:srgbClr val="FFFFFF"/>
                </a:solidFill>
              </a:rPr>
              <a:t>Server </a:t>
            </a:r>
            <a:r>
              <a:rPr lang="en-US" dirty="0" smtClean="0">
                <a:solidFill>
                  <a:srgbClr val="FFFFFF"/>
                </a:solidFill>
              </a:rPr>
              <a:t>20</a:t>
            </a:r>
            <a:r>
              <a:rPr lang="ru-RU" dirty="0" smtClean="0">
                <a:solidFill>
                  <a:srgbClr val="FFFFFF"/>
                </a:solidFill>
              </a:rPr>
              <a:t>03: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0" name="Rectangle 59"/>
          <p:cNvSpPr/>
          <p:nvPr/>
        </p:nvSpPr>
        <p:spPr bwMode="ltGray">
          <a:xfrm>
            <a:off x="2841805" y="2669357"/>
            <a:ext cx="2247998" cy="2413344"/>
          </a:xfrm>
          <a:prstGeom prst="rect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91440" rIns="9144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Windows Server</a:t>
            </a:r>
            <a:b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52025" y="3876029"/>
            <a:ext cx="2211962" cy="2413344"/>
            <a:chOff x="6533040" y="2030851"/>
            <a:chExt cx="1879579" cy="1879580"/>
          </a:xfrm>
        </p:grpSpPr>
        <p:sp>
          <p:nvSpPr>
            <p:cNvPr id="63" name="Rectangle 62"/>
            <p:cNvSpPr/>
            <p:nvPr/>
          </p:nvSpPr>
          <p:spPr bwMode="ltGray">
            <a:xfrm>
              <a:off x="6533040" y="2030851"/>
              <a:ext cx="1879579" cy="1879580"/>
            </a:xfrm>
            <a:prstGeom prst="rect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Windows Server</a:t>
              </a:r>
              <a:br>
                <a:rPr lang="en-US" sz="160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endPara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Freeform 82"/>
            <p:cNvSpPr>
              <a:spLocks noEditPoints="1"/>
            </p:cNvSpPr>
            <p:nvPr/>
          </p:nvSpPr>
          <p:spPr bwMode="black">
            <a:xfrm>
              <a:off x="6946129" y="2243487"/>
              <a:ext cx="1053398" cy="965337"/>
            </a:xfrm>
            <a:custGeom>
              <a:avLst/>
              <a:gdLst>
                <a:gd name="T0" fmla="*/ 590 w 2193"/>
                <a:gd name="T1" fmla="*/ 531 h 2197"/>
                <a:gd name="T2" fmla="*/ 1140 w 2193"/>
                <a:gd name="T3" fmla="*/ 364 h 2197"/>
                <a:gd name="T4" fmla="*/ 1100 w 2193"/>
                <a:gd name="T5" fmla="*/ 435 h 2197"/>
                <a:gd name="T6" fmla="*/ 1066 w 2193"/>
                <a:gd name="T7" fmla="*/ 405 h 2197"/>
                <a:gd name="T8" fmla="*/ 1025 w 2193"/>
                <a:gd name="T9" fmla="*/ 503 h 2197"/>
                <a:gd name="T10" fmla="*/ 951 w 2193"/>
                <a:gd name="T11" fmla="*/ 405 h 2197"/>
                <a:gd name="T12" fmla="*/ 992 w 2193"/>
                <a:gd name="T13" fmla="*/ 503 h 2197"/>
                <a:gd name="T14" fmla="*/ 877 w 2193"/>
                <a:gd name="T15" fmla="*/ 364 h 2197"/>
                <a:gd name="T16" fmla="*/ 917 w 2193"/>
                <a:gd name="T17" fmla="*/ 544 h 2197"/>
                <a:gd name="T18" fmla="*/ 802 w 2193"/>
                <a:gd name="T19" fmla="*/ 435 h 2197"/>
                <a:gd name="T20" fmla="*/ 802 w 2193"/>
                <a:gd name="T21" fmla="*/ 544 h 2197"/>
                <a:gd name="T22" fmla="*/ 768 w 2193"/>
                <a:gd name="T23" fmla="*/ 435 h 2197"/>
                <a:gd name="T24" fmla="*/ 727 w 2193"/>
                <a:gd name="T25" fmla="*/ 503 h 2197"/>
                <a:gd name="T26" fmla="*/ 693 w 2193"/>
                <a:gd name="T27" fmla="*/ 476 h 2197"/>
                <a:gd name="T28" fmla="*/ 655 w 2193"/>
                <a:gd name="T29" fmla="*/ 282 h 2197"/>
                <a:gd name="T30" fmla="*/ 655 w 2193"/>
                <a:gd name="T31" fmla="*/ 282 h 2197"/>
                <a:gd name="T32" fmla="*/ 1140 w 2193"/>
                <a:gd name="T33" fmla="*/ 92 h 2197"/>
                <a:gd name="T34" fmla="*/ 1100 w 2193"/>
                <a:gd name="T35" fmla="*/ 191 h 2197"/>
                <a:gd name="T36" fmla="*/ 1025 w 2193"/>
                <a:gd name="T37" fmla="*/ 92 h 2197"/>
                <a:gd name="T38" fmla="*/ 1066 w 2193"/>
                <a:gd name="T39" fmla="*/ 191 h 2197"/>
                <a:gd name="T40" fmla="*/ 951 w 2193"/>
                <a:gd name="T41" fmla="*/ 52 h 2197"/>
                <a:gd name="T42" fmla="*/ 992 w 2193"/>
                <a:gd name="T43" fmla="*/ 231 h 2197"/>
                <a:gd name="T44" fmla="*/ 877 w 2193"/>
                <a:gd name="T45" fmla="*/ 123 h 2197"/>
                <a:gd name="T46" fmla="*/ 877 w 2193"/>
                <a:gd name="T47" fmla="*/ 231 h 2197"/>
                <a:gd name="T48" fmla="*/ 842 w 2193"/>
                <a:gd name="T49" fmla="*/ 123 h 2197"/>
                <a:gd name="T50" fmla="*/ 802 w 2193"/>
                <a:gd name="T51" fmla="*/ 191 h 2197"/>
                <a:gd name="T52" fmla="*/ 768 w 2193"/>
                <a:gd name="T53" fmla="*/ 163 h 2197"/>
                <a:gd name="T54" fmla="*/ 653 w 2193"/>
                <a:gd name="T55" fmla="*/ 52 h 2197"/>
                <a:gd name="T56" fmla="*/ 653 w 2193"/>
                <a:gd name="T57" fmla="*/ 163 h 2197"/>
                <a:gd name="T58" fmla="*/ 1315 w 2193"/>
                <a:gd name="T59" fmla="*/ 2023 h 2197"/>
                <a:gd name="T60" fmla="*/ 1444 w 2193"/>
                <a:gd name="T61" fmla="*/ 2179 h 2197"/>
                <a:gd name="T62" fmla="*/ 1597 w 2193"/>
                <a:gd name="T63" fmla="*/ 1488 h 2197"/>
                <a:gd name="T64" fmla="*/ 2182 w 2193"/>
                <a:gd name="T65" fmla="*/ 1590 h 2197"/>
                <a:gd name="T66" fmla="*/ 925 w 2193"/>
                <a:gd name="T67" fmla="*/ 1617 h 2197"/>
                <a:gd name="T68" fmla="*/ 1137 w 2193"/>
                <a:gd name="T69" fmla="*/ 1617 h 2197"/>
                <a:gd name="T70" fmla="*/ 2090 w 2193"/>
                <a:gd name="T71" fmla="*/ 1142 h 2197"/>
                <a:gd name="T72" fmla="*/ 1538 w 2193"/>
                <a:gd name="T73" fmla="*/ 908 h 2197"/>
                <a:gd name="T74" fmla="*/ 1043 w 2193"/>
                <a:gd name="T75" fmla="*/ 908 h 2197"/>
                <a:gd name="T76" fmla="*/ 103 w 2193"/>
                <a:gd name="T77" fmla="*/ 1377 h 2197"/>
                <a:gd name="T78" fmla="*/ 1675 w 2193"/>
                <a:gd name="T79" fmla="*/ 1407 h 2197"/>
                <a:gd name="T80" fmla="*/ 1268 w 2193"/>
                <a:gd name="T81" fmla="*/ 1660 h 2197"/>
                <a:gd name="T82" fmla="*/ 1268 w 2193"/>
                <a:gd name="T83" fmla="*/ 1660 h 2197"/>
                <a:gd name="T84" fmla="*/ 1140 w 2193"/>
                <a:gd name="T85" fmla="*/ 788 h 2197"/>
                <a:gd name="T86" fmla="*/ 1025 w 2193"/>
                <a:gd name="T87" fmla="*/ 677 h 2197"/>
                <a:gd name="T88" fmla="*/ 1025 w 2193"/>
                <a:gd name="T89" fmla="*/ 788 h 2197"/>
                <a:gd name="T90" fmla="*/ 653 w 2193"/>
                <a:gd name="T91" fmla="*/ 788 h 2197"/>
                <a:gd name="T92" fmla="*/ 693 w 2193"/>
                <a:gd name="T93" fmla="*/ 717 h 2197"/>
                <a:gd name="T94" fmla="*/ 727 w 2193"/>
                <a:gd name="T95" fmla="*/ 748 h 2197"/>
                <a:gd name="T96" fmla="*/ 842 w 2193"/>
                <a:gd name="T97" fmla="*/ 856 h 2197"/>
                <a:gd name="T98" fmla="*/ 842 w 2193"/>
                <a:gd name="T99" fmla="*/ 748 h 2197"/>
                <a:gd name="T100" fmla="*/ 877 w 2193"/>
                <a:gd name="T101" fmla="*/ 856 h 2197"/>
                <a:gd name="T102" fmla="*/ 917 w 2193"/>
                <a:gd name="T103" fmla="*/ 788 h 2197"/>
                <a:gd name="T104" fmla="*/ 951 w 2193"/>
                <a:gd name="T105" fmla="*/ 816 h 2197"/>
                <a:gd name="T106" fmla="*/ 992 w 2193"/>
                <a:gd name="T107" fmla="*/ 717 h 2197"/>
                <a:gd name="T108" fmla="*/ 1066 w 2193"/>
                <a:gd name="T109" fmla="*/ 856 h 2197"/>
                <a:gd name="T110" fmla="*/ 176 w 2193"/>
                <a:gd name="T111" fmla="*/ 1407 h 2197"/>
                <a:gd name="T112" fmla="*/ 0 w 2193"/>
                <a:gd name="T113" fmla="*/ 1622 h 2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93" h="2197">
                  <a:moveTo>
                    <a:pt x="655" y="595"/>
                  </a:moveTo>
                  <a:cubicBezTo>
                    <a:pt x="1538" y="595"/>
                    <a:pt x="1538" y="595"/>
                    <a:pt x="1538" y="595"/>
                  </a:cubicBezTo>
                  <a:cubicBezTo>
                    <a:pt x="1574" y="595"/>
                    <a:pt x="1603" y="566"/>
                    <a:pt x="1603" y="531"/>
                  </a:cubicBezTo>
                  <a:cubicBezTo>
                    <a:pt x="1603" y="377"/>
                    <a:pt x="1603" y="377"/>
                    <a:pt x="1603" y="377"/>
                  </a:cubicBezTo>
                  <a:cubicBezTo>
                    <a:pt x="1603" y="342"/>
                    <a:pt x="1574" y="313"/>
                    <a:pt x="1538" y="313"/>
                  </a:cubicBezTo>
                  <a:cubicBezTo>
                    <a:pt x="655" y="313"/>
                    <a:pt x="655" y="313"/>
                    <a:pt x="655" y="313"/>
                  </a:cubicBezTo>
                  <a:cubicBezTo>
                    <a:pt x="619" y="313"/>
                    <a:pt x="590" y="342"/>
                    <a:pt x="590" y="377"/>
                  </a:cubicBezTo>
                  <a:cubicBezTo>
                    <a:pt x="590" y="531"/>
                    <a:pt x="590" y="531"/>
                    <a:pt x="590" y="531"/>
                  </a:cubicBezTo>
                  <a:cubicBezTo>
                    <a:pt x="590" y="566"/>
                    <a:pt x="619" y="595"/>
                    <a:pt x="655" y="595"/>
                  </a:cubicBezTo>
                  <a:close/>
                  <a:moveTo>
                    <a:pt x="1464" y="403"/>
                  </a:moveTo>
                  <a:cubicBezTo>
                    <a:pt x="1492" y="403"/>
                    <a:pt x="1515" y="426"/>
                    <a:pt x="1515" y="454"/>
                  </a:cubicBezTo>
                  <a:cubicBezTo>
                    <a:pt x="1515" y="482"/>
                    <a:pt x="1492" y="505"/>
                    <a:pt x="1464" y="505"/>
                  </a:cubicBezTo>
                  <a:cubicBezTo>
                    <a:pt x="1436" y="505"/>
                    <a:pt x="1413" y="482"/>
                    <a:pt x="1413" y="454"/>
                  </a:cubicBezTo>
                  <a:cubicBezTo>
                    <a:pt x="1413" y="426"/>
                    <a:pt x="1436" y="403"/>
                    <a:pt x="1464" y="403"/>
                  </a:cubicBezTo>
                  <a:close/>
                  <a:moveTo>
                    <a:pt x="1100" y="364"/>
                  </a:moveTo>
                  <a:cubicBezTo>
                    <a:pt x="1140" y="364"/>
                    <a:pt x="1140" y="364"/>
                    <a:pt x="1140" y="364"/>
                  </a:cubicBezTo>
                  <a:cubicBezTo>
                    <a:pt x="1140" y="405"/>
                    <a:pt x="1140" y="405"/>
                    <a:pt x="1140" y="405"/>
                  </a:cubicBezTo>
                  <a:cubicBezTo>
                    <a:pt x="1100" y="405"/>
                    <a:pt x="1100" y="405"/>
                    <a:pt x="1100" y="405"/>
                  </a:cubicBezTo>
                  <a:lnTo>
                    <a:pt x="1100" y="364"/>
                  </a:lnTo>
                  <a:close/>
                  <a:moveTo>
                    <a:pt x="1100" y="435"/>
                  </a:moveTo>
                  <a:cubicBezTo>
                    <a:pt x="1140" y="435"/>
                    <a:pt x="1140" y="435"/>
                    <a:pt x="1140" y="435"/>
                  </a:cubicBezTo>
                  <a:cubicBezTo>
                    <a:pt x="1140" y="476"/>
                    <a:pt x="1140" y="476"/>
                    <a:pt x="1140" y="476"/>
                  </a:cubicBezTo>
                  <a:cubicBezTo>
                    <a:pt x="1100" y="476"/>
                    <a:pt x="1100" y="476"/>
                    <a:pt x="1100" y="476"/>
                  </a:cubicBezTo>
                  <a:lnTo>
                    <a:pt x="1100" y="435"/>
                  </a:lnTo>
                  <a:close/>
                  <a:moveTo>
                    <a:pt x="1100" y="503"/>
                  </a:moveTo>
                  <a:cubicBezTo>
                    <a:pt x="1140" y="503"/>
                    <a:pt x="1140" y="503"/>
                    <a:pt x="1140" y="503"/>
                  </a:cubicBezTo>
                  <a:cubicBezTo>
                    <a:pt x="1140" y="544"/>
                    <a:pt x="1140" y="544"/>
                    <a:pt x="1140" y="544"/>
                  </a:cubicBezTo>
                  <a:cubicBezTo>
                    <a:pt x="1100" y="544"/>
                    <a:pt x="1100" y="544"/>
                    <a:pt x="1100" y="544"/>
                  </a:cubicBezTo>
                  <a:lnTo>
                    <a:pt x="1100" y="503"/>
                  </a:lnTo>
                  <a:close/>
                  <a:moveTo>
                    <a:pt x="1025" y="364"/>
                  </a:moveTo>
                  <a:cubicBezTo>
                    <a:pt x="1066" y="364"/>
                    <a:pt x="1066" y="364"/>
                    <a:pt x="1066" y="364"/>
                  </a:cubicBezTo>
                  <a:cubicBezTo>
                    <a:pt x="1066" y="405"/>
                    <a:pt x="1066" y="405"/>
                    <a:pt x="1066" y="405"/>
                  </a:cubicBezTo>
                  <a:cubicBezTo>
                    <a:pt x="1025" y="405"/>
                    <a:pt x="1025" y="405"/>
                    <a:pt x="1025" y="405"/>
                  </a:cubicBezTo>
                  <a:lnTo>
                    <a:pt x="1025" y="364"/>
                  </a:lnTo>
                  <a:close/>
                  <a:moveTo>
                    <a:pt x="1025" y="435"/>
                  </a:moveTo>
                  <a:cubicBezTo>
                    <a:pt x="1066" y="435"/>
                    <a:pt x="1066" y="435"/>
                    <a:pt x="1066" y="435"/>
                  </a:cubicBezTo>
                  <a:cubicBezTo>
                    <a:pt x="1066" y="476"/>
                    <a:pt x="1066" y="476"/>
                    <a:pt x="1066" y="476"/>
                  </a:cubicBezTo>
                  <a:cubicBezTo>
                    <a:pt x="1025" y="476"/>
                    <a:pt x="1025" y="476"/>
                    <a:pt x="1025" y="476"/>
                  </a:cubicBezTo>
                  <a:lnTo>
                    <a:pt x="1025" y="435"/>
                  </a:lnTo>
                  <a:close/>
                  <a:moveTo>
                    <a:pt x="1025" y="503"/>
                  </a:moveTo>
                  <a:cubicBezTo>
                    <a:pt x="1066" y="503"/>
                    <a:pt x="1066" y="503"/>
                    <a:pt x="1066" y="503"/>
                  </a:cubicBezTo>
                  <a:cubicBezTo>
                    <a:pt x="1066" y="544"/>
                    <a:pt x="1066" y="544"/>
                    <a:pt x="1066" y="544"/>
                  </a:cubicBezTo>
                  <a:cubicBezTo>
                    <a:pt x="1025" y="544"/>
                    <a:pt x="1025" y="544"/>
                    <a:pt x="1025" y="544"/>
                  </a:cubicBezTo>
                  <a:lnTo>
                    <a:pt x="1025" y="503"/>
                  </a:lnTo>
                  <a:close/>
                  <a:moveTo>
                    <a:pt x="951" y="364"/>
                  </a:moveTo>
                  <a:cubicBezTo>
                    <a:pt x="992" y="364"/>
                    <a:pt x="992" y="364"/>
                    <a:pt x="992" y="364"/>
                  </a:cubicBezTo>
                  <a:cubicBezTo>
                    <a:pt x="992" y="405"/>
                    <a:pt x="992" y="405"/>
                    <a:pt x="992" y="405"/>
                  </a:cubicBezTo>
                  <a:cubicBezTo>
                    <a:pt x="951" y="405"/>
                    <a:pt x="951" y="405"/>
                    <a:pt x="951" y="405"/>
                  </a:cubicBezTo>
                  <a:lnTo>
                    <a:pt x="951" y="364"/>
                  </a:lnTo>
                  <a:close/>
                  <a:moveTo>
                    <a:pt x="951" y="435"/>
                  </a:moveTo>
                  <a:cubicBezTo>
                    <a:pt x="992" y="435"/>
                    <a:pt x="992" y="435"/>
                    <a:pt x="992" y="435"/>
                  </a:cubicBezTo>
                  <a:cubicBezTo>
                    <a:pt x="992" y="476"/>
                    <a:pt x="992" y="476"/>
                    <a:pt x="992" y="476"/>
                  </a:cubicBezTo>
                  <a:cubicBezTo>
                    <a:pt x="951" y="476"/>
                    <a:pt x="951" y="476"/>
                    <a:pt x="951" y="476"/>
                  </a:cubicBezTo>
                  <a:lnTo>
                    <a:pt x="951" y="435"/>
                  </a:lnTo>
                  <a:close/>
                  <a:moveTo>
                    <a:pt x="951" y="503"/>
                  </a:moveTo>
                  <a:cubicBezTo>
                    <a:pt x="992" y="503"/>
                    <a:pt x="992" y="503"/>
                    <a:pt x="992" y="503"/>
                  </a:cubicBezTo>
                  <a:cubicBezTo>
                    <a:pt x="992" y="544"/>
                    <a:pt x="992" y="544"/>
                    <a:pt x="992" y="544"/>
                  </a:cubicBezTo>
                  <a:cubicBezTo>
                    <a:pt x="951" y="544"/>
                    <a:pt x="951" y="544"/>
                    <a:pt x="951" y="544"/>
                  </a:cubicBezTo>
                  <a:lnTo>
                    <a:pt x="951" y="503"/>
                  </a:lnTo>
                  <a:close/>
                  <a:moveTo>
                    <a:pt x="877" y="364"/>
                  </a:moveTo>
                  <a:cubicBezTo>
                    <a:pt x="917" y="364"/>
                    <a:pt x="917" y="364"/>
                    <a:pt x="917" y="364"/>
                  </a:cubicBezTo>
                  <a:cubicBezTo>
                    <a:pt x="917" y="405"/>
                    <a:pt x="917" y="405"/>
                    <a:pt x="917" y="405"/>
                  </a:cubicBezTo>
                  <a:cubicBezTo>
                    <a:pt x="877" y="405"/>
                    <a:pt x="877" y="405"/>
                    <a:pt x="877" y="405"/>
                  </a:cubicBezTo>
                  <a:lnTo>
                    <a:pt x="877" y="364"/>
                  </a:lnTo>
                  <a:close/>
                  <a:moveTo>
                    <a:pt x="877" y="435"/>
                  </a:moveTo>
                  <a:cubicBezTo>
                    <a:pt x="917" y="435"/>
                    <a:pt x="917" y="435"/>
                    <a:pt x="917" y="435"/>
                  </a:cubicBezTo>
                  <a:cubicBezTo>
                    <a:pt x="917" y="476"/>
                    <a:pt x="917" y="476"/>
                    <a:pt x="917" y="476"/>
                  </a:cubicBezTo>
                  <a:cubicBezTo>
                    <a:pt x="877" y="476"/>
                    <a:pt x="877" y="476"/>
                    <a:pt x="877" y="476"/>
                  </a:cubicBezTo>
                  <a:lnTo>
                    <a:pt x="877" y="435"/>
                  </a:lnTo>
                  <a:close/>
                  <a:moveTo>
                    <a:pt x="877" y="503"/>
                  </a:moveTo>
                  <a:cubicBezTo>
                    <a:pt x="917" y="503"/>
                    <a:pt x="917" y="503"/>
                    <a:pt x="917" y="503"/>
                  </a:cubicBezTo>
                  <a:cubicBezTo>
                    <a:pt x="917" y="544"/>
                    <a:pt x="917" y="544"/>
                    <a:pt x="917" y="544"/>
                  </a:cubicBezTo>
                  <a:cubicBezTo>
                    <a:pt x="877" y="544"/>
                    <a:pt x="877" y="544"/>
                    <a:pt x="877" y="544"/>
                  </a:cubicBezTo>
                  <a:lnTo>
                    <a:pt x="877" y="503"/>
                  </a:lnTo>
                  <a:close/>
                  <a:moveTo>
                    <a:pt x="802" y="364"/>
                  </a:moveTo>
                  <a:cubicBezTo>
                    <a:pt x="842" y="364"/>
                    <a:pt x="842" y="364"/>
                    <a:pt x="842" y="364"/>
                  </a:cubicBezTo>
                  <a:cubicBezTo>
                    <a:pt x="842" y="405"/>
                    <a:pt x="842" y="405"/>
                    <a:pt x="842" y="405"/>
                  </a:cubicBezTo>
                  <a:cubicBezTo>
                    <a:pt x="802" y="405"/>
                    <a:pt x="802" y="405"/>
                    <a:pt x="802" y="405"/>
                  </a:cubicBezTo>
                  <a:lnTo>
                    <a:pt x="802" y="364"/>
                  </a:lnTo>
                  <a:close/>
                  <a:moveTo>
                    <a:pt x="802" y="435"/>
                  </a:moveTo>
                  <a:cubicBezTo>
                    <a:pt x="842" y="435"/>
                    <a:pt x="842" y="435"/>
                    <a:pt x="842" y="435"/>
                  </a:cubicBezTo>
                  <a:cubicBezTo>
                    <a:pt x="842" y="476"/>
                    <a:pt x="842" y="476"/>
                    <a:pt x="842" y="476"/>
                  </a:cubicBezTo>
                  <a:cubicBezTo>
                    <a:pt x="802" y="476"/>
                    <a:pt x="802" y="476"/>
                    <a:pt x="802" y="476"/>
                  </a:cubicBezTo>
                  <a:lnTo>
                    <a:pt x="802" y="435"/>
                  </a:lnTo>
                  <a:close/>
                  <a:moveTo>
                    <a:pt x="802" y="503"/>
                  </a:moveTo>
                  <a:cubicBezTo>
                    <a:pt x="842" y="503"/>
                    <a:pt x="842" y="503"/>
                    <a:pt x="842" y="503"/>
                  </a:cubicBezTo>
                  <a:cubicBezTo>
                    <a:pt x="842" y="544"/>
                    <a:pt x="842" y="544"/>
                    <a:pt x="842" y="544"/>
                  </a:cubicBezTo>
                  <a:cubicBezTo>
                    <a:pt x="802" y="544"/>
                    <a:pt x="802" y="544"/>
                    <a:pt x="802" y="544"/>
                  </a:cubicBezTo>
                  <a:lnTo>
                    <a:pt x="802" y="503"/>
                  </a:lnTo>
                  <a:close/>
                  <a:moveTo>
                    <a:pt x="727" y="364"/>
                  </a:moveTo>
                  <a:cubicBezTo>
                    <a:pt x="768" y="364"/>
                    <a:pt x="768" y="364"/>
                    <a:pt x="768" y="364"/>
                  </a:cubicBezTo>
                  <a:cubicBezTo>
                    <a:pt x="768" y="405"/>
                    <a:pt x="768" y="405"/>
                    <a:pt x="768" y="405"/>
                  </a:cubicBezTo>
                  <a:cubicBezTo>
                    <a:pt x="727" y="405"/>
                    <a:pt x="727" y="405"/>
                    <a:pt x="727" y="405"/>
                  </a:cubicBezTo>
                  <a:lnTo>
                    <a:pt x="727" y="364"/>
                  </a:lnTo>
                  <a:close/>
                  <a:moveTo>
                    <a:pt x="727" y="435"/>
                  </a:moveTo>
                  <a:cubicBezTo>
                    <a:pt x="768" y="435"/>
                    <a:pt x="768" y="435"/>
                    <a:pt x="768" y="435"/>
                  </a:cubicBezTo>
                  <a:cubicBezTo>
                    <a:pt x="768" y="476"/>
                    <a:pt x="768" y="476"/>
                    <a:pt x="768" y="476"/>
                  </a:cubicBezTo>
                  <a:cubicBezTo>
                    <a:pt x="727" y="476"/>
                    <a:pt x="727" y="476"/>
                    <a:pt x="727" y="476"/>
                  </a:cubicBezTo>
                  <a:lnTo>
                    <a:pt x="727" y="435"/>
                  </a:lnTo>
                  <a:close/>
                  <a:moveTo>
                    <a:pt x="727" y="503"/>
                  </a:moveTo>
                  <a:cubicBezTo>
                    <a:pt x="768" y="503"/>
                    <a:pt x="768" y="503"/>
                    <a:pt x="768" y="503"/>
                  </a:cubicBezTo>
                  <a:cubicBezTo>
                    <a:pt x="768" y="544"/>
                    <a:pt x="768" y="544"/>
                    <a:pt x="768" y="544"/>
                  </a:cubicBezTo>
                  <a:cubicBezTo>
                    <a:pt x="727" y="544"/>
                    <a:pt x="727" y="544"/>
                    <a:pt x="727" y="544"/>
                  </a:cubicBezTo>
                  <a:lnTo>
                    <a:pt x="727" y="503"/>
                  </a:lnTo>
                  <a:close/>
                  <a:moveTo>
                    <a:pt x="653" y="364"/>
                  </a:moveTo>
                  <a:cubicBezTo>
                    <a:pt x="693" y="364"/>
                    <a:pt x="693" y="364"/>
                    <a:pt x="693" y="364"/>
                  </a:cubicBezTo>
                  <a:cubicBezTo>
                    <a:pt x="693" y="405"/>
                    <a:pt x="693" y="405"/>
                    <a:pt x="693" y="405"/>
                  </a:cubicBezTo>
                  <a:cubicBezTo>
                    <a:pt x="653" y="405"/>
                    <a:pt x="653" y="405"/>
                    <a:pt x="653" y="405"/>
                  </a:cubicBezTo>
                  <a:lnTo>
                    <a:pt x="653" y="364"/>
                  </a:lnTo>
                  <a:close/>
                  <a:moveTo>
                    <a:pt x="653" y="435"/>
                  </a:moveTo>
                  <a:cubicBezTo>
                    <a:pt x="693" y="435"/>
                    <a:pt x="693" y="435"/>
                    <a:pt x="693" y="435"/>
                  </a:cubicBezTo>
                  <a:cubicBezTo>
                    <a:pt x="693" y="476"/>
                    <a:pt x="693" y="476"/>
                    <a:pt x="693" y="476"/>
                  </a:cubicBezTo>
                  <a:cubicBezTo>
                    <a:pt x="653" y="476"/>
                    <a:pt x="653" y="476"/>
                    <a:pt x="653" y="476"/>
                  </a:cubicBezTo>
                  <a:lnTo>
                    <a:pt x="653" y="435"/>
                  </a:lnTo>
                  <a:close/>
                  <a:moveTo>
                    <a:pt x="653" y="503"/>
                  </a:moveTo>
                  <a:cubicBezTo>
                    <a:pt x="693" y="503"/>
                    <a:pt x="693" y="503"/>
                    <a:pt x="693" y="503"/>
                  </a:cubicBezTo>
                  <a:cubicBezTo>
                    <a:pt x="693" y="544"/>
                    <a:pt x="693" y="544"/>
                    <a:pt x="693" y="544"/>
                  </a:cubicBezTo>
                  <a:cubicBezTo>
                    <a:pt x="653" y="544"/>
                    <a:pt x="653" y="544"/>
                    <a:pt x="653" y="544"/>
                  </a:cubicBezTo>
                  <a:lnTo>
                    <a:pt x="653" y="503"/>
                  </a:lnTo>
                  <a:close/>
                  <a:moveTo>
                    <a:pt x="655" y="282"/>
                  </a:moveTo>
                  <a:cubicBezTo>
                    <a:pt x="1538" y="282"/>
                    <a:pt x="1538" y="282"/>
                    <a:pt x="1538" y="282"/>
                  </a:cubicBezTo>
                  <a:cubicBezTo>
                    <a:pt x="1574" y="282"/>
                    <a:pt x="1603" y="254"/>
                    <a:pt x="1603" y="218"/>
                  </a:cubicBezTo>
                  <a:cubicBezTo>
                    <a:pt x="1603" y="65"/>
                    <a:pt x="1603" y="65"/>
                    <a:pt x="1603" y="65"/>
                  </a:cubicBezTo>
                  <a:cubicBezTo>
                    <a:pt x="1603" y="29"/>
                    <a:pt x="1574" y="0"/>
                    <a:pt x="1538" y="0"/>
                  </a:cubicBezTo>
                  <a:cubicBezTo>
                    <a:pt x="655" y="0"/>
                    <a:pt x="655" y="0"/>
                    <a:pt x="655" y="0"/>
                  </a:cubicBezTo>
                  <a:cubicBezTo>
                    <a:pt x="619" y="0"/>
                    <a:pt x="590" y="29"/>
                    <a:pt x="590" y="65"/>
                  </a:cubicBezTo>
                  <a:cubicBezTo>
                    <a:pt x="590" y="218"/>
                    <a:pt x="590" y="218"/>
                    <a:pt x="590" y="218"/>
                  </a:cubicBezTo>
                  <a:cubicBezTo>
                    <a:pt x="590" y="254"/>
                    <a:pt x="619" y="282"/>
                    <a:pt x="655" y="282"/>
                  </a:cubicBezTo>
                  <a:close/>
                  <a:moveTo>
                    <a:pt x="1464" y="90"/>
                  </a:moveTo>
                  <a:cubicBezTo>
                    <a:pt x="1492" y="90"/>
                    <a:pt x="1515" y="113"/>
                    <a:pt x="1515" y="141"/>
                  </a:cubicBezTo>
                  <a:cubicBezTo>
                    <a:pt x="1515" y="170"/>
                    <a:pt x="1492" y="192"/>
                    <a:pt x="1464" y="192"/>
                  </a:cubicBezTo>
                  <a:cubicBezTo>
                    <a:pt x="1436" y="192"/>
                    <a:pt x="1413" y="170"/>
                    <a:pt x="1413" y="141"/>
                  </a:cubicBezTo>
                  <a:cubicBezTo>
                    <a:pt x="1413" y="113"/>
                    <a:pt x="1436" y="90"/>
                    <a:pt x="1464" y="90"/>
                  </a:cubicBezTo>
                  <a:close/>
                  <a:moveTo>
                    <a:pt x="1100" y="52"/>
                  </a:moveTo>
                  <a:cubicBezTo>
                    <a:pt x="1140" y="52"/>
                    <a:pt x="1140" y="52"/>
                    <a:pt x="1140" y="52"/>
                  </a:cubicBezTo>
                  <a:cubicBezTo>
                    <a:pt x="1140" y="92"/>
                    <a:pt x="1140" y="92"/>
                    <a:pt x="1140" y="92"/>
                  </a:cubicBezTo>
                  <a:cubicBezTo>
                    <a:pt x="1100" y="92"/>
                    <a:pt x="1100" y="92"/>
                    <a:pt x="1100" y="92"/>
                  </a:cubicBezTo>
                  <a:lnTo>
                    <a:pt x="1100" y="52"/>
                  </a:lnTo>
                  <a:close/>
                  <a:moveTo>
                    <a:pt x="1100" y="123"/>
                  </a:moveTo>
                  <a:cubicBezTo>
                    <a:pt x="1140" y="123"/>
                    <a:pt x="1140" y="123"/>
                    <a:pt x="1140" y="123"/>
                  </a:cubicBezTo>
                  <a:cubicBezTo>
                    <a:pt x="1140" y="163"/>
                    <a:pt x="1140" y="163"/>
                    <a:pt x="1140" y="163"/>
                  </a:cubicBezTo>
                  <a:cubicBezTo>
                    <a:pt x="1100" y="163"/>
                    <a:pt x="1100" y="163"/>
                    <a:pt x="1100" y="163"/>
                  </a:cubicBezTo>
                  <a:lnTo>
                    <a:pt x="1100" y="123"/>
                  </a:lnTo>
                  <a:close/>
                  <a:moveTo>
                    <a:pt x="1100" y="191"/>
                  </a:moveTo>
                  <a:cubicBezTo>
                    <a:pt x="1140" y="191"/>
                    <a:pt x="1140" y="191"/>
                    <a:pt x="1140" y="191"/>
                  </a:cubicBezTo>
                  <a:cubicBezTo>
                    <a:pt x="1140" y="231"/>
                    <a:pt x="1140" y="231"/>
                    <a:pt x="1140" y="231"/>
                  </a:cubicBezTo>
                  <a:cubicBezTo>
                    <a:pt x="1100" y="231"/>
                    <a:pt x="1100" y="231"/>
                    <a:pt x="1100" y="231"/>
                  </a:cubicBezTo>
                  <a:lnTo>
                    <a:pt x="1100" y="191"/>
                  </a:lnTo>
                  <a:close/>
                  <a:moveTo>
                    <a:pt x="1025" y="52"/>
                  </a:moveTo>
                  <a:cubicBezTo>
                    <a:pt x="1066" y="52"/>
                    <a:pt x="1066" y="52"/>
                    <a:pt x="1066" y="52"/>
                  </a:cubicBezTo>
                  <a:cubicBezTo>
                    <a:pt x="1066" y="92"/>
                    <a:pt x="1066" y="92"/>
                    <a:pt x="1066" y="92"/>
                  </a:cubicBezTo>
                  <a:cubicBezTo>
                    <a:pt x="1025" y="92"/>
                    <a:pt x="1025" y="92"/>
                    <a:pt x="1025" y="92"/>
                  </a:cubicBezTo>
                  <a:lnTo>
                    <a:pt x="1025" y="52"/>
                  </a:lnTo>
                  <a:close/>
                  <a:moveTo>
                    <a:pt x="1025" y="123"/>
                  </a:moveTo>
                  <a:cubicBezTo>
                    <a:pt x="1066" y="123"/>
                    <a:pt x="1066" y="123"/>
                    <a:pt x="1066" y="123"/>
                  </a:cubicBezTo>
                  <a:cubicBezTo>
                    <a:pt x="1066" y="163"/>
                    <a:pt x="1066" y="163"/>
                    <a:pt x="1066" y="163"/>
                  </a:cubicBezTo>
                  <a:cubicBezTo>
                    <a:pt x="1025" y="163"/>
                    <a:pt x="1025" y="163"/>
                    <a:pt x="1025" y="163"/>
                  </a:cubicBezTo>
                  <a:lnTo>
                    <a:pt x="1025" y="123"/>
                  </a:lnTo>
                  <a:close/>
                  <a:moveTo>
                    <a:pt x="1025" y="191"/>
                  </a:moveTo>
                  <a:cubicBezTo>
                    <a:pt x="1066" y="191"/>
                    <a:pt x="1066" y="191"/>
                    <a:pt x="1066" y="191"/>
                  </a:cubicBezTo>
                  <a:cubicBezTo>
                    <a:pt x="1066" y="231"/>
                    <a:pt x="1066" y="231"/>
                    <a:pt x="1066" y="231"/>
                  </a:cubicBezTo>
                  <a:cubicBezTo>
                    <a:pt x="1025" y="231"/>
                    <a:pt x="1025" y="231"/>
                    <a:pt x="1025" y="231"/>
                  </a:cubicBezTo>
                  <a:lnTo>
                    <a:pt x="1025" y="191"/>
                  </a:lnTo>
                  <a:close/>
                  <a:moveTo>
                    <a:pt x="951" y="52"/>
                  </a:moveTo>
                  <a:cubicBezTo>
                    <a:pt x="992" y="52"/>
                    <a:pt x="992" y="52"/>
                    <a:pt x="992" y="52"/>
                  </a:cubicBezTo>
                  <a:cubicBezTo>
                    <a:pt x="992" y="92"/>
                    <a:pt x="992" y="92"/>
                    <a:pt x="992" y="92"/>
                  </a:cubicBezTo>
                  <a:cubicBezTo>
                    <a:pt x="951" y="92"/>
                    <a:pt x="951" y="92"/>
                    <a:pt x="951" y="92"/>
                  </a:cubicBezTo>
                  <a:lnTo>
                    <a:pt x="951" y="52"/>
                  </a:lnTo>
                  <a:close/>
                  <a:moveTo>
                    <a:pt x="951" y="123"/>
                  </a:moveTo>
                  <a:cubicBezTo>
                    <a:pt x="992" y="123"/>
                    <a:pt x="992" y="123"/>
                    <a:pt x="992" y="123"/>
                  </a:cubicBezTo>
                  <a:cubicBezTo>
                    <a:pt x="992" y="163"/>
                    <a:pt x="992" y="163"/>
                    <a:pt x="992" y="163"/>
                  </a:cubicBezTo>
                  <a:cubicBezTo>
                    <a:pt x="951" y="163"/>
                    <a:pt x="951" y="163"/>
                    <a:pt x="951" y="163"/>
                  </a:cubicBezTo>
                  <a:lnTo>
                    <a:pt x="951" y="123"/>
                  </a:lnTo>
                  <a:close/>
                  <a:moveTo>
                    <a:pt x="951" y="191"/>
                  </a:moveTo>
                  <a:cubicBezTo>
                    <a:pt x="992" y="191"/>
                    <a:pt x="992" y="191"/>
                    <a:pt x="992" y="191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51" y="231"/>
                    <a:pt x="951" y="231"/>
                    <a:pt x="951" y="231"/>
                  </a:cubicBezTo>
                  <a:lnTo>
                    <a:pt x="951" y="191"/>
                  </a:lnTo>
                  <a:close/>
                  <a:moveTo>
                    <a:pt x="877" y="52"/>
                  </a:moveTo>
                  <a:cubicBezTo>
                    <a:pt x="917" y="52"/>
                    <a:pt x="917" y="52"/>
                    <a:pt x="917" y="52"/>
                  </a:cubicBezTo>
                  <a:cubicBezTo>
                    <a:pt x="917" y="92"/>
                    <a:pt x="917" y="92"/>
                    <a:pt x="917" y="92"/>
                  </a:cubicBezTo>
                  <a:cubicBezTo>
                    <a:pt x="877" y="92"/>
                    <a:pt x="877" y="92"/>
                    <a:pt x="877" y="92"/>
                  </a:cubicBezTo>
                  <a:lnTo>
                    <a:pt x="877" y="52"/>
                  </a:lnTo>
                  <a:close/>
                  <a:moveTo>
                    <a:pt x="877" y="123"/>
                  </a:moveTo>
                  <a:cubicBezTo>
                    <a:pt x="917" y="123"/>
                    <a:pt x="917" y="123"/>
                    <a:pt x="917" y="123"/>
                  </a:cubicBezTo>
                  <a:cubicBezTo>
                    <a:pt x="917" y="163"/>
                    <a:pt x="917" y="163"/>
                    <a:pt x="917" y="163"/>
                  </a:cubicBezTo>
                  <a:cubicBezTo>
                    <a:pt x="877" y="163"/>
                    <a:pt x="877" y="163"/>
                    <a:pt x="877" y="163"/>
                  </a:cubicBezTo>
                  <a:lnTo>
                    <a:pt x="877" y="123"/>
                  </a:lnTo>
                  <a:close/>
                  <a:moveTo>
                    <a:pt x="877" y="191"/>
                  </a:moveTo>
                  <a:cubicBezTo>
                    <a:pt x="917" y="191"/>
                    <a:pt x="917" y="191"/>
                    <a:pt x="917" y="191"/>
                  </a:cubicBezTo>
                  <a:cubicBezTo>
                    <a:pt x="917" y="231"/>
                    <a:pt x="917" y="231"/>
                    <a:pt x="917" y="231"/>
                  </a:cubicBezTo>
                  <a:cubicBezTo>
                    <a:pt x="877" y="231"/>
                    <a:pt x="877" y="231"/>
                    <a:pt x="877" y="231"/>
                  </a:cubicBezTo>
                  <a:lnTo>
                    <a:pt x="877" y="191"/>
                  </a:lnTo>
                  <a:close/>
                  <a:moveTo>
                    <a:pt x="802" y="52"/>
                  </a:moveTo>
                  <a:cubicBezTo>
                    <a:pt x="842" y="52"/>
                    <a:pt x="842" y="52"/>
                    <a:pt x="842" y="52"/>
                  </a:cubicBezTo>
                  <a:cubicBezTo>
                    <a:pt x="842" y="92"/>
                    <a:pt x="842" y="92"/>
                    <a:pt x="842" y="92"/>
                  </a:cubicBezTo>
                  <a:cubicBezTo>
                    <a:pt x="802" y="92"/>
                    <a:pt x="802" y="92"/>
                    <a:pt x="802" y="92"/>
                  </a:cubicBezTo>
                  <a:lnTo>
                    <a:pt x="802" y="52"/>
                  </a:lnTo>
                  <a:close/>
                  <a:moveTo>
                    <a:pt x="802" y="123"/>
                  </a:moveTo>
                  <a:cubicBezTo>
                    <a:pt x="842" y="123"/>
                    <a:pt x="842" y="123"/>
                    <a:pt x="842" y="123"/>
                  </a:cubicBezTo>
                  <a:cubicBezTo>
                    <a:pt x="842" y="163"/>
                    <a:pt x="842" y="163"/>
                    <a:pt x="842" y="163"/>
                  </a:cubicBezTo>
                  <a:cubicBezTo>
                    <a:pt x="802" y="163"/>
                    <a:pt x="802" y="163"/>
                    <a:pt x="802" y="163"/>
                  </a:cubicBezTo>
                  <a:lnTo>
                    <a:pt x="802" y="123"/>
                  </a:lnTo>
                  <a:close/>
                  <a:moveTo>
                    <a:pt x="802" y="191"/>
                  </a:moveTo>
                  <a:cubicBezTo>
                    <a:pt x="842" y="191"/>
                    <a:pt x="842" y="191"/>
                    <a:pt x="842" y="191"/>
                  </a:cubicBezTo>
                  <a:cubicBezTo>
                    <a:pt x="842" y="231"/>
                    <a:pt x="842" y="231"/>
                    <a:pt x="842" y="231"/>
                  </a:cubicBezTo>
                  <a:cubicBezTo>
                    <a:pt x="802" y="231"/>
                    <a:pt x="802" y="231"/>
                    <a:pt x="802" y="231"/>
                  </a:cubicBezTo>
                  <a:lnTo>
                    <a:pt x="802" y="191"/>
                  </a:lnTo>
                  <a:close/>
                  <a:moveTo>
                    <a:pt x="727" y="52"/>
                  </a:moveTo>
                  <a:cubicBezTo>
                    <a:pt x="768" y="52"/>
                    <a:pt x="768" y="52"/>
                    <a:pt x="768" y="52"/>
                  </a:cubicBezTo>
                  <a:cubicBezTo>
                    <a:pt x="768" y="92"/>
                    <a:pt x="768" y="92"/>
                    <a:pt x="768" y="92"/>
                  </a:cubicBezTo>
                  <a:cubicBezTo>
                    <a:pt x="727" y="92"/>
                    <a:pt x="727" y="92"/>
                    <a:pt x="727" y="92"/>
                  </a:cubicBezTo>
                  <a:lnTo>
                    <a:pt x="727" y="52"/>
                  </a:lnTo>
                  <a:close/>
                  <a:moveTo>
                    <a:pt x="727" y="123"/>
                  </a:moveTo>
                  <a:cubicBezTo>
                    <a:pt x="768" y="123"/>
                    <a:pt x="768" y="123"/>
                    <a:pt x="768" y="123"/>
                  </a:cubicBezTo>
                  <a:cubicBezTo>
                    <a:pt x="768" y="163"/>
                    <a:pt x="768" y="163"/>
                    <a:pt x="768" y="163"/>
                  </a:cubicBezTo>
                  <a:cubicBezTo>
                    <a:pt x="727" y="163"/>
                    <a:pt x="727" y="163"/>
                    <a:pt x="727" y="163"/>
                  </a:cubicBezTo>
                  <a:lnTo>
                    <a:pt x="727" y="123"/>
                  </a:lnTo>
                  <a:close/>
                  <a:moveTo>
                    <a:pt x="727" y="191"/>
                  </a:moveTo>
                  <a:cubicBezTo>
                    <a:pt x="768" y="191"/>
                    <a:pt x="768" y="191"/>
                    <a:pt x="768" y="191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27" y="231"/>
                    <a:pt x="727" y="231"/>
                    <a:pt x="727" y="231"/>
                  </a:cubicBezTo>
                  <a:lnTo>
                    <a:pt x="727" y="191"/>
                  </a:lnTo>
                  <a:close/>
                  <a:moveTo>
                    <a:pt x="653" y="52"/>
                  </a:moveTo>
                  <a:cubicBezTo>
                    <a:pt x="693" y="52"/>
                    <a:pt x="693" y="52"/>
                    <a:pt x="693" y="52"/>
                  </a:cubicBezTo>
                  <a:cubicBezTo>
                    <a:pt x="693" y="92"/>
                    <a:pt x="693" y="92"/>
                    <a:pt x="693" y="92"/>
                  </a:cubicBezTo>
                  <a:cubicBezTo>
                    <a:pt x="653" y="92"/>
                    <a:pt x="653" y="92"/>
                    <a:pt x="653" y="92"/>
                  </a:cubicBezTo>
                  <a:lnTo>
                    <a:pt x="653" y="52"/>
                  </a:lnTo>
                  <a:close/>
                  <a:moveTo>
                    <a:pt x="653" y="123"/>
                  </a:moveTo>
                  <a:cubicBezTo>
                    <a:pt x="693" y="123"/>
                    <a:pt x="693" y="123"/>
                    <a:pt x="693" y="123"/>
                  </a:cubicBezTo>
                  <a:cubicBezTo>
                    <a:pt x="693" y="163"/>
                    <a:pt x="693" y="163"/>
                    <a:pt x="693" y="163"/>
                  </a:cubicBezTo>
                  <a:cubicBezTo>
                    <a:pt x="653" y="163"/>
                    <a:pt x="653" y="163"/>
                    <a:pt x="653" y="163"/>
                  </a:cubicBezTo>
                  <a:lnTo>
                    <a:pt x="653" y="123"/>
                  </a:lnTo>
                  <a:close/>
                  <a:moveTo>
                    <a:pt x="653" y="191"/>
                  </a:moveTo>
                  <a:cubicBezTo>
                    <a:pt x="693" y="191"/>
                    <a:pt x="693" y="191"/>
                    <a:pt x="693" y="191"/>
                  </a:cubicBezTo>
                  <a:cubicBezTo>
                    <a:pt x="693" y="231"/>
                    <a:pt x="693" y="231"/>
                    <a:pt x="693" y="231"/>
                  </a:cubicBezTo>
                  <a:cubicBezTo>
                    <a:pt x="653" y="231"/>
                    <a:pt x="653" y="231"/>
                    <a:pt x="653" y="231"/>
                  </a:cubicBezTo>
                  <a:lnTo>
                    <a:pt x="653" y="191"/>
                  </a:lnTo>
                  <a:close/>
                  <a:moveTo>
                    <a:pt x="1345" y="2036"/>
                  </a:moveTo>
                  <a:cubicBezTo>
                    <a:pt x="1339" y="2029"/>
                    <a:pt x="1325" y="2023"/>
                    <a:pt x="1315" y="2023"/>
                  </a:cubicBezTo>
                  <a:cubicBezTo>
                    <a:pt x="878" y="2023"/>
                    <a:pt x="878" y="2023"/>
                    <a:pt x="878" y="2023"/>
                  </a:cubicBezTo>
                  <a:cubicBezTo>
                    <a:pt x="868" y="2023"/>
                    <a:pt x="855" y="2029"/>
                    <a:pt x="848" y="2036"/>
                  </a:cubicBezTo>
                  <a:cubicBezTo>
                    <a:pt x="761" y="2138"/>
                    <a:pt x="761" y="2138"/>
                    <a:pt x="761" y="2138"/>
                  </a:cubicBezTo>
                  <a:cubicBezTo>
                    <a:pt x="755" y="2146"/>
                    <a:pt x="749" y="2160"/>
                    <a:pt x="749" y="2170"/>
                  </a:cubicBezTo>
                  <a:cubicBezTo>
                    <a:pt x="749" y="2179"/>
                    <a:pt x="749" y="2179"/>
                    <a:pt x="749" y="2179"/>
                  </a:cubicBezTo>
                  <a:cubicBezTo>
                    <a:pt x="749" y="2189"/>
                    <a:pt x="757" y="2197"/>
                    <a:pt x="767" y="2197"/>
                  </a:cubicBezTo>
                  <a:cubicBezTo>
                    <a:pt x="1426" y="2197"/>
                    <a:pt x="1426" y="2197"/>
                    <a:pt x="1426" y="2197"/>
                  </a:cubicBezTo>
                  <a:cubicBezTo>
                    <a:pt x="1436" y="2197"/>
                    <a:pt x="1444" y="2189"/>
                    <a:pt x="1444" y="2179"/>
                  </a:cubicBezTo>
                  <a:cubicBezTo>
                    <a:pt x="1444" y="2170"/>
                    <a:pt x="1444" y="2170"/>
                    <a:pt x="1444" y="2170"/>
                  </a:cubicBezTo>
                  <a:cubicBezTo>
                    <a:pt x="1444" y="2160"/>
                    <a:pt x="1439" y="2146"/>
                    <a:pt x="1432" y="2138"/>
                  </a:cubicBezTo>
                  <a:lnTo>
                    <a:pt x="1345" y="2036"/>
                  </a:lnTo>
                  <a:close/>
                  <a:moveTo>
                    <a:pt x="2182" y="1590"/>
                  </a:moveTo>
                  <a:cubicBezTo>
                    <a:pt x="2095" y="1488"/>
                    <a:pt x="2095" y="1488"/>
                    <a:pt x="2095" y="1488"/>
                  </a:cubicBezTo>
                  <a:cubicBezTo>
                    <a:pt x="2088" y="1480"/>
                    <a:pt x="2075" y="1474"/>
                    <a:pt x="2065" y="1474"/>
                  </a:cubicBezTo>
                  <a:cubicBezTo>
                    <a:pt x="1627" y="1474"/>
                    <a:pt x="1627" y="1474"/>
                    <a:pt x="1627" y="1474"/>
                  </a:cubicBezTo>
                  <a:cubicBezTo>
                    <a:pt x="1617" y="1474"/>
                    <a:pt x="1604" y="1480"/>
                    <a:pt x="1597" y="1488"/>
                  </a:cubicBezTo>
                  <a:cubicBezTo>
                    <a:pt x="1510" y="1590"/>
                    <a:pt x="1510" y="1590"/>
                    <a:pt x="1510" y="1590"/>
                  </a:cubicBezTo>
                  <a:cubicBezTo>
                    <a:pt x="1504" y="1598"/>
                    <a:pt x="1499" y="1612"/>
                    <a:pt x="1499" y="1622"/>
                  </a:cubicBezTo>
                  <a:cubicBezTo>
                    <a:pt x="1499" y="1630"/>
                    <a:pt x="1499" y="1630"/>
                    <a:pt x="1499" y="1630"/>
                  </a:cubicBezTo>
                  <a:cubicBezTo>
                    <a:pt x="1499" y="1640"/>
                    <a:pt x="1507" y="1649"/>
                    <a:pt x="1517" y="1649"/>
                  </a:cubicBezTo>
                  <a:cubicBezTo>
                    <a:pt x="2175" y="1649"/>
                    <a:pt x="2175" y="1649"/>
                    <a:pt x="2175" y="1649"/>
                  </a:cubicBezTo>
                  <a:cubicBezTo>
                    <a:pt x="2185" y="1649"/>
                    <a:pt x="2193" y="1640"/>
                    <a:pt x="2193" y="1630"/>
                  </a:cubicBezTo>
                  <a:cubicBezTo>
                    <a:pt x="2193" y="1622"/>
                    <a:pt x="2193" y="1622"/>
                    <a:pt x="2193" y="1622"/>
                  </a:cubicBezTo>
                  <a:cubicBezTo>
                    <a:pt x="2193" y="1612"/>
                    <a:pt x="2188" y="1598"/>
                    <a:pt x="2182" y="1590"/>
                  </a:cubicBezTo>
                  <a:close/>
                  <a:moveTo>
                    <a:pt x="176" y="1449"/>
                  </a:moveTo>
                  <a:cubicBezTo>
                    <a:pt x="519" y="1449"/>
                    <a:pt x="519" y="1449"/>
                    <a:pt x="519" y="1449"/>
                  </a:cubicBezTo>
                  <a:cubicBezTo>
                    <a:pt x="559" y="1449"/>
                    <a:pt x="591" y="1417"/>
                    <a:pt x="591" y="1377"/>
                  </a:cubicBezTo>
                  <a:cubicBezTo>
                    <a:pt x="591" y="1322"/>
                    <a:pt x="591" y="1322"/>
                    <a:pt x="591" y="1322"/>
                  </a:cubicBezTo>
                  <a:cubicBezTo>
                    <a:pt x="920" y="1322"/>
                    <a:pt x="920" y="1322"/>
                    <a:pt x="920" y="1322"/>
                  </a:cubicBezTo>
                  <a:cubicBezTo>
                    <a:pt x="936" y="1388"/>
                    <a:pt x="990" y="1440"/>
                    <a:pt x="1057" y="1455"/>
                  </a:cubicBezTo>
                  <a:cubicBezTo>
                    <a:pt x="1057" y="1617"/>
                    <a:pt x="1057" y="1617"/>
                    <a:pt x="1057" y="1617"/>
                  </a:cubicBezTo>
                  <a:cubicBezTo>
                    <a:pt x="925" y="1617"/>
                    <a:pt x="925" y="1617"/>
                    <a:pt x="925" y="1617"/>
                  </a:cubicBezTo>
                  <a:cubicBezTo>
                    <a:pt x="885" y="1617"/>
                    <a:pt x="853" y="1650"/>
                    <a:pt x="853" y="1690"/>
                  </a:cubicBezTo>
                  <a:cubicBezTo>
                    <a:pt x="853" y="1925"/>
                    <a:pt x="853" y="1925"/>
                    <a:pt x="853" y="1925"/>
                  </a:cubicBezTo>
                  <a:cubicBezTo>
                    <a:pt x="853" y="1965"/>
                    <a:pt x="885" y="1997"/>
                    <a:pt x="925" y="1997"/>
                  </a:cubicBezTo>
                  <a:cubicBezTo>
                    <a:pt x="1268" y="1997"/>
                    <a:pt x="1268" y="1997"/>
                    <a:pt x="1268" y="1997"/>
                  </a:cubicBezTo>
                  <a:cubicBezTo>
                    <a:pt x="1308" y="1997"/>
                    <a:pt x="1341" y="1965"/>
                    <a:pt x="1341" y="1925"/>
                  </a:cubicBezTo>
                  <a:cubicBezTo>
                    <a:pt x="1341" y="1690"/>
                    <a:pt x="1341" y="1690"/>
                    <a:pt x="1341" y="1690"/>
                  </a:cubicBezTo>
                  <a:cubicBezTo>
                    <a:pt x="1341" y="1650"/>
                    <a:pt x="1308" y="1617"/>
                    <a:pt x="1268" y="1617"/>
                  </a:cubicBezTo>
                  <a:cubicBezTo>
                    <a:pt x="1137" y="1617"/>
                    <a:pt x="1137" y="1617"/>
                    <a:pt x="1137" y="1617"/>
                  </a:cubicBezTo>
                  <a:cubicBezTo>
                    <a:pt x="1137" y="1455"/>
                    <a:pt x="1137" y="1455"/>
                    <a:pt x="1137" y="1455"/>
                  </a:cubicBezTo>
                  <a:cubicBezTo>
                    <a:pt x="1204" y="1440"/>
                    <a:pt x="1257" y="1388"/>
                    <a:pt x="1273" y="1322"/>
                  </a:cubicBezTo>
                  <a:cubicBezTo>
                    <a:pt x="1602" y="1322"/>
                    <a:pt x="1602" y="1322"/>
                    <a:pt x="1602" y="1322"/>
                  </a:cubicBezTo>
                  <a:cubicBezTo>
                    <a:pt x="1602" y="1377"/>
                    <a:pt x="1602" y="1377"/>
                    <a:pt x="1602" y="1377"/>
                  </a:cubicBezTo>
                  <a:cubicBezTo>
                    <a:pt x="1602" y="1417"/>
                    <a:pt x="1634" y="1449"/>
                    <a:pt x="1675" y="1449"/>
                  </a:cubicBezTo>
                  <a:cubicBezTo>
                    <a:pt x="2018" y="1449"/>
                    <a:pt x="2018" y="1449"/>
                    <a:pt x="2018" y="1449"/>
                  </a:cubicBezTo>
                  <a:cubicBezTo>
                    <a:pt x="2058" y="1449"/>
                    <a:pt x="2090" y="1417"/>
                    <a:pt x="2090" y="1377"/>
                  </a:cubicBezTo>
                  <a:cubicBezTo>
                    <a:pt x="2090" y="1142"/>
                    <a:pt x="2090" y="1142"/>
                    <a:pt x="2090" y="1142"/>
                  </a:cubicBezTo>
                  <a:cubicBezTo>
                    <a:pt x="2090" y="1102"/>
                    <a:pt x="2058" y="1069"/>
                    <a:pt x="2018" y="1069"/>
                  </a:cubicBezTo>
                  <a:cubicBezTo>
                    <a:pt x="1675" y="1069"/>
                    <a:pt x="1675" y="1069"/>
                    <a:pt x="1675" y="1069"/>
                  </a:cubicBezTo>
                  <a:cubicBezTo>
                    <a:pt x="1634" y="1069"/>
                    <a:pt x="1602" y="1102"/>
                    <a:pt x="1602" y="1142"/>
                  </a:cubicBezTo>
                  <a:cubicBezTo>
                    <a:pt x="1602" y="1242"/>
                    <a:pt x="1602" y="1242"/>
                    <a:pt x="1602" y="1242"/>
                  </a:cubicBezTo>
                  <a:cubicBezTo>
                    <a:pt x="1275" y="1242"/>
                    <a:pt x="1275" y="1242"/>
                    <a:pt x="1275" y="1242"/>
                  </a:cubicBezTo>
                  <a:cubicBezTo>
                    <a:pt x="1262" y="1176"/>
                    <a:pt x="1214" y="1122"/>
                    <a:pt x="1150" y="1103"/>
                  </a:cubicBezTo>
                  <a:cubicBezTo>
                    <a:pt x="1150" y="908"/>
                    <a:pt x="1150" y="908"/>
                    <a:pt x="1150" y="908"/>
                  </a:cubicBezTo>
                  <a:cubicBezTo>
                    <a:pt x="1538" y="908"/>
                    <a:pt x="1538" y="908"/>
                    <a:pt x="1538" y="908"/>
                  </a:cubicBezTo>
                  <a:cubicBezTo>
                    <a:pt x="1574" y="908"/>
                    <a:pt x="1603" y="879"/>
                    <a:pt x="1603" y="843"/>
                  </a:cubicBezTo>
                  <a:cubicBezTo>
                    <a:pt x="1603" y="690"/>
                    <a:pt x="1603" y="690"/>
                    <a:pt x="1603" y="690"/>
                  </a:cubicBezTo>
                  <a:cubicBezTo>
                    <a:pt x="1603" y="654"/>
                    <a:pt x="1574" y="625"/>
                    <a:pt x="1538" y="625"/>
                  </a:cubicBezTo>
                  <a:cubicBezTo>
                    <a:pt x="655" y="625"/>
                    <a:pt x="655" y="625"/>
                    <a:pt x="655" y="625"/>
                  </a:cubicBezTo>
                  <a:cubicBezTo>
                    <a:pt x="619" y="625"/>
                    <a:pt x="590" y="654"/>
                    <a:pt x="590" y="690"/>
                  </a:cubicBezTo>
                  <a:cubicBezTo>
                    <a:pt x="590" y="843"/>
                    <a:pt x="590" y="843"/>
                    <a:pt x="590" y="843"/>
                  </a:cubicBezTo>
                  <a:cubicBezTo>
                    <a:pt x="590" y="879"/>
                    <a:pt x="619" y="908"/>
                    <a:pt x="655" y="908"/>
                  </a:cubicBezTo>
                  <a:cubicBezTo>
                    <a:pt x="1043" y="908"/>
                    <a:pt x="1043" y="908"/>
                    <a:pt x="1043" y="908"/>
                  </a:cubicBezTo>
                  <a:cubicBezTo>
                    <a:pt x="1043" y="1103"/>
                    <a:pt x="1043" y="1103"/>
                    <a:pt x="1043" y="1103"/>
                  </a:cubicBezTo>
                  <a:cubicBezTo>
                    <a:pt x="980" y="1122"/>
                    <a:pt x="931" y="1176"/>
                    <a:pt x="918" y="1242"/>
                  </a:cubicBezTo>
                  <a:cubicBezTo>
                    <a:pt x="591" y="1242"/>
                    <a:pt x="591" y="1242"/>
                    <a:pt x="591" y="1242"/>
                  </a:cubicBezTo>
                  <a:cubicBezTo>
                    <a:pt x="591" y="1142"/>
                    <a:pt x="591" y="1142"/>
                    <a:pt x="591" y="1142"/>
                  </a:cubicBezTo>
                  <a:cubicBezTo>
                    <a:pt x="591" y="1102"/>
                    <a:pt x="559" y="1069"/>
                    <a:pt x="519" y="1069"/>
                  </a:cubicBezTo>
                  <a:cubicBezTo>
                    <a:pt x="176" y="1069"/>
                    <a:pt x="176" y="1069"/>
                    <a:pt x="176" y="1069"/>
                  </a:cubicBezTo>
                  <a:cubicBezTo>
                    <a:pt x="136" y="1069"/>
                    <a:pt x="103" y="1102"/>
                    <a:pt x="103" y="1142"/>
                  </a:cubicBezTo>
                  <a:cubicBezTo>
                    <a:pt x="103" y="1377"/>
                    <a:pt x="103" y="1377"/>
                    <a:pt x="103" y="1377"/>
                  </a:cubicBezTo>
                  <a:cubicBezTo>
                    <a:pt x="103" y="1417"/>
                    <a:pt x="136" y="1449"/>
                    <a:pt x="176" y="1449"/>
                  </a:cubicBezTo>
                  <a:close/>
                  <a:moveTo>
                    <a:pt x="1644" y="1142"/>
                  </a:moveTo>
                  <a:cubicBezTo>
                    <a:pt x="1644" y="1125"/>
                    <a:pt x="1658" y="1111"/>
                    <a:pt x="1675" y="1111"/>
                  </a:cubicBezTo>
                  <a:cubicBezTo>
                    <a:pt x="2018" y="1111"/>
                    <a:pt x="2018" y="1111"/>
                    <a:pt x="2018" y="1111"/>
                  </a:cubicBezTo>
                  <a:cubicBezTo>
                    <a:pt x="2034" y="1111"/>
                    <a:pt x="2048" y="1125"/>
                    <a:pt x="2048" y="1142"/>
                  </a:cubicBezTo>
                  <a:cubicBezTo>
                    <a:pt x="2048" y="1377"/>
                    <a:pt x="2048" y="1377"/>
                    <a:pt x="2048" y="1377"/>
                  </a:cubicBezTo>
                  <a:cubicBezTo>
                    <a:pt x="2048" y="1393"/>
                    <a:pt x="2034" y="1407"/>
                    <a:pt x="2018" y="1407"/>
                  </a:cubicBezTo>
                  <a:cubicBezTo>
                    <a:pt x="1675" y="1407"/>
                    <a:pt x="1675" y="1407"/>
                    <a:pt x="1675" y="1407"/>
                  </a:cubicBezTo>
                  <a:cubicBezTo>
                    <a:pt x="1658" y="1407"/>
                    <a:pt x="1644" y="1393"/>
                    <a:pt x="1644" y="1377"/>
                  </a:cubicBezTo>
                  <a:lnTo>
                    <a:pt x="1644" y="1142"/>
                  </a:lnTo>
                  <a:close/>
                  <a:moveTo>
                    <a:pt x="1464" y="715"/>
                  </a:moveTo>
                  <a:cubicBezTo>
                    <a:pt x="1492" y="715"/>
                    <a:pt x="1515" y="738"/>
                    <a:pt x="1515" y="766"/>
                  </a:cubicBezTo>
                  <a:cubicBezTo>
                    <a:pt x="1515" y="795"/>
                    <a:pt x="1492" y="818"/>
                    <a:pt x="1464" y="818"/>
                  </a:cubicBezTo>
                  <a:cubicBezTo>
                    <a:pt x="1436" y="818"/>
                    <a:pt x="1413" y="795"/>
                    <a:pt x="1413" y="766"/>
                  </a:cubicBezTo>
                  <a:cubicBezTo>
                    <a:pt x="1413" y="738"/>
                    <a:pt x="1436" y="715"/>
                    <a:pt x="1464" y="715"/>
                  </a:cubicBezTo>
                  <a:close/>
                  <a:moveTo>
                    <a:pt x="1268" y="1660"/>
                  </a:moveTo>
                  <a:cubicBezTo>
                    <a:pt x="1285" y="1660"/>
                    <a:pt x="1298" y="1673"/>
                    <a:pt x="1298" y="1690"/>
                  </a:cubicBezTo>
                  <a:cubicBezTo>
                    <a:pt x="1298" y="1925"/>
                    <a:pt x="1298" y="1925"/>
                    <a:pt x="1298" y="1925"/>
                  </a:cubicBezTo>
                  <a:cubicBezTo>
                    <a:pt x="1298" y="1942"/>
                    <a:pt x="1285" y="1955"/>
                    <a:pt x="1268" y="1955"/>
                  </a:cubicBezTo>
                  <a:cubicBezTo>
                    <a:pt x="925" y="1955"/>
                    <a:pt x="925" y="1955"/>
                    <a:pt x="925" y="1955"/>
                  </a:cubicBezTo>
                  <a:cubicBezTo>
                    <a:pt x="908" y="1955"/>
                    <a:pt x="895" y="1942"/>
                    <a:pt x="895" y="1925"/>
                  </a:cubicBezTo>
                  <a:cubicBezTo>
                    <a:pt x="895" y="1690"/>
                    <a:pt x="895" y="1690"/>
                    <a:pt x="895" y="1690"/>
                  </a:cubicBezTo>
                  <a:cubicBezTo>
                    <a:pt x="895" y="1673"/>
                    <a:pt x="908" y="1660"/>
                    <a:pt x="925" y="1660"/>
                  </a:cubicBezTo>
                  <a:lnTo>
                    <a:pt x="1268" y="1660"/>
                  </a:lnTo>
                  <a:close/>
                  <a:moveTo>
                    <a:pt x="1100" y="677"/>
                  </a:moveTo>
                  <a:cubicBezTo>
                    <a:pt x="1140" y="677"/>
                    <a:pt x="1140" y="677"/>
                    <a:pt x="1140" y="677"/>
                  </a:cubicBezTo>
                  <a:cubicBezTo>
                    <a:pt x="1140" y="717"/>
                    <a:pt x="1140" y="717"/>
                    <a:pt x="1140" y="717"/>
                  </a:cubicBezTo>
                  <a:cubicBezTo>
                    <a:pt x="1100" y="717"/>
                    <a:pt x="1100" y="717"/>
                    <a:pt x="1100" y="717"/>
                  </a:cubicBezTo>
                  <a:lnTo>
                    <a:pt x="1100" y="677"/>
                  </a:lnTo>
                  <a:close/>
                  <a:moveTo>
                    <a:pt x="1100" y="748"/>
                  </a:moveTo>
                  <a:cubicBezTo>
                    <a:pt x="1140" y="748"/>
                    <a:pt x="1140" y="748"/>
                    <a:pt x="1140" y="748"/>
                  </a:cubicBezTo>
                  <a:cubicBezTo>
                    <a:pt x="1140" y="788"/>
                    <a:pt x="1140" y="788"/>
                    <a:pt x="1140" y="788"/>
                  </a:cubicBezTo>
                  <a:cubicBezTo>
                    <a:pt x="1100" y="788"/>
                    <a:pt x="1100" y="788"/>
                    <a:pt x="1100" y="788"/>
                  </a:cubicBezTo>
                  <a:lnTo>
                    <a:pt x="1100" y="748"/>
                  </a:lnTo>
                  <a:close/>
                  <a:moveTo>
                    <a:pt x="1100" y="816"/>
                  </a:moveTo>
                  <a:cubicBezTo>
                    <a:pt x="1140" y="816"/>
                    <a:pt x="1140" y="816"/>
                    <a:pt x="1140" y="816"/>
                  </a:cubicBezTo>
                  <a:cubicBezTo>
                    <a:pt x="1140" y="856"/>
                    <a:pt x="1140" y="856"/>
                    <a:pt x="1140" y="856"/>
                  </a:cubicBezTo>
                  <a:cubicBezTo>
                    <a:pt x="1100" y="856"/>
                    <a:pt x="1100" y="856"/>
                    <a:pt x="1100" y="856"/>
                  </a:cubicBezTo>
                  <a:lnTo>
                    <a:pt x="1100" y="816"/>
                  </a:lnTo>
                  <a:close/>
                  <a:moveTo>
                    <a:pt x="1025" y="677"/>
                  </a:moveTo>
                  <a:cubicBezTo>
                    <a:pt x="1066" y="677"/>
                    <a:pt x="1066" y="677"/>
                    <a:pt x="1066" y="677"/>
                  </a:cubicBezTo>
                  <a:cubicBezTo>
                    <a:pt x="1066" y="717"/>
                    <a:pt x="1066" y="717"/>
                    <a:pt x="1066" y="717"/>
                  </a:cubicBezTo>
                  <a:cubicBezTo>
                    <a:pt x="1025" y="717"/>
                    <a:pt x="1025" y="717"/>
                    <a:pt x="1025" y="717"/>
                  </a:cubicBezTo>
                  <a:lnTo>
                    <a:pt x="1025" y="677"/>
                  </a:lnTo>
                  <a:close/>
                  <a:moveTo>
                    <a:pt x="1025" y="748"/>
                  </a:moveTo>
                  <a:cubicBezTo>
                    <a:pt x="1066" y="748"/>
                    <a:pt x="1066" y="748"/>
                    <a:pt x="1066" y="748"/>
                  </a:cubicBezTo>
                  <a:cubicBezTo>
                    <a:pt x="1066" y="788"/>
                    <a:pt x="1066" y="788"/>
                    <a:pt x="1066" y="788"/>
                  </a:cubicBezTo>
                  <a:cubicBezTo>
                    <a:pt x="1025" y="788"/>
                    <a:pt x="1025" y="788"/>
                    <a:pt x="1025" y="788"/>
                  </a:cubicBezTo>
                  <a:lnTo>
                    <a:pt x="1025" y="748"/>
                  </a:lnTo>
                  <a:close/>
                  <a:moveTo>
                    <a:pt x="693" y="856"/>
                  </a:moveTo>
                  <a:cubicBezTo>
                    <a:pt x="653" y="856"/>
                    <a:pt x="653" y="856"/>
                    <a:pt x="653" y="856"/>
                  </a:cubicBezTo>
                  <a:cubicBezTo>
                    <a:pt x="653" y="816"/>
                    <a:pt x="653" y="816"/>
                    <a:pt x="653" y="816"/>
                  </a:cubicBezTo>
                  <a:cubicBezTo>
                    <a:pt x="693" y="816"/>
                    <a:pt x="693" y="816"/>
                    <a:pt x="693" y="816"/>
                  </a:cubicBezTo>
                  <a:lnTo>
                    <a:pt x="693" y="856"/>
                  </a:lnTo>
                  <a:close/>
                  <a:moveTo>
                    <a:pt x="693" y="788"/>
                  </a:moveTo>
                  <a:cubicBezTo>
                    <a:pt x="653" y="788"/>
                    <a:pt x="653" y="788"/>
                    <a:pt x="653" y="788"/>
                  </a:cubicBezTo>
                  <a:cubicBezTo>
                    <a:pt x="653" y="748"/>
                    <a:pt x="653" y="748"/>
                    <a:pt x="653" y="748"/>
                  </a:cubicBezTo>
                  <a:cubicBezTo>
                    <a:pt x="693" y="748"/>
                    <a:pt x="693" y="748"/>
                    <a:pt x="693" y="748"/>
                  </a:cubicBezTo>
                  <a:lnTo>
                    <a:pt x="693" y="788"/>
                  </a:lnTo>
                  <a:close/>
                  <a:moveTo>
                    <a:pt x="693" y="717"/>
                  </a:moveTo>
                  <a:cubicBezTo>
                    <a:pt x="653" y="717"/>
                    <a:pt x="653" y="717"/>
                    <a:pt x="653" y="717"/>
                  </a:cubicBezTo>
                  <a:cubicBezTo>
                    <a:pt x="653" y="677"/>
                    <a:pt x="653" y="677"/>
                    <a:pt x="653" y="677"/>
                  </a:cubicBezTo>
                  <a:cubicBezTo>
                    <a:pt x="693" y="677"/>
                    <a:pt x="693" y="677"/>
                    <a:pt x="693" y="677"/>
                  </a:cubicBezTo>
                  <a:lnTo>
                    <a:pt x="693" y="717"/>
                  </a:lnTo>
                  <a:close/>
                  <a:moveTo>
                    <a:pt x="768" y="856"/>
                  </a:moveTo>
                  <a:cubicBezTo>
                    <a:pt x="727" y="856"/>
                    <a:pt x="727" y="856"/>
                    <a:pt x="727" y="856"/>
                  </a:cubicBezTo>
                  <a:cubicBezTo>
                    <a:pt x="727" y="816"/>
                    <a:pt x="727" y="816"/>
                    <a:pt x="727" y="816"/>
                  </a:cubicBezTo>
                  <a:cubicBezTo>
                    <a:pt x="768" y="816"/>
                    <a:pt x="768" y="816"/>
                    <a:pt x="768" y="816"/>
                  </a:cubicBezTo>
                  <a:lnTo>
                    <a:pt x="768" y="856"/>
                  </a:lnTo>
                  <a:close/>
                  <a:moveTo>
                    <a:pt x="768" y="788"/>
                  </a:moveTo>
                  <a:cubicBezTo>
                    <a:pt x="727" y="788"/>
                    <a:pt x="727" y="788"/>
                    <a:pt x="727" y="788"/>
                  </a:cubicBezTo>
                  <a:cubicBezTo>
                    <a:pt x="727" y="748"/>
                    <a:pt x="727" y="748"/>
                    <a:pt x="727" y="748"/>
                  </a:cubicBezTo>
                  <a:cubicBezTo>
                    <a:pt x="768" y="748"/>
                    <a:pt x="768" y="748"/>
                    <a:pt x="768" y="748"/>
                  </a:cubicBezTo>
                  <a:lnTo>
                    <a:pt x="768" y="788"/>
                  </a:lnTo>
                  <a:close/>
                  <a:moveTo>
                    <a:pt x="768" y="717"/>
                  </a:moveTo>
                  <a:cubicBezTo>
                    <a:pt x="727" y="717"/>
                    <a:pt x="727" y="717"/>
                    <a:pt x="727" y="717"/>
                  </a:cubicBezTo>
                  <a:cubicBezTo>
                    <a:pt x="727" y="677"/>
                    <a:pt x="727" y="677"/>
                    <a:pt x="727" y="677"/>
                  </a:cubicBezTo>
                  <a:cubicBezTo>
                    <a:pt x="768" y="677"/>
                    <a:pt x="768" y="677"/>
                    <a:pt x="768" y="677"/>
                  </a:cubicBezTo>
                  <a:lnTo>
                    <a:pt x="768" y="717"/>
                  </a:lnTo>
                  <a:close/>
                  <a:moveTo>
                    <a:pt x="842" y="856"/>
                  </a:moveTo>
                  <a:cubicBezTo>
                    <a:pt x="802" y="856"/>
                    <a:pt x="802" y="856"/>
                    <a:pt x="802" y="856"/>
                  </a:cubicBezTo>
                  <a:cubicBezTo>
                    <a:pt x="802" y="816"/>
                    <a:pt x="802" y="816"/>
                    <a:pt x="802" y="816"/>
                  </a:cubicBezTo>
                  <a:cubicBezTo>
                    <a:pt x="842" y="816"/>
                    <a:pt x="842" y="816"/>
                    <a:pt x="842" y="816"/>
                  </a:cubicBezTo>
                  <a:lnTo>
                    <a:pt x="842" y="856"/>
                  </a:lnTo>
                  <a:close/>
                  <a:moveTo>
                    <a:pt x="842" y="788"/>
                  </a:moveTo>
                  <a:cubicBezTo>
                    <a:pt x="802" y="788"/>
                    <a:pt x="802" y="788"/>
                    <a:pt x="802" y="788"/>
                  </a:cubicBezTo>
                  <a:cubicBezTo>
                    <a:pt x="802" y="748"/>
                    <a:pt x="802" y="748"/>
                    <a:pt x="802" y="748"/>
                  </a:cubicBezTo>
                  <a:cubicBezTo>
                    <a:pt x="842" y="748"/>
                    <a:pt x="842" y="748"/>
                    <a:pt x="842" y="748"/>
                  </a:cubicBezTo>
                  <a:lnTo>
                    <a:pt x="842" y="788"/>
                  </a:lnTo>
                  <a:close/>
                  <a:moveTo>
                    <a:pt x="842" y="717"/>
                  </a:moveTo>
                  <a:cubicBezTo>
                    <a:pt x="802" y="717"/>
                    <a:pt x="802" y="717"/>
                    <a:pt x="802" y="717"/>
                  </a:cubicBezTo>
                  <a:cubicBezTo>
                    <a:pt x="802" y="677"/>
                    <a:pt x="802" y="677"/>
                    <a:pt x="802" y="677"/>
                  </a:cubicBezTo>
                  <a:cubicBezTo>
                    <a:pt x="842" y="677"/>
                    <a:pt x="842" y="677"/>
                    <a:pt x="842" y="677"/>
                  </a:cubicBezTo>
                  <a:lnTo>
                    <a:pt x="842" y="717"/>
                  </a:lnTo>
                  <a:close/>
                  <a:moveTo>
                    <a:pt x="917" y="856"/>
                  </a:moveTo>
                  <a:cubicBezTo>
                    <a:pt x="877" y="856"/>
                    <a:pt x="877" y="856"/>
                    <a:pt x="877" y="856"/>
                  </a:cubicBezTo>
                  <a:cubicBezTo>
                    <a:pt x="877" y="816"/>
                    <a:pt x="877" y="816"/>
                    <a:pt x="877" y="816"/>
                  </a:cubicBezTo>
                  <a:cubicBezTo>
                    <a:pt x="917" y="816"/>
                    <a:pt x="917" y="816"/>
                    <a:pt x="917" y="816"/>
                  </a:cubicBezTo>
                  <a:lnTo>
                    <a:pt x="917" y="856"/>
                  </a:lnTo>
                  <a:close/>
                  <a:moveTo>
                    <a:pt x="917" y="788"/>
                  </a:moveTo>
                  <a:cubicBezTo>
                    <a:pt x="877" y="788"/>
                    <a:pt x="877" y="788"/>
                    <a:pt x="877" y="788"/>
                  </a:cubicBezTo>
                  <a:cubicBezTo>
                    <a:pt x="877" y="748"/>
                    <a:pt x="877" y="748"/>
                    <a:pt x="877" y="748"/>
                  </a:cubicBezTo>
                  <a:cubicBezTo>
                    <a:pt x="917" y="748"/>
                    <a:pt x="917" y="748"/>
                    <a:pt x="917" y="748"/>
                  </a:cubicBezTo>
                  <a:lnTo>
                    <a:pt x="917" y="788"/>
                  </a:lnTo>
                  <a:close/>
                  <a:moveTo>
                    <a:pt x="917" y="717"/>
                  </a:moveTo>
                  <a:cubicBezTo>
                    <a:pt x="877" y="717"/>
                    <a:pt x="877" y="717"/>
                    <a:pt x="877" y="717"/>
                  </a:cubicBezTo>
                  <a:cubicBezTo>
                    <a:pt x="877" y="677"/>
                    <a:pt x="877" y="677"/>
                    <a:pt x="877" y="677"/>
                  </a:cubicBezTo>
                  <a:cubicBezTo>
                    <a:pt x="917" y="677"/>
                    <a:pt x="917" y="677"/>
                    <a:pt x="917" y="677"/>
                  </a:cubicBezTo>
                  <a:lnTo>
                    <a:pt x="917" y="717"/>
                  </a:lnTo>
                  <a:close/>
                  <a:moveTo>
                    <a:pt x="992" y="856"/>
                  </a:moveTo>
                  <a:cubicBezTo>
                    <a:pt x="951" y="856"/>
                    <a:pt x="951" y="856"/>
                    <a:pt x="951" y="856"/>
                  </a:cubicBezTo>
                  <a:cubicBezTo>
                    <a:pt x="951" y="816"/>
                    <a:pt x="951" y="816"/>
                    <a:pt x="951" y="816"/>
                  </a:cubicBezTo>
                  <a:cubicBezTo>
                    <a:pt x="992" y="816"/>
                    <a:pt x="992" y="816"/>
                    <a:pt x="992" y="816"/>
                  </a:cubicBezTo>
                  <a:lnTo>
                    <a:pt x="992" y="856"/>
                  </a:lnTo>
                  <a:close/>
                  <a:moveTo>
                    <a:pt x="992" y="788"/>
                  </a:moveTo>
                  <a:cubicBezTo>
                    <a:pt x="951" y="788"/>
                    <a:pt x="951" y="788"/>
                    <a:pt x="951" y="788"/>
                  </a:cubicBezTo>
                  <a:cubicBezTo>
                    <a:pt x="951" y="748"/>
                    <a:pt x="951" y="748"/>
                    <a:pt x="951" y="748"/>
                  </a:cubicBezTo>
                  <a:cubicBezTo>
                    <a:pt x="992" y="748"/>
                    <a:pt x="992" y="748"/>
                    <a:pt x="992" y="748"/>
                  </a:cubicBezTo>
                  <a:lnTo>
                    <a:pt x="992" y="788"/>
                  </a:lnTo>
                  <a:close/>
                  <a:moveTo>
                    <a:pt x="992" y="717"/>
                  </a:moveTo>
                  <a:cubicBezTo>
                    <a:pt x="951" y="717"/>
                    <a:pt x="951" y="717"/>
                    <a:pt x="951" y="717"/>
                  </a:cubicBezTo>
                  <a:cubicBezTo>
                    <a:pt x="951" y="677"/>
                    <a:pt x="951" y="677"/>
                    <a:pt x="951" y="677"/>
                  </a:cubicBezTo>
                  <a:cubicBezTo>
                    <a:pt x="992" y="677"/>
                    <a:pt x="992" y="677"/>
                    <a:pt x="992" y="677"/>
                  </a:cubicBezTo>
                  <a:lnTo>
                    <a:pt x="992" y="717"/>
                  </a:lnTo>
                  <a:close/>
                  <a:moveTo>
                    <a:pt x="1025" y="856"/>
                  </a:moveTo>
                  <a:cubicBezTo>
                    <a:pt x="1025" y="816"/>
                    <a:pt x="1025" y="816"/>
                    <a:pt x="1025" y="816"/>
                  </a:cubicBezTo>
                  <a:cubicBezTo>
                    <a:pt x="1066" y="816"/>
                    <a:pt x="1066" y="816"/>
                    <a:pt x="1066" y="816"/>
                  </a:cubicBezTo>
                  <a:cubicBezTo>
                    <a:pt x="1066" y="856"/>
                    <a:pt x="1066" y="856"/>
                    <a:pt x="1066" y="856"/>
                  </a:cubicBezTo>
                  <a:lnTo>
                    <a:pt x="1025" y="856"/>
                  </a:lnTo>
                  <a:close/>
                  <a:moveTo>
                    <a:pt x="145" y="1142"/>
                  </a:moveTo>
                  <a:cubicBezTo>
                    <a:pt x="145" y="1125"/>
                    <a:pt x="159" y="1111"/>
                    <a:pt x="176" y="1111"/>
                  </a:cubicBezTo>
                  <a:cubicBezTo>
                    <a:pt x="519" y="1111"/>
                    <a:pt x="519" y="1111"/>
                    <a:pt x="519" y="1111"/>
                  </a:cubicBezTo>
                  <a:cubicBezTo>
                    <a:pt x="535" y="1111"/>
                    <a:pt x="549" y="1125"/>
                    <a:pt x="549" y="1142"/>
                  </a:cubicBezTo>
                  <a:cubicBezTo>
                    <a:pt x="549" y="1377"/>
                    <a:pt x="549" y="1377"/>
                    <a:pt x="549" y="1377"/>
                  </a:cubicBezTo>
                  <a:cubicBezTo>
                    <a:pt x="549" y="1393"/>
                    <a:pt x="535" y="1407"/>
                    <a:pt x="519" y="1407"/>
                  </a:cubicBezTo>
                  <a:cubicBezTo>
                    <a:pt x="176" y="1407"/>
                    <a:pt x="176" y="1407"/>
                    <a:pt x="176" y="1407"/>
                  </a:cubicBezTo>
                  <a:cubicBezTo>
                    <a:pt x="159" y="1407"/>
                    <a:pt x="145" y="1393"/>
                    <a:pt x="145" y="1377"/>
                  </a:cubicBezTo>
                  <a:lnTo>
                    <a:pt x="145" y="1142"/>
                  </a:lnTo>
                  <a:close/>
                  <a:moveTo>
                    <a:pt x="596" y="1488"/>
                  </a:moveTo>
                  <a:cubicBezTo>
                    <a:pt x="589" y="1480"/>
                    <a:pt x="576" y="1474"/>
                    <a:pt x="566" y="1474"/>
                  </a:cubicBezTo>
                  <a:cubicBezTo>
                    <a:pt x="128" y="1474"/>
                    <a:pt x="128" y="1474"/>
                    <a:pt x="128" y="1474"/>
                  </a:cubicBezTo>
                  <a:cubicBezTo>
                    <a:pt x="118" y="1474"/>
                    <a:pt x="105" y="1480"/>
                    <a:pt x="99" y="1488"/>
                  </a:cubicBezTo>
                  <a:cubicBezTo>
                    <a:pt x="12" y="1590"/>
                    <a:pt x="12" y="1590"/>
                    <a:pt x="12" y="1590"/>
                  </a:cubicBezTo>
                  <a:cubicBezTo>
                    <a:pt x="5" y="1598"/>
                    <a:pt x="0" y="1612"/>
                    <a:pt x="0" y="1622"/>
                  </a:cubicBezTo>
                  <a:cubicBezTo>
                    <a:pt x="0" y="1630"/>
                    <a:pt x="0" y="1630"/>
                    <a:pt x="0" y="1630"/>
                  </a:cubicBezTo>
                  <a:cubicBezTo>
                    <a:pt x="0" y="1640"/>
                    <a:pt x="8" y="1649"/>
                    <a:pt x="18" y="1649"/>
                  </a:cubicBezTo>
                  <a:cubicBezTo>
                    <a:pt x="676" y="1649"/>
                    <a:pt x="676" y="1649"/>
                    <a:pt x="676" y="1649"/>
                  </a:cubicBezTo>
                  <a:cubicBezTo>
                    <a:pt x="686" y="1649"/>
                    <a:pt x="694" y="1640"/>
                    <a:pt x="694" y="1630"/>
                  </a:cubicBezTo>
                  <a:cubicBezTo>
                    <a:pt x="694" y="1622"/>
                    <a:pt x="694" y="1622"/>
                    <a:pt x="694" y="1622"/>
                  </a:cubicBezTo>
                  <a:cubicBezTo>
                    <a:pt x="694" y="1612"/>
                    <a:pt x="689" y="1598"/>
                    <a:pt x="683" y="1590"/>
                  </a:cubicBezTo>
                  <a:lnTo>
                    <a:pt x="596" y="14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6357" y="1189664"/>
            <a:ext cx="2303294" cy="2413344"/>
            <a:chOff x="9386804" y="2030851"/>
            <a:chExt cx="1879579" cy="1879580"/>
          </a:xfrm>
          <a:solidFill>
            <a:srgbClr val="0070C0"/>
          </a:solidFill>
        </p:grpSpPr>
        <p:sp>
          <p:nvSpPr>
            <p:cNvPr id="66" name="Rectangle 65"/>
            <p:cNvSpPr/>
            <p:nvPr/>
          </p:nvSpPr>
          <p:spPr bwMode="ltGray">
            <a:xfrm>
              <a:off x="9386804" y="2030851"/>
              <a:ext cx="1879579" cy="1879580"/>
            </a:xfrm>
            <a:prstGeom prst="rect">
              <a:avLst/>
            </a:prstGeom>
            <a:grpFill/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60" tIns="91440" rIns="91440" bIns="9144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Windows Server</a:t>
              </a:r>
              <a:br>
                <a:rPr lang="en-US" sz="1600" dirty="0">
                  <a:solidFill>
                    <a:srgbClr val="FFFFFF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</a:br>
              <a:endPara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67" name="Picture 2" descr="C:\Users\chrisw\Desktop\Cloud Services 3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black">
            <a:xfrm>
              <a:off x="9580573" y="2154224"/>
              <a:ext cx="1492041" cy="1029054"/>
            </a:xfrm>
            <a:prstGeom prst="rect">
              <a:avLst/>
            </a:prstGeom>
            <a:grpFill/>
            <a:ln>
              <a:noFill/>
            </a:ln>
            <a:extLst/>
          </p:spPr>
        </p:pic>
      </p:grpSp>
      <p:sp>
        <p:nvSpPr>
          <p:cNvPr id="16" name="Freeform 74"/>
          <p:cNvSpPr>
            <a:spLocks noEditPoints="1"/>
          </p:cNvSpPr>
          <p:nvPr/>
        </p:nvSpPr>
        <p:spPr bwMode="black">
          <a:xfrm>
            <a:off x="3443063" y="2956322"/>
            <a:ext cx="1045481" cy="1293371"/>
          </a:xfrm>
          <a:custGeom>
            <a:avLst/>
            <a:gdLst>
              <a:gd name="T0" fmla="*/ 2004 w 2444"/>
              <a:gd name="T1" fmla="*/ 326 h 2090"/>
              <a:gd name="T2" fmla="*/ 1774 w 2444"/>
              <a:gd name="T3" fmla="*/ 391 h 2090"/>
              <a:gd name="T4" fmla="*/ 1156 w 2444"/>
              <a:gd name="T5" fmla="*/ 0 h 2090"/>
              <a:gd name="T6" fmla="*/ 489 w 2444"/>
              <a:gd name="T7" fmla="*/ 535 h 2090"/>
              <a:gd name="T8" fmla="*/ 350 w 2444"/>
              <a:gd name="T9" fmla="*/ 506 h 2090"/>
              <a:gd name="T10" fmla="*/ 0 w 2444"/>
              <a:gd name="T11" fmla="*/ 856 h 2090"/>
              <a:gd name="T12" fmla="*/ 350 w 2444"/>
              <a:gd name="T13" fmla="*/ 1206 h 2090"/>
              <a:gd name="T14" fmla="*/ 2004 w 2444"/>
              <a:gd name="T15" fmla="*/ 1206 h 2090"/>
              <a:gd name="T16" fmla="*/ 2444 w 2444"/>
              <a:gd name="T17" fmla="*/ 766 h 2090"/>
              <a:gd name="T18" fmla="*/ 2004 w 2444"/>
              <a:gd name="T19" fmla="*/ 326 h 2090"/>
              <a:gd name="T20" fmla="*/ 1590 w 2444"/>
              <a:gd name="T21" fmla="*/ 1326 h 2090"/>
              <a:gd name="T22" fmla="*/ 1465 w 2444"/>
              <a:gd name="T23" fmla="*/ 1326 h 2090"/>
              <a:gd name="T24" fmla="*/ 1465 w 2444"/>
              <a:gd name="T25" fmla="*/ 1743 h 2090"/>
              <a:gd name="T26" fmla="*/ 1222 w 2444"/>
              <a:gd name="T27" fmla="*/ 1934 h 2090"/>
              <a:gd name="T28" fmla="*/ 980 w 2444"/>
              <a:gd name="T29" fmla="*/ 1743 h 2090"/>
              <a:gd name="T30" fmla="*/ 980 w 2444"/>
              <a:gd name="T31" fmla="*/ 1326 h 2090"/>
              <a:gd name="T32" fmla="*/ 854 w 2444"/>
              <a:gd name="T33" fmla="*/ 1326 h 2090"/>
              <a:gd name="T34" fmla="*/ 854 w 2444"/>
              <a:gd name="T35" fmla="*/ 1656 h 2090"/>
              <a:gd name="T36" fmla="*/ 666 w 2444"/>
              <a:gd name="T37" fmla="*/ 1656 h 2090"/>
              <a:gd name="T38" fmla="*/ 1222 w 2444"/>
              <a:gd name="T39" fmla="*/ 2090 h 2090"/>
              <a:gd name="T40" fmla="*/ 1779 w 2444"/>
              <a:gd name="T41" fmla="*/ 1656 h 2090"/>
              <a:gd name="T42" fmla="*/ 1590 w 2444"/>
              <a:gd name="T43" fmla="*/ 1656 h 2090"/>
              <a:gd name="T44" fmla="*/ 1590 w 2444"/>
              <a:gd name="T45" fmla="*/ 1326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444" h="2090">
                <a:moveTo>
                  <a:pt x="2004" y="326"/>
                </a:moveTo>
                <a:cubicBezTo>
                  <a:pt x="1920" y="326"/>
                  <a:pt x="1841" y="350"/>
                  <a:pt x="1774" y="391"/>
                </a:cubicBezTo>
                <a:cubicBezTo>
                  <a:pt x="1665" y="160"/>
                  <a:pt x="1429" y="0"/>
                  <a:pt x="1156" y="0"/>
                </a:cubicBezTo>
                <a:cubicBezTo>
                  <a:pt x="830" y="0"/>
                  <a:pt x="557" y="229"/>
                  <a:pt x="489" y="535"/>
                </a:cubicBezTo>
                <a:cubicBezTo>
                  <a:pt x="446" y="516"/>
                  <a:pt x="399" y="506"/>
                  <a:pt x="350" y="506"/>
                </a:cubicBezTo>
                <a:cubicBezTo>
                  <a:pt x="157" y="506"/>
                  <a:pt x="0" y="663"/>
                  <a:pt x="0" y="856"/>
                </a:cubicBezTo>
                <a:cubicBezTo>
                  <a:pt x="0" y="1049"/>
                  <a:pt x="157" y="1206"/>
                  <a:pt x="350" y="1206"/>
                </a:cubicBezTo>
                <a:cubicBezTo>
                  <a:pt x="2004" y="1206"/>
                  <a:pt x="2004" y="1206"/>
                  <a:pt x="2004" y="1206"/>
                </a:cubicBezTo>
                <a:cubicBezTo>
                  <a:pt x="2247" y="1206"/>
                  <a:pt x="2444" y="1009"/>
                  <a:pt x="2444" y="766"/>
                </a:cubicBezTo>
                <a:cubicBezTo>
                  <a:pt x="2444" y="523"/>
                  <a:pt x="2247" y="326"/>
                  <a:pt x="2004" y="326"/>
                </a:cubicBezTo>
                <a:close/>
                <a:moveTo>
                  <a:pt x="1590" y="1326"/>
                </a:moveTo>
                <a:cubicBezTo>
                  <a:pt x="1465" y="1326"/>
                  <a:pt x="1465" y="1326"/>
                  <a:pt x="1465" y="1326"/>
                </a:cubicBezTo>
                <a:cubicBezTo>
                  <a:pt x="1465" y="1743"/>
                  <a:pt x="1465" y="1743"/>
                  <a:pt x="1465" y="1743"/>
                </a:cubicBezTo>
                <a:cubicBezTo>
                  <a:pt x="1222" y="1934"/>
                  <a:pt x="1222" y="1934"/>
                  <a:pt x="1222" y="1934"/>
                </a:cubicBezTo>
                <a:cubicBezTo>
                  <a:pt x="980" y="1743"/>
                  <a:pt x="980" y="1743"/>
                  <a:pt x="980" y="1743"/>
                </a:cubicBezTo>
                <a:cubicBezTo>
                  <a:pt x="980" y="1326"/>
                  <a:pt x="980" y="1326"/>
                  <a:pt x="980" y="1326"/>
                </a:cubicBezTo>
                <a:cubicBezTo>
                  <a:pt x="854" y="1326"/>
                  <a:pt x="854" y="1326"/>
                  <a:pt x="854" y="1326"/>
                </a:cubicBezTo>
                <a:cubicBezTo>
                  <a:pt x="854" y="1656"/>
                  <a:pt x="854" y="1656"/>
                  <a:pt x="854" y="1656"/>
                </a:cubicBezTo>
                <a:cubicBezTo>
                  <a:pt x="666" y="1656"/>
                  <a:pt x="666" y="1656"/>
                  <a:pt x="666" y="1656"/>
                </a:cubicBezTo>
                <a:cubicBezTo>
                  <a:pt x="1222" y="2090"/>
                  <a:pt x="1222" y="2090"/>
                  <a:pt x="1222" y="2090"/>
                </a:cubicBezTo>
                <a:cubicBezTo>
                  <a:pt x="1779" y="1656"/>
                  <a:pt x="1779" y="1656"/>
                  <a:pt x="1779" y="1656"/>
                </a:cubicBezTo>
                <a:cubicBezTo>
                  <a:pt x="1590" y="1656"/>
                  <a:pt x="1590" y="1656"/>
                  <a:pt x="1590" y="1656"/>
                </a:cubicBezTo>
                <a:lnTo>
                  <a:pt x="1590" y="13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2305" tIns="41153" rIns="82305" bIns="41153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67622" y="1633171"/>
            <a:ext cx="5904423" cy="395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en-US" u="sng" dirty="0" smtClean="0">
                <a:solidFill>
                  <a:srgbClr val="FF0000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SPLA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 получил запрос от конечного пользователя на приобретение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 2003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программы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SPLA.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отбросить тот факт, что использование устаревшей версии не рекомендуется согласно статусам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EOL </a:t>
            </a:r>
            <a:r>
              <a:rPr lang="ru-RU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EOS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разрешается ли тем не менее использовать данную версию?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b="1" u="sng" dirty="0" smtClean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u="sng" dirty="0" smtClean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Да, но…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Согласно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SPUR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вы имеете право </a:t>
            </a:r>
            <a:r>
              <a:rPr lang="ru-RU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даунгрейда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продуктов. Но на сайте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VLSC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Вы сможете найти только последние и последние предыдущие версии продуктов. 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5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357352" y="1271752"/>
            <a:ext cx="2292616" cy="2238703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Темы презентации</a:t>
            </a:r>
            <a:r>
              <a:rPr lang="en-US" sz="2800" b="1" dirty="0" smtClean="0">
                <a:solidFill>
                  <a:srgbClr val="FFFFFF"/>
                </a:solidFill>
              </a:rPr>
              <a:t>: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3122195" y="618187"/>
            <a:ext cx="8753925" cy="6040190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40970" tIns="93980" rIns="140970" bIns="93980" rtlCol="0" anchor="t"/>
          <a:lstStyle/>
          <a:p>
            <a:pPr>
              <a:spcAft>
                <a:spcPts val="1200"/>
              </a:spcAft>
            </a:pP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SPLA</a:t>
            </a:r>
            <a:r>
              <a:rPr lang="ru-RU" sz="2000" b="1" dirty="0" smtClean="0"/>
              <a:t>. Краткий обзор и преимущества программы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Модели лицензирования</a:t>
            </a:r>
            <a:endParaRPr lang="en-US" sz="20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/>
              <a:t>SQL </a:t>
            </a:r>
            <a:r>
              <a:rPr lang="en-US" sz="2000" b="1" dirty="0"/>
              <a:t>Server </a:t>
            </a:r>
            <a:r>
              <a:rPr lang="en-US" sz="2000" b="1" dirty="0" smtClean="0"/>
              <a:t>Express</a:t>
            </a:r>
            <a:r>
              <a:rPr lang="ru-RU" sz="2000" b="1" dirty="0" smtClean="0"/>
              <a:t>. Все ли в </a:t>
            </a:r>
            <a:r>
              <a:rPr lang="en-US" sz="2000" b="1" dirty="0" smtClean="0"/>
              <a:t>Azure?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Отключение ядер на сервере</a:t>
            </a:r>
            <a:endParaRPr lang="en-US" sz="20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Ограничения касательно места нахождения конечного пользователя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Смешивание</a:t>
            </a:r>
            <a:r>
              <a:rPr lang="en-US" sz="2000" b="1" dirty="0" smtClean="0"/>
              <a:t> </a:t>
            </a:r>
            <a:r>
              <a:rPr lang="en-US" sz="2000" b="1" dirty="0"/>
              <a:t>SPLA </a:t>
            </a:r>
            <a:r>
              <a:rPr lang="ru-RU" sz="2000" b="1" dirty="0" smtClean="0"/>
              <a:t>лицензий с корпоративными лицензиями в одной среде</a:t>
            </a:r>
            <a:endParaRPr lang="en-US" sz="20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b="1" dirty="0" smtClean="0"/>
              <a:t>Использование</a:t>
            </a:r>
            <a:r>
              <a:rPr lang="en-US" sz="2000" b="1" dirty="0" smtClean="0"/>
              <a:t> </a:t>
            </a:r>
            <a:r>
              <a:rPr lang="ru-RU" sz="2000" b="1" dirty="0" smtClean="0"/>
              <a:t>клиентского </a:t>
            </a:r>
            <a:r>
              <a:rPr lang="en-US" sz="2000" b="1" dirty="0" smtClean="0"/>
              <a:t>O365 </a:t>
            </a:r>
            <a:r>
              <a:rPr lang="ru-RU" sz="2000" b="1" dirty="0" smtClean="0"/>
              <a:t>в </a:t>
            </a:r>
            <a:r>
              <a:rPr lang="en-US" sz="2000" b="1" dirty="0" smtClean="0"/>
              <a:t>Azure </a:t>
            </a:r>
            <a:r>
              <a:rPr lang="ru-RU" sz="2000" b="1" dirty="0" smtClean="0"/>
              <a:t>предоставляемом </a:t>
            </a:r>
            <a:r>
              <a:rPr lang="en-US" sz="2000" b="1" dirty="0" smtClean="0"/>
              <a:t>SPLA </a:t>
            </a:r>
            <a:r>
              <a:rPr lang="ru-RU" sz="2000" b="1" dirty="0" smtClean="0"/>
              <a:t>партнером</a:t>
            </a:r>
            <a:endParaRPr lang="en-US" sz="2000" b="1" dirty="0" smtClean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Windows Server </a:t>
            </a:r>
            <a:r>
              <a:rPr lang="en-US" sz="2000" b="1" dirty="0" smtClean="0"/>
              <a:t>2003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License Mobility and System </a:t>
            </a:r>
            <a:r>
              <a:rPr lang="en-US" sz="2000" b="1" dirty="0" smtClean="0"/>
              <a:t>Center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SBS </a:t>
            </a:r>
            <a:r>
              <a:rPr lang="en-US" sz="2000" b="1" dirty="0" smtClean="0"/>
              <a:t>Server</a:t>
            </a:r>
            <a:r>
              <a:rPr lang="ru-RU" sz="2000" b="1" dirty="0" smtClean="0"/>
              <a:t> – </a:t>
            </a:r>
            <a:r>
              <a:rPr lang="en-US" sz="2000" b="1" dirty="0" smtClean="0"/>
              <a:t>small business server</a:t>
            </a:r>
            <a:endParaRPr lang="en-US" sz="2000" b="1" dirty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357352" y="4141077"/>
            <a:ext cx="2292615" cy="2196661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3" name="Picture 3" descr="C:\Users\mitchellg\Desktop\Simple_Licensing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>
            <a:off x="829580" y="4486954"/>
            <a:ext cx="1348158" cy="1504905"/>
          </a:xfrm>
          <a:prstGeom prst="rect">
            <a:avLst/>
          </a:prstGeom>
          <a:noFill/>
        </p:spPr>
      </p:pic>
      <p:grpSp>
        <p:nvGrpSpPr>
          <p:cNvPr id="6" name="Group 12"/>
          <p:cNvGrpSpPr/>
          <p:nvPr/>
        </p:nvGrpSpPr>
        <p:grpSpPr>
          <a:xfrm>
            <a:off x="11053764" y="773719"/>
            <a:ext cx="699567" cy="498033"/>
            <a:chOff x="6099283" y="3782622"/>
            <a:chExt cx="524812" cy="373525"/>
          </a:xfrm>
        </p:grpSpPr>
        <p:sp>
          <p:nvSpPr>
            <p:cNvPr id="8" name="Freeform 5"/>
            <p:cNvSpPr>
              <a:spLocks/>
            </p:cNvSpPr>
            <p:nvPr/>
          </p:nvSpPr>
          <p:spPr bwMode="black">
            <a:xfrm>
              <a:off x="6318922" y="3782622"/>
              <a:ext cx="300015" cy="284255"/>
            </a:xfrm>
            <a:custGeom>
              <a:avLst/>
              <a:gdLst>
                <a:gd name="T0" fmla="*/ 65 w 294"/>
                <a:gd name="T1" fmla="*/ 149 h 305"/>
                <a:gd name="T2" fmla="*/ 0 w 294"/>
                <a:gd name="T3" fmla="*/ 221 h 305"/>
                <a:gd name="T4" fmla="*/ 82 w 294"/>
                <a:gd name="T5" fmla="*/ 260 h 305"/>
                <a:gd name="T6" fmla="*/ 222 w 294"/>
                <a:gd name="T7" fmla="*/ 305 h 305"/>
                <a:gd name="T8" fmla="*/ 215 w 294"/>
                <a:gd name="T9" fmla="*/ 253 h 305"/>
                <a:gd name="T10" fmla="*/ 211 w 294"/>
                <a:gd name="T11" fmla="*/ 238 h 305"/>
                <a:gd name="T12" fmla="*/ 281 w 294"/>
                <a:gd name="T13" fmla="*/ 174 h 305"/>
                <a:gd name="T14" fmla="*/ 281 w 294"/>
                <a:gd name="T15" fmla="*/ 166 h 305"/>
                <a:gd name="T16" fmla="*/ 208 w 294"/>
                <a:gd name="T17" fmla="*/ 225 h 305"/>
                <a:gd name="T18" fmla="*/ 173 w 294"/>
                <a:gd name="T19" fmla="*/ 167 h 305"/>
                <a:gd name="T20" fmla="*/ 133 w 294"/>
                <a:gd name="T21" fmla="*/ 148 h 305"/>
                <a:gd name="T22" fmla="*/ 165 w 294"/>
                <a:gd name="T23" fmla="*/ 121 h 305"/>
                <a:gd name="T24" fmla="*/ 177 w 294"/>
                <a:gd name="T25" fmla="*/ 78 h 305"/>
                <a:gd name="T26" fmla="*/ 99 w 294"/>
                <a:gd name="T27" fmla="*/ 0 h 305"/>
                <a:gd name="T28" fmla="*/ 21 w 294"/>
                <a:gd name="T29" fmla="*/ 78 h 305"/>
                <a:gd name="T30" fmla="*/ 34 w 294"/>
                <a:gd name="T31" fmla="*/ 121 h 305"/>
                <a:gd name="T32" fmla="*/ 65 w 294"/>
                <a:gd name="T33" fmla="*/ 149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4" h="305">
                  <a:moveTo>
                    <a:pt x="65" y="149"/>
                  </a:moveTo>
                  <a:cubicBezTo>
                    <a:pt x="26" y="163"/>
                    <a:pt x="9" y="195"/>
                    <a:pt x="0" y="221"/>
                  </a:cubicBezTo>
                  <a:cubicBezTo>
                    <a:pt x="27" y="234"/>
                    <a:pt x="55" y="249"/>
                    <a:pt x="82" y="260"/>
                  </a:cubicBezTo>
                  <a:cubicBezTo>
                    <a:pt x="130" y="282"/>
                    <a:pt x="171" y="296"/>
                    <a:pt x="222" y="305"/>
                  </a:cubicBezTo>
                  <a:cubicBezTo>
                    <a:pt x="221" y="290"/>
                    <a:pt x="219" y="272"/>
                    <a:pt x="215" y="253"/>
                  </a:cubicBezTo>
                  <a:cubicBezTo>
                    <a:pt x="214" y="248"/>
                    <a:pt x="212" y="243"/>
                    <a:pt x="211" y="238"/>
                  </a:cubicBezTo>
                  <a:cubicBezTo>
                    <a:pt x="248" y="223"/>
                    <a:pt x="270" y="193"/>
                    <a:pt x="281" y="174"/>
                  </a:cubicBezTo>
                  <a:cubicBezTo>
                    <a:pt x="294" y="151"/>
                    <a:pt x="283" y="163"/>
                    <a:pt x="281" y="166"/>
                  </a:cubicBezTo>
                  <a:cubicBezTo>
                    <a:pt x="252" y="203"/>
                    <a:pt x="226" y="218"/>
                    <a:pt x="208" y="225"/>
                  </a:cubicBezTo>
                  <a:cubicBezTo>
                    <a:pt x="200" y="200"/>
                    <a:pt x="191" y="184"/>
                    <a:pt x="173" y="167"/>
                  </a:cubicBezTo>
                  <a:cubicBezTo>
                    <a:pt x="160" y="156"/>
                    <a:pt x="145" y="150"/>
                    <a:pt x="133" y="148"/>
                  </a:cubicBezTo>
                  <a:cubicBezTo>
                    <a:pt x="146" y="142"/>
                    <a:pt x="157" y="133"/>
                    <a:pt x="165" y="121"/>
                  </a:cubicBezTo>
                  <a:cubicBezTo>
                    <a:pt x="173" y="108"/>
                    <a:pt x="177" y="93"/>
                    <a:pt x="177" y="78"/>
                  </a:cubicBezTo>
                  <a:cubicBezTo>
                    <a:pt x="177" y="35"/>
                    <a:pt x="142" y="0"/>
                    <a:pt x="99" y="0"/>
                  </a:cubicBezTo>
                  <a:cubicBezTo>
                    <a:pt x="56" y="0"/>
                    <a:pt x="21" y="35"/>
                    <a:pt x="21" y="78"/>
                  </a:cubicBezTo>
                  <a:cubicBezTo>
                    <a:pt x="21" y="94"/>
                    <a:pt x="26" y="108"/>
                    <a:pt x="34" y="121"/>
                  </a:cubicBezTo>
                  <a:cubicBezTo>
                    <a:pt x="42" y="133"/>
                    <a:pt x="53" y="142"/>
                    <a:pt x="65" y="1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defTabSz="987480"/>
              <a:endParaRPr lang="en-US" spc="-163">
                <a:solidFill>
                  <a:schemeClr val="tx1">
                    <a:lumMod val="50000"/>
                  </a:schemeClr>
                </a:solidFill>
                <a:latin typeface="Segoe Light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6169774" y="3801024"/>
              <a:ext cx="162472" cy="182064"/>
            </a:xfrm>
            <a:custGeom>
              <a:avLst/>
              <a:gdLst>
                <a:gd name="T0" fmla="*/ 53 w 159"/>
                <a:gd name="T1" fmla="*/ 165 h 195"/>
                <a:gd name="T2" fmla="*/ 135 w 159"/>
                <a:gd name="T3" fmla="*/ 195 h 195"/>
                <a:gd name="T4" fmla="*/ 159 w 159"/>
                <a:gd name="T5" fmla="*/ 152 h 195"/>
                <a:gd name="T6" fmla="*/ 115 w 159"/>
                <a:gd name="T7" fmla="*/ 127 h 195"/>
                <a:gd name="T8" fmla="*/ 151 w 159"/>
                <a:gd name="T9" fmla="*/ 68 h 195"/>
                <a:gd name="T10" fmla="*/ 84 w 159"/>
                <a:gd name="T11" fmla="*/ 0 h 195"/>
                <a:gd name="T12" fmla="*/ 17 w 159"/>
                <a:gd name="T13" fmla="*/ 68 h 195"/>
                <a:gd name="T14" fmla="*/ 53 w 159"/>
                <a:gd name="T15" fmla="*/ 127 h 195"/>
                <a:gd name="T16" fmla="*/ 0 w 159"/>
                <a:gd name="T17" fmla="*/ 164 h 195"/>
                <a:gd name="T18" fmla="*/ 53 w 159"/>
                <a:gd name="T19" fmla="*/ 16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9" h="195">
                  <a:moveTo>
                    <a:pt x="53" y="165"/>
                  </a:moveTo>
                  <a:cubicBezTo>
                    <a:pt x="81" y="171"/>
                    <a:pt x="108" y="182"/>
                    <a:pt x="135" y="195"/>
                  </a:cubicBezTo>
                  <a:cubicBezTo>
                    <a:pt x="142" y="178"/>
                    <a:pt x="149" y="164"/>
                    <a:pt x="159" y="152"/>
                  </a:cubicBezTo>
                  <a:cubicBezTo>
                    <a:pt x="141" y="134"/>
                    <a:pt x="122" y="128"/>
                    <a:pt x="115" y="127"/>
                  </a:cubicBezTo>
                  <a:cubicBezTo>
                    <a:pt x="137" y="116"/>
                    <a:pt x="151" y="94"/>
                    <a:pt x="151" y="68"/>
                  </a:cubicBezTo>
                  <a:cubicBezTo>
                    <a:pt x="151" y="30"/>
                    <a:pt x="121" y="0"/>
                    <a:pt x="84" y="0"/>
                  </a:cubicBezTo>
                  <a:cubicBezTo>
                    <a:pt x="47" y="0"/>
                    <a:pt x="17" y="30"/>
                    <a:pt x="17" y="68"/>
                  </a:cubicBezTo>
                  <a:cubicBezTo>
                    <a:pt x="17" y="94"/>
                    <a:pt x="31" y="116"/>
                    <a:pt x="53" y="127"/>
                  </a:cubicBezTo>
                  <a:cubicBezTo>
                    <a:pt x="47" y="129"/>
                    <a:pt x="21" y="136"/>
                    <a:pt x="0" y="164"/>
                  </a:cubicBezTo>
                  <a:cubicBezTo>
                    <a:pt x="15" y="161"/>
                    <a:pt x="35" y="161"/>
                    <a:pt x="53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defTabSz="987480"/>
              <a:endParaRPr lang="en-US" spc="-163">
                <a:solidFill>
                  <a:schemeClr val="tx1">
                    <a:lumMod val="50000"/>
                  </a:schemeClr>
                </a:solidFill>
                <a:latin typeface="Segoe Light" pitchFamily="34" charset="0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black">
            <a:xfrm>
              <a:off x="6099283" y="3963512"/>
              <a:ext cx="524812" cy="192635"/>
            </a:xfrm>
            <a:custGeom>
              <a:avLst/>
              <a:gdLst>
                <a:gd name="T0" fmla="*/ 510 w 514"/>
                <a:gd name="T1" fmla="*/ 123 h 207"/>
                <a:gd name="T2" fmla="*/ 486 w 514"/>
                <a:gd name="T3" fmla="*/ 122 h 207"/>
                <a:gd name="T4" fmla="*/ 400 w 514"/>
                <a:gd name="T5" fmla="*/ 109 h 207"/>
                <a:gd name="T6" fmla="*/ 280 w 514"/>
                <a:gd name="T7" fmla="*/ 70 h 207"/>
                <a:gd name="T8" fmla="*/ 89 w 514"/>
                <a:gd name="T9" fmla="*/ 2 h 207"/>
                <a:gd name="T10" fmla="*/ 38 w 514"/>
                <a:gd name="T11" fmla="*/ 8 h 207"/>
                <a:gd name="T12" fmla="*/ 0 w 514"/>
                <a:gd name="T13" fmla="*/ 60 h 207"/>
                <a:gd name="T14" fmla="*/ 39 w 514"/>
                <a:gd name="T15" fmla="*/ 109 h 207"/>
                <a:gd name="T16" fmla="*/ 39 w 514"/>
                <a:gd name="T17" fmla="*/ 110 h 207"/>
                <a:gd name="T18" fmla="*/ 52 w 514"/>
                <a:gd name="T19" fmla="*/ 123 h 207"/>
                <a:gd name="T20" fmla="*/ 65 w 514"/>
                <a:gd name="T21" fmla="*/ 123 h 207"/>
                <a:gd name="T22" fmla="*/ 69 w 514"/>
                <a:gd name="T23" fmla="*/ 122 h 207"/>
                <a:gd name="T24" fmla="*/ 69 w 514"/>
                <a:gd name="T25" fmla="*/ 143 h 207"/>
                <a:gd name="T26" fmla="*/ 154 w 514"/>
                <a:gd name="T27" fmla="*/ 160 h 207"/>
                <a:gd name="T28" fmla="*/ 204 w 514"/>
                <a:gd name="T29" fmla="*/ 158 h 207"/>
                <a:gd name="T30" fmla="*/ 204 w 514"/>
                <a:gd name="T31" fmla="*/ 154 h 207"/>
                <a:gd name="T32" fmla="*/ 194 w 514"/>
                <a:gd name="T33" fmla="*/ 133 h 207"/>
                <a:gd name="T34" fmla="*/ 198 w 514"/>
                <a:gd name="T35" fmla="*/ 48 h 207"/>
                <a:gd name="T36" fmla="*/ 210 w 514"/>
                <a:gd name="T37" fmla="*/ 52 h 207"/>
                <a:gd name="T38" fmla="*/ 206 w 514"/>
                <a:gd name="T39" fmla="*/ 133 h 207"/>
                <a:gd name="T40" fmla="*/ 216 w 514"/>
                <a:gd name="T41" fmla="*/ 145 h 207"/>
                <a:gd name="T42" fmla="*/ 221 w 514"/>
                <a:gd name="T43" fmla="*/ 186 h 207"/>
                <a:gd name="T44" fmla="*/ 315 w 514"/>
                <a:gd name="T45" fmla="*/ 207 h 207"/>
                <a:gd name="T46" fmla="*/ 414 w 514"/>
                <a:gd name="T47" fmla="*/ 184 h 207"/>
                <a:gd name="T48" fmla="*/ 414 w 514"/>
                <a:gd name="T49" fmla="*/ 171 h 207"/>
                <a:gd name="T50" fmla="*/ 430 w 514"/>
                <a:gd name="T51" fmla="*/ 168 h 207"/>
                <a:gd name="T52" fmla="*/ 437 w 514"/>
                <a:gd name="T53" fmla="*/ 151 h 207"/>
                <a:gd name="T54" fmla="*/ 437 w 514"/>
                <a:gd name="T55" fmla="*/ 138 h 207"/>
                <a:gd name="T56" fmla="*/ 437 w 514"/>
                <a:gd name="T57" fmla="*/ 125 h 207"/>
                <a:gd name="T58" fmla="*/ 509 w 514"/>
                <a:gd name="T59" fmla="*/ 126 h 207"/>
                <a:gd name="T60" fmla="*/ 514 w 514"/>
                <a:gd name="T61" fmla="*/ 124 h 207"/>
                <a:gd name="T62" fmla="*/ 510 w 514"/>
                <a:gd name="T63" fmla="*/ 123 h 207"/>
                <a:gd name="T64" fmla="*/ 39 w 514"/>
                <a:gd name="T65" fmla="*/ 90 h 207"/>
                <a:gd name="T66" fmla="*/ 11 w 514"/>
                <a:gd name="T67" fmla="*/ 61 h 207"/>
                <a:gd name="T68" fmla="*/ 53 w 514"/>
                <a:gd name="T69" fmla="*/ 21 h 207"/>
                <a:gd name="T70" fmla="*/ 39 w 514"/>
                <a:gd name="T71" fmla="*/ 9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14" h="207">
                  <a:moveTo>
                    <a:pt x="510" y="123"/>
                  </a:moveTo>
                  <a:cubicBezTo>
                    <a:pt x="509" y="123"/>
                    <a:pt x="500" y="123"/>
                    <a:pt x="486" y="122"/>
                  </a:cubicBezTo>
                  <a:cubicBezTo>
                    <a:pt x="479" y="121"/>
                    <a:pt x="445" y="119"/>
                    <a:pt x="400" y="109"/>
                  </a:cubicBezTo>
                  <a:cubicBezTo>
                    <a:pt x="364" y="101"/>
                    <a:pt x="319" y="86"/>
                    <a:pt x="280" y="70"/>
                  </a:cubicBezTo>
                  <a:cubicBezTo>
                    <a:pt x="212" y="43"/>
                    <a:pt x="147" y="5"/>
                    <a:pt x="89" y="2"/>
                  </a:cubicBezTo>
                  <a:cubicBezTo>
                    <a:pt x="58" y="0"/>
                    <a:pt x="49" y="5"/>
                    <a:pt x="38" y="8"/>
                  </a:cubicBezTo>
                  <a:cubicBezTo>
                    <a:pt x="10" y="19"/>
                    <a:pt x="0" y="41"/>
                    <a:pt x="0" y="60"/>
                  </a:cubicBezTo>
                  <a:cubicBezTo>
                    <a:pt x="0" y="79"/>
                    <a:pt x="8" y="103"/>
                    <a:pt x="39" y="109"/>
                  </a:cubicBezTo>
                  <a:cubicBezTo>
                    <a:pt x="39" y="109"/>
                    <a:pt x="39" y="110"/>
                    <a:pt x="39" y="110"/>
                  </a:cubicBezTo>
                  <a:cubicBezTo>
                    <a:pt x="39" y="119"/>
                    <a:pt x="44" y="123"/>
                    <a:pt x="52" y="123"/>
                  </a:cubicBezTo>
                  <a:cubicBezTo>
                    <a:pt x="56" y="123"/>
                    <a:pt x="65" y="123"/>
                    <a:pt x="65" y="123"/>
                  </a:cubicBezTo>
                  <a:cubicBezTo>
                    <a:pt x="65" y="123"/>
                    <a:pt x="68" y="123"/>
                    <a:pt x="69" y="122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53"/>
                    <a:pt x="79" y="160"/>
                    <a:pt x="154" y="160"/>
                  </a:cubicBezTo>
                  <a:cubicBezTo>
                    <a:pt x="176" y="160"/>
                    <a:pt x="192" y="159"/>
                    <a:pt x="204" y="158"/>
                  </a:cubicBezTo>
                  <a:cubicBezTo>
                    <a:pt x="204" y="157"/>
                    <a:pt x="204" y="155"/>
                    <a:pt x="204" y="154"/>
                  </a:cubicBezTo>
                  <a:cubicBezTo>
                    <a:pt x="199" y="150"/>
                    <a:pt x="194" y="144"/>
                    <a:pt x="194" y="133"/>
                  </a:cubicBezTo>
                  <a:cubicBezTo>
                    <a:pt x="194" y="131"/>
                    <a:pt x="193" y="82"/>
                    <a:pt x="198" y="48"/>
                  </a:cubicBezTo>
                  <a:cubicBezTo>
                    <a:pt x="202" y="49"/>
                    <a:pt x="206" y="51"/>
                    <a:pt x="210" y="52"/>
                  </a:cubicBezTo>
                  <a:cubicBezTo>
                    <a:pt x="206" y="82"/>
                    <a:pt x="206" y="122"/>
                    <a:pt x="206" y="133"/>
                  </a:cubicBezTo>
                  <a:cubicBezTo>
                    <a:pt x="206" y="146"/>
                    <a:pt x="216" y="145"/>
                    <a:pt x="216" y="145"/>
                  </a:cubicBezTo>
                  <a:cubicBezTo>
                    <a:pt x="216" y="177"/>
                    <a:pt x="219" y="183"/>
                    <a:pt x="221" y="186"/>
                  </a:cubicBezTo>
                  <a:cubicBezTo>
                    <a:pt x="222" y="189"/>
                    <a:pt x="226" y="207"/>
                    <a:pt x="315" y="207"/>
                  </a:cubicBezTo>
                  <a:cubicBezTo>
                    <a:pt x="412" y="207"/>
                    <a:pt x="414" y="184"/>
                    <a:pt x="414" y="184"/>
                  </a:cubicBezTo>
                  <a:cubicBezTo>
                    <a:pt x="414" y="171"/>
                    <a:pt x="414" y="171"/>
                    <a:pt x="414" y="171"/>
                  </a:cubicBezTo>
                  <a:cubicBezTo>
                    <a:pt x="422" y="172"/>
                    <a:pt x="427" y="170"/>
                    <a:pt x="430" y="168"/>
                  </a:cubicBezTo>
                  <a:cubicBezTo>
                    <a:pt x="437" y="163"/>
                    <a:pt x="437" y="155"/>
                    <a:pt x="437" y="151"/>
                  </a:cubicBezTo>
                  <a:cubicBezTo>
                    <a:pt x="437" y="150"/>
                    <a:pt x="437" y="145"/>
                    <a:pt x="437" y="138"/>
                  </a:cubicBezTo>
                  <a:cubicBezTo>
                    <a:pt x="437" y="134"/>
                    <a:pt x="437" y="130"/>
                    <a:pt x="437" y="125"/>
                  </a:cubicBezTo>
                  <a:cubicBezTo>
                    <a:pt x="482" y="127"/>
                    <a:pt x="502" y="127"/>
                    <a:pt x="509" y="126"/>
                  </a:cubicBezTo>
                  <a:cubicBezTo>
                    <a:pt x="513" y="126"/>
                    <a:pt x="514" y="124"/>
                    <a:pt x="514" y="124"/>
                  </a:cubicBezTo>
                  <a:cubicBezTo>
                    <a:pt x="513" y="123"/>
                    <a:pt x="511" y="123"/>
                    <a:pt x="510" y="123"/>
                  </a:cubicBezTo>
                  <a:close/>
                  <a:moveTo>
                    <a:pt x="39" y="90"/>
                  </a:moveTo>
                  <a:cubicBezTo>
                    <a:pt x="29" y="88"/>
                    <a:pt x="11" y="82"/>
                    <a:pt x="11" y="61"/>
                  </a:cubicBezTo>
                  <a:cubicBezTo>
                    <a:pt x="11" y="39"/>
                    <a:pt x="27" y="26"/>
                    <a:pt x="53" y="21"/>
                  </a:cubicBezTo>
                  <a:cubicBezTo>
                    <a:pt x="42" y="46"/>
                    <a:pt x="40" y="66"/>
                    <a:pt x="3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defTabSz="987480"/>
              <a:endParaRPr lang="en-US" spc="-163">
                <a:solidFill>
                  <a:schemeClr val="tx1">
                    <a:lumMod val="50000"/>
                  </a:schemeClr>
                </a:solidFill>
                <a:latin typeface="Segoe Ligh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4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3069266" y="3021732"/>
            <a:ext cx="8026197" cy="14196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Если партнер имеет активную </a:t>
            </a:r>
            <a:r>
              <a:rPr lang="en-US" sz="1600" dirty="0"/>
              <a:t>Software </a:t>
            </a:r>
            <a:r>
              <a:rPr lang="en-US" sz="1600" dirty="0" smtClean="0"/>
              <a:t>Assurance</a:t>
            </a:r>
            <a:r>
              <a:rPr lang="ru-RU" sz="1600" dirty="0" smtClean="0"/>
              <a:t>, можно переместить серверную лицензию в дата центр </a:t>
            </a:r>
            <a:r>
              <a:rPr lang="en-US" sz="1600" dirty="0" smtClean="0"/>
              <a:t>SPLA</a:t>
            </a:r>
            <a:r>
              <a:rPr lang="ru-RU" sz="1600" dirty="0" smtClean="0"/>
              <a:t> партнера. Просьба обратить особое внимание на то, что сервер должен находится в специально назначенной отдельной ВС, а сам </a:t>
            </a:r>
            <a:r>
              <a:rPr lang="en-US" sz="1600" dirty="0"/>
              <a:t>SPLA</a:t>
            </a:r>
            <a:r>
              <a:rPr lang="ru-RU" sz="1600" dirty="0"/>
              <a:t> </a:t>
            </a:r>
            <a:r>
              <a:rPr lang="ru-RU" sz="1600" dirty="0" smtClean="0"/>
              <a:t>партнер должен обладать активной мобильностью лицензий.</a:t>
            </a:r>
            <a:endParaRPr lang="en-US" sz="16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51706" y="4529396"/>
            <a:ext cx="8026197" cy="14196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 smtClean="0"/>
              <a:t>Управлять обоими клиентами (средами) из 1 места не предоставляется возможным!</a:t>
            </a:r>
          </a:p>
          <a:p>
            <a:r>
              <a:rPr lang="en-US" sz="1600" dirty="0" smtClean="0"/>
              <a:t> </a:t>
            </a:r>
            <a:endParaRPr lang="ru-RU" sz="1600" dirty="0"/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069266" y="1493858"/>
            <a:ext cx="8026197" cy="141967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dirty="0" smtClean="0"/>
              <a:t>Если клиент хочет контролировать (</a:t>
            </a:r>
            <a:r>
              <a:rPr lang="en-US" sz="1600" dirty="0" smtClean="0"/>
              <a:t>SCOM)</a:t>
            </a:r>
            <a:r>
              <a:rPr lang="ru-RU" sz="1600" dirty="0" smtClean="0"/>
              <a:t> и вносить изменения в ПО на своих серверах (</a:t>
            </a:r>
            <a:r>
              <a:rPr lang="en-US" sz="1600" dirty="0" smtClean="0"/>
              <a:t>SCCM</a:t>
            </a:r>
            <a:r>
              <a:rPr lang="ru-RU" sz="1600" dirty="0" smtClean="0"/>
              <a:t>), и, кроме того имеет конечных пользователей, которые уже имеют свои собственные лицензии </a:t>
            </a:r>
            <a:r>
              <a:rPr lang="en-US" sz="1600" dirty="0"/>
              <a:t>System </a:t>
            </a:r>
            <a:r>
              <a:rPr lang="en-US" sz="1600" dirty="0" smtClean="0"/>
              <a:t>Center</a:t>
            </a:r>
            <a:r>
              <a:rPr lang="ru-RU" sz="1600" dirty="0" smtClean="0"/>
              <a:t>, покрытые активной </a:t>
            </a:r>
            <a:r>
              <a:rPr lang="en-US" sz="1600" dirty="0" smtClean="0"/>
              <a:t>Software Assurance</a:t>
            </a:r>
            <a:r>
              <a:rPr lang="ru-RU" sz="1600" dirty="0" smtClean="0"/>
              <a:t>, можно ли развертывать </a:t>
            </a:r>
            <a:r>
              <a:rPr lang="en-US" sz="1600" dirty="0"/>
              <a:t>SCCM and </a:t>
            </a:r>
            <a:r>
              <a:rPr lang="en-US" sz="1600" dirty="0" smtClean="0"/>
              <a:t>SCOM</a:t>
            </a:r>
            <a:r>
              <a:rPr lang="ru-RU" sz="1600" dirty="0" smtClean="0"/>
              <a:t> на собственных серверах и одновременно управлять обоими клиентами с 1 места?</a:t>
            </a:r>
          </a:p>
          <a:p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License Mobility and System Center 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 </a:t>
            </a:r>
            <a:endParaRPr lang="ru-RU" dirty="0"/>
          </a:p>
        </p:txBody>
      </p:sp>
      <p:grpSp>
        <p:nvGrpSpPr>
          <p:cNvPr id="7" name="Group 6"/>
          <p:cNvGrpSpPr/>
          <p:nvPr/>
        </p:nvGrpSpPr>
        <p:grpSpPr>
          <a:xfrm>
            <a:off x="1471449" y="1493859"/>
            <a:ext cx="1491794" cy="1419671"/>
            <a:chOff x="512907" y="3017693"/>
            <a:chExt cx="1419671" cy="1419671"/>
          </a:xfrm>
        </p:grpSpPr>
        <p:sp>
          <p:nvSpPr>
            <p:cNvPr id="22" name="Rectangle 21"/>
            <p:cNvSpPr/>
            <p:nvPr/>
          </p:nvSpPr>
          <p:spPr bwMode="auto">
            <a:xfrm>
              <a:off x="512907" y="3017693"/>
              <a:ext cx="1419671" cy="1419671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000" spc="-5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</a:endParaRPr>
            </a:p>
          </p:txBody>
        </p:sp>
        <p:pic>
          <p:nvPicPr>
            <p:cNvPr id="31" name="Picture 30" descr="\\MAGNUM\Projects\Microsoft\Cloud Power FY12\Design\ICONS_PNG\Application.png"/>
            <p:cNvPicPr>
              <a:picLocks noChangeAspect="1" noChangeArrowheads="1"/>
            </p:cNvPicPr>
            <p:nvPr/>
          </p:nvPicPr>
          <p:blipFill>
            <a:blip r:embed="rId3" cstate="screen">
              <a:lum bright="100000"/>
            </a:blip>
            <a:srcRect/>
            <a:stretch>
              <a:fillRect/>
            </a:stretch>
          </p:blipFill>
          <p:spPr bwMode="auto">
            <a:xfrm>
              <a:off x="613804" y="3056256"/>
              <a:ext cx="1287496" cy="1287159"/>
            </a:xfrm>
            <a:prstGeom prst="rect">
              <a:avLst/>
            </a:prstGeom>
            <a:noFill/>
          </p:spPr>
        </p:pic>
      </p:grpSp>
      <p:sp>
        <p:nvSpPr>
          <p:cNvPr id="3" name="Rectangle 2"/>
          <p:cNvSpPr/>
          <p:nvPr/>
        </p:nvSpPr>
        <p:spPr bwMode="auto">
          <a:xfrm>
            <a:off x="1471450" y="4529396"/>
            <a:ext cx="1490222" cy="1419671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471449" y="3017694"/>
            <a:ext cx="1491793" cy="1419671"/>
          </a:xfrm>
          <a:prstGeom prst="rect">
            <a:avLst/>
          </a:prstGeom>
          <a:solidFill>
            <a:schemeClr val="accent6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00" spc="-50" dirty="0">
              <a:gradFill>
                <a:gsLst>
                  <a:gs pos="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840602"/>
            <a:ext cx="627049" cy="69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\\MAGNUM\Projects\Microsoft\Cloud Power FY12\Design\ICONS_PNG\User.png"/>
          <p:cNvPicPr>
            <a:picLocks noChangeAspect="1" noChangeArrowheads="1"/>
          </p:cNvPicPr>
          <p:nvPr/>
        </p:nvPicPr>
        <p:blipFill>
          <a:blip r:embed="rId5" cstate="print">
            <a:lum bright="100000"/>
          </a:blip>
          <a:srcRect/>
          <a:stretch>
            <a:fillRect/>
          </a:stretch>
        </p:blipFill>
        <p:spPr bwMode="auto">
          <a:xfrm>
            <a:off x="1577472" y="3115571"/>
            <a:ext cx="1323147" cy="134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8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622" y="2187951"/>
            <a:ext cx="109446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License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Mobility through Software Assurance </a:t>
            </a:r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предоставляет организациям достаточно гибко разворачивать свое серверное ПО на серверах у провайдера или в облаке, а это в свою очередь преимущество при изменении бизнес-целей и  расстановки приоритетов.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624" y="309489"/>
            <a:ext cx="10944665" cy="1487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Почему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Microsoft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предлагает Мобильность лицензий через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Software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Assurance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?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622" y="3625643"/>
            <a:ext cx="10944665" cy="1487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ли мне дополнительно приобретать лицензию для использования этой услуги?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622" y="5348964"/>
            <a:ext cx="10944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Однозначно нет. Наличие соответствующего сервера приложений с активной 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SA –</a:t>
            </a:r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это все, что нужно для использования всех преимуществ.</a:t>
            </a:r>
          </a:p>
        </p:txBody>
      </p:sp>
    </p:spTree>
    <p:extLst>
      <p:ext uri="{BB962C8B-B14F-4D97-AF65-F5344CB8AC3E}">
        <p14:creationId xmlns:p14="http://schemas.microsoft.com/office/powerpoint/2010/main" val="804670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622" y="2187951"/>
            <a:ext cx="10944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Нет. Процесс возобновления/продления остается неизменным. На Вас лежит ответственность обеспечения лицензий активной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SA</a:t>
            </a:r>
            <a:endParaRPr lang="ru-RU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624" y="309489"/>
            <a:ext cx="10944665" cy="1487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Влияет ли </a:t>
            </a:r>
            <a:r>
              <a:rPr lang="en-US" sz="3200" dirty="0" smtClean="0"/>
              <a:t>License </a:t>
            </a:r>
            <a:r>
              <a:rPr lang="en-US" sz="3200" dirty="0"/>
              <a:t>Mobility through Software Assurance </a:t>
            </a:r>
            <a:r>
              <a:rPr lang="ru-RU" sz="3200" dirty="0" smtClean="0"/>
              <a:t>на то, как я буду возобновлять свой</a:t>
            </a:r>
            <a:r>
              <a:rPr lang="en-US" sz="3200" dirty="0" smtClean="0"/>
              <a:t> </a:t>
            </a:r>
            <a:r>
              <a:rPr lang="en-US" sz="3200" dirty="0"/>
              <a:t>Volume License agreement? 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621" y="3347903"/>
            <a:ext cx="10944665" cy="1487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 мне получить доступ к </a:t>
            </a:r>
            <a:r>
              <a:rPr lang="en-US" sz="3200" dirty="0" smtClean="0"/>
              <a:t>Windows </a:t>
            </a:r>
            <a:r>
              <a:rPr lang="en-US" sz="3200" dirty="0"/>
              <a:t>Server </a:t>
            </a:r>
            <a:r>
              <a:rPr lang="ru-RU" sz="3200" dirty="0" smtClean="0"/>
              <a:t>по сценарию</a:t>
            </a:r>
            <a:r>
              <a:rPr lang="en-US" sz="3200" dirty="0" smtClean="0"/>
              <a:t> </a:t>
            </a:r>
            <a:r>
              <a:rPr lang="en-US" sz="3200" dirty="0"/>
              <a:t>License Mobility through Software </a:t>
            </a:r>
            <a:r>
              <a:rPr lang="en-US" sz="3200" dirty="0" smtClean="0"/>
              <a:t>Assurance?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622" y="5348964"/>
            <a:ext cx="10944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К сожалению, никак. 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Windows Server </a:t>
            </a:r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предоставляется провайдером как часть инфраструктуры и не может быть частью данного сценария. </a:t>
            </a:r>
          </a:p>
        </p:txBody>
      </p:sp>
    </p:spTree>
    <p:extLst>
      <p:ext uri="{BB962C8B-B14F-4D97-AF65-F5344CB8AC3E}">
        <p14:creationId xmlns:p14="http://schemas.microsoft.com/office/powerpoint/2010/main" val="248643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7622" y="2187951"/>
            <a:ext cx="1094466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Нет. Обязательным условием участия в данной программе является то, что сервис провайдер должен быть участником программы </a:t>
            </a:r>
            <a:r>
              <a:rPr lang="en-US" dirty="0" smtClean="0">
                <a:solidFill>
                  <a:srgbClr val="000000"/>
                </a:solidFill>
                <a:latin typeface="Segoe UI" panose="020B0502040204020203" pitchFamily="34" charset="0"/>
              </a:rPr>
              <a:t>SPLA, </a:t>
            </a:r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 кроме того, должен подписать дополнительное соглашение для предоставления услуг в по сценарию мобильности лицензий.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7621" y="443701"/>
            <a:ext cx="10944665" cy="1487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Могу ли я работать с любым сервис-провайдером для того, чтобы </a:t>
            </a:r>
            <a:r>
              <a:rPr lang="ru-RU" sz="3200" dirty="0" err="1" smtClean="0"/>
              <a:t>хостить</a:t>
            </a:r>
            <a:r>
              <a:rPr lang="ru-RU" sz="3200" dirty="0" smtClean="0"/>
              <a:t> свои лицензии в рамках</a:t>
            </a:r>
            <a:r>
              <a:rPr lang="en-US" sz="3200" dirty="0" smtClean="0"/>
              <a:t> </a:t>
            </a:r>
            <a:r>
              <a:rPr lang="en-US" sz="3200" dirty="0"/>
              <a:t>License Mobility through Software Assurance?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7620" y="3368092"/>
            <a:ext cx="10944665" cy="1487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мне понять, какие продукты могут участвовать в программе </a:t>
            </a:r>
            <a:r>
              <a:rPr lang="en-US" sz="3200" dirty="0"/>
              <a:t>License Mobility through Software Assurance?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622" y="5348964"/>
            <a:ext cx="1094466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Product Use </a:t>
            </a:r>
            <a:r>
              <a:rPr lang="en-US" dirty="0" smtClean="0"/>
              <a:t>Rights </a:t>
            </a:r>
            <a:r>
              <a:rPr lang="en-US" dirty="0"/>
              <a:t>Appendix 1, "Software Assurance Benefits," </a:t>
            </a:r>
            <a:r>
              <a:rPr lang="ru-RU" dirty="0" smtClean="0"/>
              <a:t>перечисляет все продукты, допустимые для сценария</a:t>
            </a:r>
            <a:r>
              <a:rPr lang="en-US" dirty="0" smtClean="0"/>
              <a:t> </a:t>
            </a:r>
            <a:r>
              <a:rPr lang="en-US" dirty="0"/>
              <a:t>License Mobility through Software </a:t>
            </a:r>
            <a:r>
              <a:rPr lang="en-US" dirty="0" smtClean="0"/>
              <a:t>Assurance</a:t>
            </a:r>
            <a:endParaRPr lang="ru-RU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76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74182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SBS </a:t>
            </a:r>
            <a:r>
              <a:rPr lang="en-US" b="1" dirty="0"/>
              <a:t>Server </a:t>
            </a:r>
            <a:r>
              <a:rPr lang="ru-RU" dirty="0"/>
              <a:t/>
            </a:r>
            <a:br>
              <a:rPr lang="ru-RU" dirty="0"/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64594" y="1605065"/>
            <a:ext cx="7947105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</a:p>
          <a:p>
            <a:pPr>
              <a:lnSpc>
                <a:spcPct val="107000"/>
              </a:lnSpc>
            </a:pP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переподписании соглашения, некоторые версии продуктов являются более недоступными для пользования. Существует ли альтернатива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Server SBS SAL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либо новая его версия?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7677" y="3403080"/>
            <a:ext cx="6096000" cy="34549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endParaRPr lang="ru-RU" b="1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ожалению, новое соглашения не подразумевает наличия новой версии 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SBS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и самого продукта.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SBS Standard,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включает в себя 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</a:t>
            </a:r>
            <a:r>
              <a:rPr lang="ru-RU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SharePoint 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компонентов,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устарел.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SPLA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партнерам необходимо лицензировать вышеперечисленные компоненты по-отдельности. В качестве альтернативы, 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SPLA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 может назначить лицензию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Windows Server Standard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(«на процессор») в комбинации с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 Standard </a:t>
            </a:r>
            <a:r>
              <a:rPr lang="en-US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(«на пользователя»).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6898655" y="4997936"/>
            <a:ext cx="4848367" cy="1757033"/>
            <a:chOff x="8514328" y="4971703"/>
            <a:chExt cx="3677672" cy="1332777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9940356" y="5513261"/>
              <a:ext cx="932944" cy="789342"/>
            </a:xfrm>
            <a:custGeom>
              <a:avLst/>
              <a:gdLst>
                <a:gd name="T0" fmla="*/ 446 w 994"/>
                <a:gd name="T1" fmla="*/ 141 h 841"/>
                <a:gd name="T2" fmla="*/ 446 w 994"/>
                <a:gd name="T3" fmla="*/ 0 h 841"/>
                <a:gd name="T4" fmla="*/ 337 w 994"/>
                <a:gd name="T5" fmla="*/ 0 h 841"/>
                <a:gd name="T6" fmla="*/ 337 w 994"/>
                <a:gd name="T7" fmla="*/ 141 h 841"/>
                <a:gd name="T8" fmla="*/ 302 w 994"/>
                <a:gd name="T9" fmla="*/ 141 h 841"/>
                <a:gd name="T10" fmla="*/ 302 w 994"/>
                <a:gd name="T11" fmla="*/ 0 h 841"/>
                <a:gd name="T12" fmla="*/ 193 w 994"/>
                <a:gd name="T13" fmla="*/ 0 h 841"/>
                <a:gd name="T14" fmla="*/ 193 w 994"/>
                <a:gd name="T15" fmla="*/ 141 h 841"/>
                <a:gd name="T16" fmla="*/ 0 w 994"/>
                <a:gd name="T17" fmla="*/ 141 h 841"/>
                <a:gd name="T18" fmla="*/ 0 w 994"/>
                <a:gd name="T19" fmla="*/ 177 h 841"/>
                <a:gd name="T20" fmla="*/ 44 w 994"/>
                <a:gd name="T21" fmla="*/ 177 h 841"/>
                <a:gd name="T22" fmla="*/ 44 w 994"/>
                <a:gd name="T23" fmla="*/ 841 h 841"/>
                <a:gd name="T24" fmla="*/ 949 w 994"/>
                <a:gd name="T25" fmla="*/ 841 h 841"/>
                <a:gd name="T26" fmla="*/ 949 w 994"/>
                <a:gd name="T27" fmla="*/ 177 h 841"/>
                <a:gd name="T28" fmla="*/ 994 w 994"/>
                <a:gd name="T29" fmla="*/ 177 h 841"/>
                <a:gd name="T30" fmla="*/ 994 w 994"/>
                <a:gd name="T31" fmla="*/ 141 h 841"/>
                <a:gd name="T32" fmla="*/ 446 w 994"/>
                <a:gd name="T33" fmla="*/ 1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4" h="841">
                  <a:moveTo>
                    <a:pt x="446" y="141"/>
                  </a:moveTo>
                  <a:lnTo>
                    <a:pt x="446" y="0"/>
                  </a:lnTo>
                  <a:lnTo>
                    <a:pt x="337" y="0"/>
                  </a:lnTo>
                  <a:lnTo>
                    <a:pt x="337" y="141"/>
                  </a:lnTo>
                  <a:lnTo>
                    <a:pt x="302" y="141"/>
                  </a:lnTo>
                  <a:lnTo>
                    <a:pt x="302" y="0"/>
                  </a:lnTo>
                  <a:lnTo>
                    <a:pt x="193" y="0"/>
                  </a:lnTo>
                  <a:lnTo>
                    <a:pt x="193" y="141"/>
                  </a:lnTo>
                  <a:lnTo>
                    <a:pt x="0" y="141"/>
                  </a:lnTo>
                  <a:lnTo>
                    <a:pt x="0" y="177"/>
                  </a:lnTo>
                  <a:lnTo>
                    <a:pt x="44" y="177"/>
                  </a:lnTo>
                  <a:lnTo>
                    <a:pt x="44" y="841"/>
                  </a:lnTo>
                  <a:lnTo>
                    <a:pt x="949" y="841"/>
                  </a:lnTo>
                  <a:lnTo>
                    <a:pt x="949" y="177"/>
                  </a:lnTo>
                  <a:lnTo>
                    <a:pt x="994" y="177"/>
                  </a:lnTo>
                  <a:lnTo>
                    <a:pt x="994" y="141"/>
                  </a:lnTo>
                  <a:lnTo>
                    <a:pt x="446" y="141"/>
                  </a:lnTo>
                  <a:close/>
                </a:path>
              </a:pathLst>
            </a:cu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627972" y="5513261"/>
              <a:ext cx="932944" cy="789342"/>
            </a:xfrm>
            <a:custGeom>
              <a:avLst/>
              <a:gdLst>
                <a:gd name="T0" fmla="*/ 449 w 994"/>
                <a:gd name="T1" fmla="*/ 141 h 841"/>
                <a:gd name="T2" fmla="*/ 449 w 994"/>
                <a:gd name="T3" fmla="*/ 0 h 841"/>
                <a:gd name="T4" fmla="*/ 340 w 994"/>
                <a:gd name="T5" fmla="*/ 0 h 841"/>
                <a:gd name="T6" fmla="*/ 340 w 994"/>
                <a:gd name="T7" fmla="*/ 141 h 841"/>
                <a:gd name="T8" fmla="*/ 302 w 994"/>
                <a:gd name="T9" fmla="*/ 141 h 841"/>
                <a:gd name="T10" fmla="*/ 302 w 994"/>
                <a:gd name="T11" fmla="*/ 0 h 841"/>
                <a:gd name="T12" fmla="*/ 194 w 994"/>
                <a:gd name="T13" fmla="*/ 0 h 841"/>
                <a:gd name="T14" fmla="*/ 194 w 994"/>
                <a:gd name="T15" fmla="*/ 141 h 841"/>
                <a:gd name="T16" fmla="*/ 0 w 994"/>
                <a:gd name="T17" fmla="*/ 141 h 841"/>
                <a:gd name="T18" fmla="*/ 0 w 994"/>
                <a:gd name="T19" fmla="*/ 177 h 841"/>
                <a:gd name="T20" fmla="*/ 45 w 994"/>
                <a:gd name="T21" fmla="*/ 177 h 841"/>
                <a:gd name="T22" fmla="*/ 45 w 994"/>
                <a:gd name="T23" fmla="*/ 841 h 841"/>
                <a:gd name="T24" fmla="*/ 952 w 994"/>
                <a:gd name="T25" fmla="*/ 841 h 841"/>
                <a:gd name="T26" fmla="*/ 952 w 994"/>
                <a:gd name="T27" fmla="*/ 177 h 841"/>
                <a:gd name="T28" fmla="*/ 994 w 994"/>
                <a:gd name="T29" fmla="*/ 177 h 841"/>
                <a:gd name="T30" fmla="*/ 994 w 994"/>
                <a:gd name="T31" fmla="*/ 141 h 841"/>
                <a:gd name="T32" fmla="*/ 449 w 994"/>
                <a:gd name="T33" fmla="*/ 1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4" h="841">
                  <a:moveTo>
                    <a:pt x="449" y="141"/>
                  </a:moveTo>
                  <a:lnTo>
                    <a:pt x="449" y="0"/>
                  </a:lnTo>
                  <a:lnTo>
                    <a:pt x="340" y="0"/>
                  </a:lnTo>
                  <a:lnTo>
                    <a:pt x="340" y="141"/>
                  </a:lnTo>
                  <a:lnTo>
                    <a:pt x="302" y="141"/>
                  </a:lnTo>
                  <a:lnTo>
                    <a:pt x="302" y="0"/>
                  </a:lnTo>
                  <a:lnTo>
                    <a:pt x="194" y="0"/>
                  </a:lnTo>
                  <a:lnTo>
                    <a:pt x="194" y="141"/>
                  </a:lnTo>
                  <a:lnTo>
                    <a:pt x="0" y="141"/>
                  </a:lnTo>
                  <a:lnTo>
                    <a:pt x="0" y="177"/>
                  </a:lnTo>
                  <a:lnTo>
                    <a:pt x="45" y="177"/>
                  </a:lnTo>
                  <a:lnTo>
                    <a:pt x="45" y="841"/>
                  </a:lnTo>
                  <a:lnTo>
                    <a:pt x="952" y="841"/>
                  </a:lnTo>
                  <a:lnTo>
                    <a:pt x="952" y="177"/>
                  </a:lnTo>
                  <a:lnTo>
                    <a:pt x="994" y="177"/>
                  </a:lnTo>
                  <a:lnTo>
                    <a:pt x="994" y="141"/>
                  </a:lnTo>
                  <a:lnTo>
                    <a:pt x="449" y="14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24" name="Rectangle 34"/>
            <p:cNvSpPr>
              <a:spLocks noChangeArrowheads="1"/>
            </p:cNvSpPr>
            <p:nvPr/>
          </p:nvSpPr>
          <p:spPr bwMode="auto">
            <a:xfrm>
              <a:off x="8514328" y="6249104"/>
              <a:ext cx="827217" cy="53498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8793417" y="6065143"/>
              <a:ext cx="48806" cy="18396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26" name="Oval 36"/>
            <p:cNvSpPr>
              <a:spLocks noChangeArrowheads="1"/>
            </p:cNvSpPr>
            <p:nvPr/>
          </p:nvSpPr>
          <p:spPr bwMode="auto">
            <a:xfrm>
              <a:off x="8693928" y="5902770"/>
              <a:ext cx="244030" cy="244030"/>
            </a:xfrm>
            <a:prstGeom prst="ellipse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27" name="Oval 37"/>
            <p:cNvSpPr>
              <a:spLocks noChangeArrowheads="1"/>
            </p:cNvSpPr>
            <p:nvPr/>
          </p:nvSpPr>
          <p:spPr bwMode="auto">
            <a:xfrm>
              <a:off x="8718801" y="5784144"/>
              <a:ext cx="180207" cy="179268"/>
            </a:xfrm>
            <a:prstGeom prst="ellipse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9113471" y="6065143"/>
              <a:ext cx="47868" cy="183961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29" name="Oval 39"/>
            <p:cNvSpPr>
              <a:spLocks noChangeArrowheads="1"/>
            </p:cNvSpPr>
            <p:nvPr/>
          </p:nvSpPr>
          <p:spPr bwMode="auto">
            <a:xfrm>
              <a:off x="9013044" y="5902770"/>
              <a:ext cx="245907" cy="244030"/>
            </a:xfrm>
            <a:prstGeom prst="ellipse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30" name="Oval 40"/>
            <p:cNvSpPr>
              <a:spLocks noChangeArrowheads="1"/>
            </p:cNvSpPr>
            <p:nvPr/>
          </p:nvSpPr>
          <p:spPr bwMode="auto">
            <a:xfrm>
              <a:off x="9046832" y="5777000"/>
              <a:ext cx="179268" cy="179268"/>
            </a:xfrm>
            <a:prstGeom prst="ellipse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grpSp>
          <p:nvGrpSpPr>
            <p:cNvPr id="31" name="Group 32"/>
            <p:cNvGrpSpPr/>
            <p:nvPr/>
          </p:nvGrpSpPr>
          <p:grpSpPr>
            <a:xfrm>
              <a:off x="9299309" y="5069314"/>
              <a:ext cx="935760" cy="1235166"/>
              <a:chOff x="9299309" y="4250937"/>
              <a:chExt cx="935760" cy="1235166"/>
            </a:xfrm>
          </p:grpSpPr>
          <p:sp>
            <p:nvSpPr>
              <p:cNvPr id="59" name="Rectangle 10"/>
              <p:cNvSpPr>
                <a:spLocks noChangeArrowheads="1"/>
              </p:cNvSpPr>
              <p:nvPr/>
            </p:nvSpPr>
            <p:spPr bwMode="auto">
              <a:xfrm>
                <a:off x="9341545" y="4417065"/>
                <a:ext cx="851289" cy="1069038"/>
              </a:xfrm>
              <a:prstGeom prst="rect">
                <a:avLst/>
              </a:prstGeom>
              <a:solidFill>
                <a:srgbClr val="9B4F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60" name="Rectangle 11"/>
              <p:cNvSpPr>
                <a:spLocks noChangeArrowheads="1"/>
              </p:cNvSpPr>
              <p:nvPr/>
            </p:nvSpPr>
            <p:spPr bwMode="auto">
              <a:xfrm>
                <a:off x="9299309" y="4384215"/>
                <a:ext cx="935760" cy="3285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auto">
              <a:xfrm>
                <a:off x="9421324" y="4514677"/>
                <a:ext cx="110752" cy="1107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64" name="Rectangle 13"/>
              <p:cNvSpPr>
                <a:spLocks noChangeArrowheads="1"/>
              </p:cNvSpPr>
              <p:nvPr/>
            </p:nvSpPr>
            <p:spPr bwMode="auto">
              <a:xfrm>
                <a:off x="9421324" y="4514677"/>
                <a:ext cx="110752" cy="55376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65" name="Rectangle 14"/>
              <p:cNvSpPr>
                <a:spLocks noChangeArrowheads="1"/>
              </p:cNvSpPr>
              <p:nvPr/>
            </p:nvSpPr>
            <p:spPr bwMode="auto">
              <a:xfrm>
                <a:off x="9613732" y="4514677"/>
                <a:ext cx="110752" cy="110752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66" name="Rectangle 15"/>
              <p:cNvSpPr>
                <a:spLocks noChangeArrowheads="1"/>
              </p:cNvSpPr>
              <p:nvPr/>
            </p:nvSpPr>
            <p:spPr bwMode="auto">
              <a:xfrm>
                <a:off x="9804263" y="4514677"/>
                <a:ext cx="111691" cy="110752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67" name="Rectangle 16"/>
              <p:cNvSpPr>
                <a:spLocks noChangeArrowheads="1"/>
              </p:cNvSpPr>
              <p:nvPr/>
            </p:nvSpPr>
            <p:spPr bwMode="auto">
              <a:xfrm>
                <a:off x="9613732" y="5269292"/>
                <a:ext cx="110752" cy="216811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68" name="Rectangle 17"/>
              <p:cNvSpPr>
                <a:spLocks noChangeArrowheads="1"/>
              </p:cNvSpPr>
              <p:nvPr/>
            </p:nvSpPr>
            <p:spPr bwMode="auto">
              <a:xfrm>
                <a:off x="9804263" y="5269292"/>
                <a:ext cx="111691" cy="216811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69" name="Rectangle 18"/>
              <p:cNvSpPr>
                <a:spLocks noChangeArrowheads="1"/>
              </p:cNvSpPr>
              <p:nvPr/>
            </p:nvSpPr>
            <p:spPr bwMode="auto">
              <a:xfrm>
                <a:off x="9997609" y="4514677"/>
                <a:ext cx="110752" cy="110752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70" name="Rectangle 19"/>
              <p:cNvSpPr>
                <a:spLocks noChangeArrowheads="1"/>
              </p:cNvSpPr>
              <p:nvPr/>
            </p:nvSpPr>
            <p:spPr bwMode="auto">
              <a:xfrm>
                <a:off x="9421324" y="4705208"/>
                <a:ext cx="110752" cy="111690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71" name="Rectangle 20"/>
              <p:cNvSpPr>
                <a:spLocks noChangeArrowheads="1"/>
              </p:cNvSpPr>
              <p:nvPr/>
            </p:nvSpPr>
            <p:spPr bwMode="auto">
              <a:xfrm>
                <a:off x="9613732" y="4705208"/>
                <a:ext cx="110752" cy="11169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9804263" y="4705208"/>
                <a:ext cx="111691" cy="111690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81" name="Rectangle 22"/>
              <p:cNvSpPr>
                <a:spLocks noChangeArrowheads="1"/>
              </p:cNvSpPr>
              <p:nvPr/>
            </p:nvSpPr>
            <p:spPr bwMode="auto">
              <a:xfrm>
                <a:off x="9997609" y="4705208"/>
                <a:ext cx="110752" cy="111690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86" name="Rectangle 23"/>
              <p:cNvSpPr>
                <a:spLocks noChangeArrowheads="1"/>
              </p:cNvSpPr>
              <p:nvPr/>
            </p:nvSpPr>
            <p:spPr bwMode="auto">
              <a:xfrm>
                <a:off x="9421324" y="4898554"/>
                <a:ext cx="110752" cy="1107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87" name="Rectangle 24"/>
              <p:cNvSpPr>
                <a:spLocks noChangeArrowheads="1"/>
              </p:cNvSpPr>
              <p:nvPr/>
            </p:nvSpPr>
            <p:spPr bwMode="auto">
              <a:xfrm>
                <a:off x="9613732" y="4898554"/>
                <a:ext cx="110752" cy="110752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88" name="Rectangle 25"/>
              <p:cNvSpPr>
                <a:spLocks noChangeArrowheads="1"/>
              </p:cNvSpPr>
              <p:nvPr/>
            </p:nvSpPr>
            <p:spPr bwMode="auto">
              <a:xfrm>
                <a:off x="9804263" y="4898554"/>
                <a:ext cx="111691" cy="110752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89" name="Rectangle 26"/>
              <p:cNvSpPr>
                <a:spLocks noChangeArrowheads="1"/>
              </p:cNvSpPr>
              <p:nvPr/>
            </p:nvSpPr>
            <p:spPr bwMode="auto">
              <a:xfrm>
                <a:off x="9997609" y="4898554"/>
                <a:ext cx="110752" cy="110752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90" name="Rectangle 27"/>
              <p:cNvSpPr>
                <a:spLocks noChangeArrowheads="1"/>
              </p:cNvSpPr>
              <p:nvPr/>
            </p:nvSpPr>
            <p:spPr bwMode="auto">
              <a:xfrm>
                <a:off x="9421324" y="5089086"/>
                <a:ext cx="110752" cy="110752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91" name="Rectangle 28"/>
              <p:cNvSpPr>
                <a:spLocks noChangeArrowheads="1"/>
              </p:cNvSpPr>
              <p:nvPr/>
            </p:nvSpPr>
            <p:spPr bwMode="auto">
              <a:xfrm>
                <a:off x="9613732" y="5089086"/>
                <a:ext cx="110752" cy="110752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92" name="Rectangle 29"/>
              <p:cNvSpPr>
                <a:spLocks noChangeArrowheads="1"/>
              </p:cNvSpPr>
              <p:nvPr/>
            </p:nvSpPr>
            <p:spPr bwMode="auto">
              <a:xfrm>
                <a:off x="9804263" y="5089086"/>
                <a:ext cx="111691" cy="110752"/>
              </a:xfrm>
              <a:prstGeom prst="rect">
                <a:avLst/>
              </a:prstGeom>
              <a:solidFill>
                <a:srgbClr val="D2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93" name="Rectangle 30"/>
              <p:cNvSpPr>
                <a:spLocks noChangeArrowheads="1"/>
              </p:cNvSpPr>
              <p:nvPr/>
            </p:nvSpPr>
            <p:spPr bwMode="auto">
              <a:xfrm>
                <a:off x="9997609" y="5089086"/>
                <a:ext cx="110752" cy="110752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94" name="Rectangle 31"/>
              <p:cNvSpPr>
                <a:spLocks noChangeArrowheads="1"/>
              </p:cNvSpPr>
              <p:nvPr/>
            </p:nvSpPr>
            <p:spPr bwMode="auto">
              <a:xfrm>
                <a:off x="9421324" y="4898554"/>
                <a:ext cx="110752" cy="55376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95" name="Rectangle 32"/>
              <p:cNvSpPr>
                <a:spLocks noChangeArrowheads="1"/>
              </p:cNvSpPr>
              <p:nvPr/>
            </p:nvSpPr>
            <p:spPr bwMode="auto">
              <a:xfrm>
                <a:off x="9997609" y="4898554"/>
                <a:ext cx="110752" cy="55376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96" name="Rectangle 33"/>
              <p:cNvSpPr>
                <a:spLocks noChangeArrowheads="1"/>
              </p:cNvSpPr>
              <p:nvPr/>
            </p:nvSpPr>
            <p:spPr bwMode="auto">
              <a:xfrm>
                <a:off x="9997609" y="4705208"/>
                <a:ext cx="110752" cy="56315"/>
              </a:xfrm>
              <a:prstGeom prst="rect">
                <a:avLst/>
              </a:prstGeom>
              <a:solidFill>
                <a:srgbClr val="6821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97" name="Rectangle 41"/>
              <p:cNvSpPr>
                <a:spLocks noChangeArrowheads="1"/>
              </p:cNvSpPr>
              <p:nvPr/>
            </p:nvSpPr>
            <p:spPr bwMode="auto">
              <a:xfrm>
                <a:off x="9724484" y="4250937"/>
                <a:ext cx="328502" cy="133278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</p:grpSp>
        <p:sp>
          <p:nvSpPr>
            <p:cNvPr id="32" name="Rectangle 42"/>
            <p:cNvSpPr>
              <a:spLocks noChangeArrowheads="1"/>
            </p:cNvSpPr>
            <p:nvPr/>
          </p:nvSpPr>
          <p:spPr bwMode="auto">
            <a:xfrm>
              <a:off x="11376377" y="5625889"/>
              <a:ext cx="773386" cy="678590"/>
            </a:xfrm>
            <a:prstGeom prst="rect">
              <a:avLst/>
            </a:prstGeom>
            <a:solidFill>
              <a:srgbClr val="009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33" name="Rectangle 43"/>
            <p:cNvSpPr>
              <a:spLocks noChangeArrowheads="1"/>
            </p:cNvSpPr>
            <p:nvPr/>
          </p:nvSpPr>
          <p:spPr bwMode="auto">
            <a:xfrm>
              <a:off x="11376377" y="5593039"/>
              <a:ext cx="815623" cy="32850"/>
            </a:xfrm>
            <a:prstGeom prst="rect">
              <a:avLst/>
            </a:prstGeom>
            <a:solidFill>
              <a:srgbClr val="00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34" name="Rectangle 44"/>
            <p:cNvSpPr>
              <a:spLocks noChangeArrowheads="1"/>
            </p:cNvSpPr>
            <p:nvPr/>
          </p:nvSpPr>
          <p:spPr bwMode="auto">
            <a:xfrm>
              <a:off x="11691739" y="6087669"/>
              <a:ext cx="110752" cy="216811"/>
            </a:xfrm>
            <a:prstGeom prst="rect">
              <a:avLst/>
            </a:prstGeom>
            <a:solidFill>
              <a:srgbClr val="00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35" name="Rectangle 45"/>
            <p:cNvSpPr>
              <a:spLocks noChangeArrowheads="1"/>
            </p:cNvSpPr>
            <p:nvPr/>
          </p:nvSpPr>
          <p:spPr bwMode="auto">
            <a:xfrm>
              <a:off x="11882269" y="6087669"/>
              <a:ext cx="110752" cy="216811"/>
            </a:xfrm>
            <a:prstGeom prst="rect">
              <a:avLst/>
            </a:prstGeom>
            <a:solidFill>
              <a:srgbClr val="00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36" name="Rectangle 46"/>
            <p:cNvSpPr>
              <a:spLocks noChangeArrowheads="1"/>
            </p:cNvSpPr>
            <p:nvPr/>
          </p:nvSpPr>
          <p:spPr bwMode="auto">
            <a:xfrm>
              <a:off x="11498392" y="5716931"/>
              <a:ext cx="110752" cy="11075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37" name="Rectangle 47"/>
            <p:cNvSpPr>
              <a:spLocks noChangeArrowheads="1"/>
            </p:cNvSpPr>
            <p:nvPr/>
          </p:nvSpPr>
          <p:spPr bwMode="auto">
            <a:xfrm>
              <a:off x="11691739" y="5716931"/>
              <a:ext cx="110752" cy="110752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38" name="Rectangle 48"/>
            <p:cNvSpPr>
              <a:spLocks noChangeArrowheads="1"/>
            </p:cNvSpPr>
            <p:nvPr/>
          </p:nvSpPr>
          <p:spPr bwMode="auto">
            <a:xfrm>
              <a:off x="11882269" y="5716931"/>
              <a:ext cx="110752" cy="110752"/>
            </a:xfrm>
            <a:prstGeom prst="rect">
              <a:avLst/>
            </a:prstGeom>
            <a:solidFill>
              <a:srgbClr val="00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39" name="Rectangle 49"/>
            <p:cNvSpPr>
              <a:spLocks noChangeArrowheads="1"/>
            </p:cNvSpPr>
            <p:nvPr/>
          </p:nvSpPr>
          <p:spPr bwMode="auto">
            <a:xfrm>
              <a:off x="12074678" y="5716931"/>
              <a:ext cx="110752" cy="11075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40" name="Rectangle 50"/>
            <p:cNvSpPr>
              <a:spLocks noChangeArrowheads="1"/>
            </p:cNvSpPr>
            <p:nvPr/>
          </p:nvSpPr>
          <p:spPr bwMode="auto">
            <a:xfrm>
              <a:off x="11498392" y="5907463"/>
              <a:ext cx="110752" cy="110752"/>
            </a:xfrm>
            <a:prstGeom prst="rect">
              <a:avLst/>
            </a:prstGeom>
            <a:solidFill>
              <a:srgbClr val="00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41" name="Rectangle 51"/>
            <p:cNvSpPr>
              <a:spLocks noChangeArrowheads="1"/>
            </p:cNvSpPr>
            <p:nvPr/>
          </p:nvSpPr>
          <p:spPr bwMode="auto">
            <a:xfrm>
              <a:off x="11691739" y="5907463"/>
              <a:ext cx="110752" cy="110752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42" name="Rectangle 52"/>
            <p:cNvSpPr>
              <a:spLocks noChangeArrowheads="1"/>
            </p:cNvSpPr>
            <p:nvPr/>
          </p:nvSpPr>
          <p:spPr bwMode="auto">
            <a:xfrm>
              <a:off x="11882269" y="5907463"/>
              <a:ext cx="110752" cy="110752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43" name="Rectangle 53"/>
            <p:cNvSpPr>
              <a:spLocks noChangeArrowheads="1"/>
            </p:cNvSpPr>
            <p:nvPr/>
          </p:nvSpPr>
          <p:spPr bwMode="auto">
            <a:xfrm>
              <a:off x="12074678" y="5907463"/>
              <a:ext cx="110752" cy="110752"/>
            </a:xfrm>
            <a:prstGeom prst="rect">
              <a:avLst/>
            </a:prstGeom>
            <a:solidFill>
              <a:srgbClr val="00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44" name="Rectangle 54"/>
            <p:cNvSpPr>
              <a:spLocks noChangeArrowheads="1"/>
            </p:cNvSpPr>
            <p:nvPr/>
          </p:nvSpPr>
          <p:spPr bwMode="auto">
            <a:xfrm>
              <a:off x="11498392" y="5716931"/>
              <a:ext cx="110752" cy="55376"/>
            </a:xfrm>
            <a:prstGeom prst="rect">
              <a:avLst/>
            </a:prstGeom>
            <a:solidFill>
              <a:srgbClr val="00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45" name="Rectangle 55"/>
            <p:cNvSpPr>
              <a:spLocks noChangeArrowheads="1"/>
            </p:cNvSpPr>
            <p:nvPr/>
          </p:nvSpPr>
          <p:spPr bwMode="auto">
            <a:xfrm>
              <a:off x="12074678" y="5716931"/>
              <a:ext cx="110752" cy="55376"/>
            </a:xfrm>
            <a:prstGeom prst="rect">
              <a:avLst/>
            </a:prstGeom>
            <a:solidFill>
              <a:srgbClr val="0072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46" name="Rectangle 56"/>
            <p:cNvSpPr>
              <a:spLocks noChangeArrowheads="1"/>
            </p:cNvSpPr>
            <p:nvPr/>
          </p:nvSpPr>
          <p:spPr bwMode="auto">
            <a:xfrm>
              <a:off x="11802491" y="5459762"/>
              <a:ext cx="327563" cy="133278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grpSp>
          <p:nvGrpSpPr>
            <p:cNvPr id="47" name="Group 48"/>
            <p:cNvGrpSpPr/>
            <p:nvPr/>
          </p:nvGrpSpPr>
          <p:grpSpPr>
            <a:xfrm>
              <a:off x="10350597" y="4971703"/>
              <a:ext cx="945062" cy="1332079"/>
              <a:chOff x="13103226" y="2750228"/>
              <a:chExt cx="1039812" cy="1432835"/>
            </a:xfrm>
          </p:grpSpPr>
          <p:sp>
            <p:nvSpPr>
              <p:cNvPr id="50" name="Rectangle 5"/>
              <p:cNvSpPr>
                <a:spLocks noChangeArrowheads="1"/>
              </p:cNvSpPr>
              <p:nvPr/>
            </p:nvSpPr>
            <p:spPr bwMode="auto">
              <a:xfrm>
                <a:off x="13103226" y="2750228"/>
                <a:ext cx="1039812" cy="143283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51" name="Freeform 6"/>
              <p:cNvSpPr>
                <a:spLocks/>
              </p:cNvSpPr>
              <p:nvPr/>
            </p:nvSpPr>
            <p:spPr bwMode="auto">
              <a:xfrm>
                <a:off x="13214598" y="2940285"/>
                <a:ext cx="817070" cy="143638"/>
              </a:xfrm>
              <a:custGeom>
                <a:avLst/>
                <a:gdLst>
                  <a:gd name="T0" fmla="*/ 28 w 330"/>
                  <a:gd name="T1" fmla="*/ 0 h 58"/>
                  <a:gd name="T2" fmla="*/ 0 w 330"/>
                  <a:gd name="T3" fmla="*/ 26 h 58"/>
                  <a:gd name="T4" fmla="*/ 0 w 330"/>
                  <a:gd name="T5" fmla="*/ 32 h 58"/>
                  <a:gd name="T6" fmla="*/ 28 w 330"/>
                  <a:gd name="T7" fmla="*/ 58 h 58"/>
                  <a:gd name="T8" fmla="*/ 302 w 330"/>
                  <a:gd name="T9" fmla="*/ 58 h 58"/>
                  <a:gd name="T10" fmla="*/ 330 w 330"/>
                  <a:gd name="T11" fmla="*/ 32 h 58"/>
                  <a:gd name="T12" fmla="*/ 330 w 330"/>
                  <a:gd name="T13" fmla="*/ 26 h 58"/>
                  <a:gd name="T14" fmla="*/ 302 w 330"/>
                  <a:gd name="T15" fmla="*/ 0 h 58"/>
                  <a:gd name="T16" fmla="*/ 175 w 330"/>
                  <a:gd name="T17" fmla="*/ 0 h 58"/>
                  <a:gd name="T18" fmla="*/ 28 w 330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58">
                    <a:moveTo>
                      <a:pt x="28" y="0"/>
                    </a:moveTo>
                    <a:cubicBezTo>
                      <a:pt x="28" y="0"/>
                      <a:pt x="0" y="0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58"/>
                      <a:pt x="28" y="58"/>
                    </a:cubicBezTo>
                    <a:cubicBezTo>
                      <a:pt x="302" y="58"/>
                      <a:pt x="302" y="58"/>
                      <a:pt x="302" y="58"/>
                    </a:cubicBezTo>
                    <a:cubicBezTo>
                      <a:pt x="302" y="58"/>
                      <a:pt x="330" y="58"/>
                      <a:pt x="330" y="32"/>
                    </a:cubicBezTo>
                    <a:cubicBezTo>
                      <a:pt x="330" y="26"/>
                      <a:pt x="330" y="26"/>
                      <a:pt x="330" y="26"/>
                    </a:cubicBezTo>
                    <a:cubicBezTo>
                      <a:pt x="330" y="26"/>
                      <a:pt x="330" y="0"/>
                      <a:pt x="302" y="0"/>
                    </a:cubicBezTo>
                    <a:cubicBezTo>
                      <a:pt x="175" y="0"/>
                      <a:pt x="175" y="0"/>
                      <a:pt x="175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auto">
              <a:xfrm>
                <a:off x="13214598" y="3194253"/>
                <a:ext cx="817070" cy="143638"/>
              </a:xfrm>
              <a:custGeom>
                <a:avLst/>
                <a:gdLst>
                  <a:gd name="T0" fmla="*/ 28 w 330"/>
                  <a:gd name="T1" fmla="*/ 0 h 58"/>
                  <a:gd name="T2" fmla="*/ 0 w 330"/>
                  <a:gd name="T3" fmla="*/ 26 h 58"/>
                  <a:gd name="T4" fmla="*/ 0 w 330"/>
                  <a:gd name="T5" fmla="*/ 31 h 58"/>
                  <a:gd name="T6" fmla="*/ 28 w 330"/>
                  <a:gd name="T7" fmla="*/ 58 h 58"/>
                  <a:gd name="T8" fmla="*/ 302 w 330"/>
                  <a:gd name="T9" fmla="*/ 58 h 58"/>
                  <a:gd name="T10" fmla="*/ 330 w 330"/>
                  <a:gd name="T11" fmla="*/ 31 h 58"/>
                  <a:gd name="T12" fmla="*/ 330 w 330"/>
                  <a:gd name="T13" fmla="*/ 26 h 58"/>
                  <a:gd name="T14" fmla="*/ 302 w 330"/>
                  <a:gd name="T15" fmla="*/ 0 h 58"/>
                  <a:gd name="T16" fmla="*/ 175 w 330"/>
                  <a:gd name="T17" fmla="*/ 0 h 58"/>
                  <a:gd name="T18" fmla="*/ 28 w 330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58">
                    <a:moveTo>
                      <a:pt x="28" y="0"/>
                    </a:moveTo>
                    <a:cubicBezTo>
                      <a:pt x="28" y="0"/>
                      <a:pt x="0" y="0"/>
                      <a:pt x="0" y="26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58"/>
                      <a:pt x="28" y="58"/>
                    </a:cubicBezTo>
                    <a:cubicBezTo>
                      <a:pt x="302" y="58"/>
                      <a:pt x="302" y="58"/>
                      <a:pt x="302" y="58"/>
                    </a:cubicBezTo>
                    <a:cubicBezTo>
                      <a:pt x="302" y="58"/>
                      <a:pt x="330" y="58"/>
                      <a:pt x="330" y="31"/>
                    </a:cubicBezTo>
                    <a:cubicBezTo>
                      <a:pt x="330" y="26"/>
                      <a:pt x="330" y="26"/>
                      <a:pt x="330" y="26"/>
                    </a:cubicBezTo>
                    <a:cubicBezTo>
                      <a:pt x="330" y="26"/>
                      <a:pt x="330" y="0"/>
                      <a:pt x="302" y="0"/>
                    </a:cubicBezTo>
                    <a:cubicBezTo>
                      <a:pt x="175" y="0"/>
                      <a:pt x="175" y="0"/>
                      <a:pt x="175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53" name="Freeform 8"/>
              <p:cNvSpPr>
                <a:spLocks/>
              </p:cNvSpPr>
              <p:nvPr/>
            </p:nvSpPr>
            <p:spPr bwMode="auto">
              <a:xfrm>
                <a:off x="13214598" y="3446139"/>
                <a:ext cx="817070" cy="143638"/>
              </a:xfrm>
              <a:custGeom>
                <a:avLst/>
                <a:gdLst>
                  <a:gd name="T0" fmla="*/ 28 w 330"/>
                  <a:gd name="T1" fmla="*/ 0 h 58"/>
                  <a:gd name="T2" fmla="*/ 0 w 330"/>
                  <a:gd name="T3" fmla="*/ 27 h 58"/>
                  <a:gd name="T4" fmla="*/ 0 w 330"/>
                  <a:gd name="T5" fmla="*/ 32 h 58"/>
                  <a:gd name="T6" fmla="*/ 28 w 330"/>
                  <a:gd name="T7" fmla="*/ 58 h 58"/>
                  <a:gd name="T8" fmla="*/ 302 w 330"/>
                  <a:gd name="T9" fmla="*/ 58 h 58"/>
                  <a:gd name="T10" fmla="*/ 330 w 330"/>
                  <a:gd name="T11" fmla="*/ 32 h 58"/>
                  <a:gd name="T12" fmla="*/ 330 w 330"/>
                  <a:gd name="T13" fmla="*/ 27 h 58"/>
                  <a:gd name="T14" fmla="*/ 302 w 330"/>
                  <a:gd name="T15" fmla="*/ 0 h 58"/>
                  <a:gd name="T16" fmla="*/ 175 w 330"/>
                  <a:gd name="T17" fmla="*/ 0 h 58"/>
                  <a:gd name="T18" fmla="*/ 28 w 330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58">
                    <a:moveTo>
                      <a:pt x="28" y="0"/>
                    </a:moveTo>
                    <a:cubicBezTo>
                      <a:pt x="28" y="0"/>
                      <a:pt x="0" y="0"/>
                      <a:pt x="0" y="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58"/>
                      <a:pt x="28" y="58"/>
                    </a:cubicBezTo>
                    <a:cubicBezTo>
                      <a:pt x="302" y="58"/>
                      <a:pt x="302" y="58"/>
                      <a:pt x="302" y="58"/>
                    </a:cubicBezTo>
                    <a:cubicBezTo>
                      <a:pt x="302" y="58"/>
                      <a:pt x="330" y="58"/>
                      <a:pt x="330" y="32"/>
                    </a:cubicBezTo>
                    <a:cubicBezTo>
                      <a:pt x="330" y="27"/>
                      <a:pt x="330" y="27"/>
                      <a:pt x="330" y="27"/>
                    </a:cubicBezTo>
                    <a:cubicBezTo>
                      <a:pt x="330" y="27"/>
                      <a:pt x="330" y="0"/>
                      <a:pt x="302" y="0"/>
                    </a:cubicBezTo>
                    <a:cubicBezTo>
                      <a:pt x="175" y="0"/>
                      <a:pt x="175" y="0"/>
                      <a:pt x="175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13214598" y="3700107"/>
                <a:ext cx="817070" cy="143638"/>
              </a:xfrm>
              <a:custGeom>
                <a:avLst/>
                <a:gdLst>
                  <a:gd name="T0" fmla="*/ 28 w 330"/>
                  <a:gd name="T1" fmla="*/ 0 h 58"/>
                  <a:gd name="T2" fmla="*/ 0 w 330"/>
                  <a:gd name="T3" fmla="*/ 26 h 58"/>
                  <a:gd name="T4" fmla="*/ 0 w 330"/>
                  <a:gd name="T5" fmla="*/ 32 h 58"/>
                  <a:gd name="T6" fmla="*/ 28 w 330"/>
                  <a:gd name="T7" fmla="*/ 58 h 58"/>
                  <a:gd name="T8" fmla="*/ 302 w 330"/>
                  <a:gd name="T9" fmla="*/ 58 h 58"/>
                  <a:gd name="T10" fmla="*/ 330 w 330"/>
                  <a:gd name="T11" fmla="*/ 32 h 58"/>
                  <a:gd name="T12" fmla="*/ 330 w 330"/>
                  <a:gd name="T13" fmla="*/ 26 h 58"/>
                  <a:gd name="T14" fmla="*/ 302 w 330"/>
                  <a:gd name="T15" fmla="*/ 0 h 58"/>
                  <a:gd name="T16" fmla="*/ 175 w 330"/>
                  <a:gd name="T17" fmla="*/ 0 h 58"/>
                  <a:gd name="T18" fmla="*/ 28 w 330"/>
                  <a:gd name="T1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0" h="58">
                    <a:moveTo>
                      <a:pt x="28" y="0"/>
                    </a:moveTo>
                    <a:cubicBezTo>
                      <a:pt x="28" y="0"/>
                      <a:pt x="0" y="0"/>
                      <a:pt x="0" y="2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58"/>
                      <a:pt x="28" y="58"/>
                    </a:cubicBezTo>
                    <a:cubicBezTo>
                      <a:pt x="302" y="58"/>
                      <a:pt x="302" y="58"/>
                      <a:pt x="302" y="58"/>
                    </a:cubicBezTo>
                    <a:cubicBezTo>
                      <a:pt x="302" y="58"/>
                      <a:pt x="330" y="58"/>
                      <a:pt x="330" y="32"/>
                    </a:cubicBezTo>
                    <a:cubicBezTo>
                      <a:pt x="330" y="26"/>
                      <a:pt x="330" y="26"/>
                      <a:pt x="330" y="26"/>
                    </a:cubicBezTo>
                    <a:cubicBezTo>
                      <a:pt x="330" y="26"/>
                      <a:pt x="330" y="0"/>
                      <a:pt x="302" y="0"/>
                    </a:cubicBezTo>
                    <a:cubicBezTo>
                      <a:pt x="175" y="0"/>
                      <a:pt x="175" y="0"/>
                      <a:pt x="175" y="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55" name="Oval 14"/>
              <p:cNvSpPr>
                <a:spLocks noChangeArrowheads="1"/>
              </p:cNvSpPr>
              <p:nvPr/>
            </p:nvSpPr>
            <p:spPr bwMode="auto">
              <a:xfrm>
                <a:off x="13875539" y="2970470"/>
                <a:ext cx="79105" cy="791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56" name="Oval 15"/>
              <p:cNvSpPr>
                <a:spLocks noChangeArrowheads="1"/>
              </p:cNvSpPr>
              <p:nvPr/>
            </p:nvSpPr>
            <p:spPr bwMode="auto">
              <a:xfrm>
                <a:off x="13875539" y="3224438"/>
                <a:ext cx="79105" cy="791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57" name="Oval 16"/>
              <p:cNvSpPr>
                <a:spLocks noChangeArrowheads="1"/>
              </p:cNvSpPr>
              <p:nvPr/>
            </p:nvSpPr>
            <p:spPr bwMode="auto">
              <a:xfrm>
                <a:off x="13875539" y="3478406"/>
                <a:ext cx="79105" cy="791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  <p:sp>
            <p:nvSpPr>
              <p:cNvPr id="58" name="Oval 17"/>
              <p:cNvSpPr>
                <a:spLocks noChangeArrowheads="1"/>
              </p:cNvSpPr>
              <p:nvPr/>
            </p:nvSpPr>
            <p:spPr bwMode="auto">
              <a:xfrm>
                <a:off x="13875539" y="3732374"/>
                <a:ext cx="79105" cy="7910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89619" tIns="44810" rIns="89619" bIns="44810" numCol="1" anchor="t" anchorCtr="0" compatLnSpc="1">
                <a:prstTxWarp prst="textNoShape">
                  <a:avLst/>
                </a:prstTxWarp>
              </a:bodyPr>
              <a:lstStyle/>
              <a:p>
                <a:pPr defTabSz="914180"/>
                <a:endParaRPr lang="en-US" sz="1764">
                  <a:solidFill>
                    <a:srgbClr val="505050"/>
                  </a:solidFill>
                </a:endParaRPr>
              </a:p>
            </p:txBody>
          </p:sp>
        </p:grpSp>
        <p:sp>
          <p:nvSpPr>
            <p:cNvPr id="48" name="Rectangle 93"/>
            <p:cNvSpPr>
              <a:spLocks noChangeArrowheads="1"/>
            </p:cNvSpPr>
            <p:nvPr/>
          </p:nvSpPr>
          <p:spPr bwMode="auto">
            <a:xfrm>
              <a:off x="10126194" y="6249104"/>
              <a:ext cx="319116" cy="55376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11034736" y="6249104"/>
              <a:ext cx="463656" cy="55376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9619" tIns="44810" rIns="89619" bIns="44810" numCol="1" anchor="t" anchorCtr="0" compatLnSpc="1">
              <a:prstTxWarp prst="textNoShape">
                <a:avLst/>
              </a:prstTxWarp>
            </a:bodyPr>
            <a:lstStyle/>
            <a:p>
              <a:pPr defTabSz="914180"/>
              <a:endParaRPr lang="en-US" sz="1764">
                <a:solidFill>
                  <a:srgbClr val="505050"/>
                </a:solidFill>
              </a:endParaRPr>
            </a:p>
          </p:txBody>
        </p:sp>
      </p:grpSp>
      <p:sp>
        <p:nvSpPr>
          <p:cNvPr id="98" name="Rectangle 7"/>
          <p:cNvSpPr/>
          <p:nvPr/>
        </p:nvSpPr>
        <p:spPr bwMode="auto">
          <a:xfrm>
            <a:off x="1107410" y="1296052"/>
            <a:ext cx="1880489" cy="1756241"/>
          </a:xfrm>
          <a:prstGeom prst="rect">
            <a:avLst/>
          </a:prstGeom>
          <a:solidFill>
            <a:srgbClr val="7030A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endParaRPr lang="en-US" spc="-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5" y="1605065"/>
            <a:ext cx="927098" cy="99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37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4569" y="591192"/>
            <a:ext cx="11231365" cy="99719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Cloud Platform Suite</a:t>
            </a:r>
          </a:p>
          <a:p>
            <a:endParaRPr lang="ru-RU" dirty="0"/>
          </a:p>
        </p:txBody>
      </p:sp>
      <p:sp>
        <p:nvSpPr>
          <p:cNvPr id="5" name="Rectangle 59"/>
          <p:cNvSpPr/>
          <p:nvPr/>
        </p:nvSpPr>
        <p:spPr bwMode="auto">
          <a:xfrm>
            <a:off x="2953491" y="1710572"/>
            <a:ext cx="2464526" cy="4618484"/>
          </a:xfrm>
          <a:prstGeom prst="rect">
            <a:avLst/>
          </a:prstGeom>
          <a:ln>
            <a:headEnd type="none"/>
            <a:tailEnd type="oval" w="lg" len="lg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43391" tIns="44810" rIns="89619" bIns="44810" rtlCol="0" anchor="t">
            <a:noAutofit/>
          </a:bodyPr>
          <a:lstStyle/>
          <a:p>
            <a:pPr defTabSz="913912">
              <a:spcBef>
                <a:spcPts val="98"/>
              </a:spcBef>
              <a:spcAft>
                <a:spcPts val="294"/>
              </a:spcAft>
            </a:pPr>
            <a:r>
              <a:rPr lang="ru-RU" sz="2000" kern="0" dirty="0" smtClean="0">
                <a:solidFill>
                  <a:schemeClr val="tx2"/>
                </a:solidFill>
                <a:latin typeface="+mj-lt"/>
                <a:ea typeface="Segoe UI" pitchFamily="34" charset="0"/>
                <a:cs typeface="Segoe UI" pitchFamily="34" charset="0"/>
              </a:rPr>
              <a:t>Сервер без виртуализации</a:t>
            </a:r>
            <a:endParaRPr lang="en-US" sz="2000" kern="0" dirty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" name="Group 60"/>
          <p:cNvGrpSpPr/>
          <p:nvPr/>
        </p:nvGrpSpPr>
        <p:grpSpPr>
          <a:xfrm>
            <a:off x="4419903" y="2378687"/>
            <a:ext cx="831991" cy="713529"/>
            <a:chOff x="1334727" y="1710961"/>
            <a:chExt cx="1128647" cy="967946"/>
          </a:xfrm>
          <a:solidFill>
            <a:schemeClr val="bg1"/>
          </a:solidFill>
        </p:grpSpPr>
        <p:sp>
          <p:nvSpPr>
            <p:cNvPr id="7" name="Freeform 61"/>
            <p:cNvSpPr/>
            <p:nvPr/>
          </p:nvSpPr>
          <p:spPr>
            <a:xfrm>
              <a:off x="1334727" y="1710961"/>
              <a:ext cx="508874" cy="967946"/>
            </a:xfrm>
            <a:custGeom>
              <a:avLst/>
              <a:gdLst/>
              <a:ahLst/>
              <a:cxnLst/>
              <a:rect l="l" t="t" r="r" b="b"/>
              <a:pathLst>
                <a:path w="2362200" h="3441700">
                  <a:moveTo>
                    <a:pt x="107950" y="2076450"/>
                  </a:moveTo>
                  <a:lnTo>
                    <a:pt x="107950" y="3155950"/>
                  </a:lnTo>
                  <a:lnTo>
                    <a:pt x="1416050" y="3340100"/>
                  </a:lnTo>
                  <a:lnTo>
                    <a:pt x="1416050" y="2133600"/>
                  </a:lnTo>
                  <a:close/>
                  <a:moveTo>
                    <a:pt x="107950" y="1774825"/>
                  </a:moveTo>
                  <a:lnTo>
                    <a:pt x="107950" y="1984375"/>
                  </a:lnTo>
                  <a:lnTo>
                    <a:pt x="1422400" y="2035175"/>
                  </a:lnTo>
                  <a:lnTo>
                    <a:pt x="1422400" y="1790700"/>
                  </a:lnTo>
                  <a:close/>
                  <a:moveTo>
                    <a:pt x="1422400" y="1457325"/>
                  </a:moveTo>
                  <a:lnTo>
                    <a:pt x="111125" y="1470025"/>
                  </a:lnTo>
                  <a:lnTo>
                    <a:pt x="111125" y="1679575"/>
                  </a:lnTo>
                  <a:lnTo>
                    <a:pt x="1422400" y="1701800"/>
                  </a:lnTo>
                  <a:close/>
                  <a:moveTo>
                    <a:pt x="1428750" y="1117600"/>
                  </a:moveTo>
                  <a:lnTo>
                    <a:pt x="111125" y="1168400"/>
                  </a:lnTo>
                  <a:lnTo>
                    <a:pt x="111125" y="1381125"/>
                  </a:lnTo>
                  <a:lnTo>
                    <a:pt x="1428750" y="1362075"/>
                  </a:lnTo>
                  <a:close/>
                  <a:moveTo>
                    <a:pt x="1431925" y="777875"/>
                  </a:moveTo>
                  <a:lnTo>
                    <a:pt x="117475" y="863600"/>
                  </a:lnTo>
                  <a:lnTo>
                    <a:pt x="117475" y="1082675"/>
                  </a:lnTo>
                  <a:lnTo>
                    <a:pt x="1431925" y="1022350"/>
                  </a:lnTo>
                  <a:close/>
                  <a:moveTo>
                    <a:pt x="1431925" y="444500"/>
                  </a:moveTo>
                  <a:lnTo>
                    <a:pt x="120650" y="561975"/>
                  </a:lnTo>
                  <a:lnTo>
                    <a:pt x="120650" y="784225"/>
                  </a:lnTo>
                  <a:lnTo>
                    <a:pt x="1431925" y="692150"/>
                  </a:lnTo>
                  <a:close/>
                  <a:moveTo>
                    <a:pt x="1435100" y="107950"/>
                  </a:moveTo>
                  <a:lnTo>
                    <a:pt x="123825" y="263525"/>
                  </a:lnTo>
                  <a:lnTo>
                    <a:pt x="123825" y="476250"/>
                  </a:lnTo>
                  <a:lnTo>
                    <a:pt x="1435100" y="349250"/>
                  </a:lnTo>
                  <a:close/>
                  <a:moveTo>
                    <a:pt x="1568450" y="0"/>
                  </a:moveTo>
                  <a:lnTo>
                    <a:pt x="2362200" y="254000"/>
                  </a:lnTo>
                  <a:lnTo>
                    <a:pt x="2330450" y="3155950"/>
                  </a:lnTo>
                  <a:lnTo>
                    <a:pt x="1524000" y="3441700"/>
                  </a:lnTo>
                  <a:lnTo>
                    <a:pt x="0" y="321310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vert="horz" wrap="square" lIns="89615" tIns="44808" rIns="89615" bIns="448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sp>
          <p:nvSpPr>
            <p:cNvPr id="8" name="Freeform 62"/>
            <p:cNvSpPr/>
            <p:nvPr/>
          </p:nvSpPr>
          <p:spPr>
            <a:xfrm>
              <a:off x="1638882" y="1788321"/>
              <a:ext cx="471344" cy="774530"/>
            </a:xfrm>
            <a:custGeom>
              <a:avLst/>
              <a:gdLst/>
              <a:ahLst/>
              <a:cxnLst/>
              <a:rect l="l" t="t" r="r" b="b"/>
              <a:pathLst>
                <a:path w="2362200" h="3441700">
                  <a:moveTo>
                    <a:pt x="107950" y="2076450"/>
                  </a:moveTo>
                  <a:lnTo>
                    <a:pt x="107950" y="3155950"/>
                  </a:lnTo>
                  <a:lnTo>
                    <a:pt x="1416050" y="3340100"/>
                  </a:lnTo>
                  <a:lnTo>
                    <a:pt x="1416050" y="2133600"/>
                  </a:lnTo>
                  <a:close/>
                  <a:moveTo>
                    <a:pt x="107950" y="1774825"/>
                  </a:moveTo>
                  <a:lnTo>
                    <a:pt x="107950" y="1984375"/>
                  </a:lnTo>
                  <a:lnTo>
                    <a:pt x="1422400" y="2035175"/>
                  </a:lnTo>
                  <a:lnTo>
                    <a:pt x="1422400" y="1790700"/>
                  </a:lnTo>
                  <a:close/>
                  <a:moveTo>
                    <a:pt x="1422400" y="1457325"/>
                  </a:moveTo>
                  <a:lnTo>
                    <a:pt x="111125" y="1470025"/>
                  </a:lnTo>
                  <a:lnTo>
                    <a:pt x="111125" y="1679575"/>
                  </a:lnTo>
                  <a:lnTo>
                    <a:pt x="1422400" y="1701800"/>
                  </a:lnTo>
                  <a:close/>
                  <a:moveTo>
                    <a:pt x="1428750" y="1117600"/>
                  </a:moveTo>
                  <a:lnTo>
                    <a:pt x="111125" y="1168400"/>
                  </a:lnTo>
                  <a:lnTo>
                    <a:pt x="111125" y="1381125"/>
                  </a:lnTo>
                  <a:lnTo>
                    <a:pt x="1428750" y="1362075"/>
                  </a:lnTo>
                  <a:close/>
                  <a:moveTo>
                    <a:pt x="1431925" y="777875"/>
                  </a:moveTo>
                  <a:lnTo>
                    <a:pt x="117475" y="863600"/>
                  </a:lnTo>
                  <a:lnTo>
                    <a:pt x="117475" y="1082675"/>
                  </a:lnTo>
                  <a:lnTo>
                    <a:pt x="1431925" y="1022350"/>
                  </a:lnTo>
                  <a:close/>
                  <a:moveTo>
                    <a:pt x="1431925" y="444500"/>
                  </a:moveTo>
                  <a:lnTo>
                    <a:pt x="120650" y="561975"/>
                  </a:lnTo>
                  <a:lnTo>
                    <a:pt x="120650" y="784225"/>
                  </a:lnTo>
                  <a:lnTo>
                    <a:pt x="1431925" y="692150"/>
                  </a:lnTo>
                  <a:close/>
                  <a:moveTo>
                    <a:pt x="1435100" y="107950"/>
                  </a:moveTo>
                  <a:lnTo>
                    <a:pt x="123825" y="263525"/>
                  </a:lnTo>
                  <a:lnTo>
                    <a:pt x="123825" y="476250"/>
                  </a:lnTo>
                  <a:lnTo>
                    <a:pt x="1435100" y="349250"/>
                  </a:lnTo>
                  <a:close/>
                  <a:moveTo>
                    <a:pt x="1568450" y="0"/>
                  </a:moveTo>
                  <a:lnTo>
                    <a:pt x="2362200" y="254000"/>
                  </a:lnTo>
                  <a:lnTo>
                    <a:pt x="2330450" y="3155950"/>
                  </a:lnTo>
                  <a:lnTo>
                    <a:pt x="1524000" y="3441700"/>
                  </a:lnTo>
                  <a:lnTo>
                    <a:pt x="0" y="321310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vert="horz" wrap="square" lIns="89615" tIns="44808" rIns="89615" bIns="448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sp>
          <p:nvSpPr>
            <p:cNvPr id="9" name="Freeform 63"/>
            <p:cNvSpPr/>
            <p:nvPr/>
          </p:nvSpPr>
          <p:spPr>
            <a:xfrm>
              <a:off x="1927971" y="1866901"/>
              <a:ext cx="377517" cy="607695"/>
            </a:xfrm>
            <a:custGeom>
              <a:avLst/>
              <a:gdLst/>
              <a:ahLst/>
              <a:cxnLst/>
              <a:rect l="l" t="t" r="r" b="b"/>
              <a:pathLst>
                <a:path w="2362200" h="3441700">
                  <a:moveTo>
                    <a:pt x="107950" y="2076450"/>
                  </a:moveTo>
                  <a:lnTo>
                    <a:pt x="107950" y="3155950"/>
                  </a:lnTo>
                  <a:lnTo>
                    <a:pt x="1416050" y="3340100"/>
                  </a:lnTo>
                  <a:lnTo>
                    <a:pt x="1416050" y="2133600"/>
                  </a:lnTo>
                  <a:close/>
                  <a:moveTo>
                    <a:pt x="107950" y="1774825"/>
                  </a:moveTo>
                  <a:lnTo>
                    <a:pt x="107950" y="1984375"/>
                  </a:lnTo>
                  <a:lnTo>
                    <a:pt x="1422400" y="2035175"/>
                  </a:lnTo>
                  <a:lnTo>
                    <a:pt x="1422400" y="1790700"/>
                  </a:lnTo>
                  <a:close/>
                  <a:moveTo>
                    <a:pt x="1422400" y="1457325"/>
                  </a:moveTo>
                  <a:lnTo>
                    <a:pt x="111125" y="1470025"/>
                  </a:lnTo>
                  <a:lnTo>
                    <a:pt x="111125" y="1679575"/>
                  </a:lnTo>
                  <a:lnTo>
                    <a:pt x="1422400" y="1701800"/>
                  </a:lnTo>
                  <a:close/>
                  <a:moveTo>
                    <a:pt x="1428750" y="1117600"/>
                  </a:moveTo>
                  <a:lnTo>
                    <a:pt x="111125" y="1168400"/>
                  </a:lnTo>
                  <a:lnTo>
                    <a:pt x="111125" y="1381125"/>
                  </a:lnTo>
                  <a:lnTo>
                    <a:pt x="1428750" y="1362075"/>
                  </a:lnTo>
                  <a:close/>
                  <a:moveTo>
                    <a:pt x="1431925" y="777875"/>
                  </a:moveTo>
                  <a:lnTo>
                    <a:pt x="117475" y="863600"/>
                  </a:lnTo>
                  <a:lnTo>
                    <a:pt x="117475" y="1082675"/>
                  </a:lnTo>
                  <a:lnTo>
                    <a:pt x="1431925" y="1022350"/>
                  </a:lnTo>
                  <a:close/>
                  <a:moveTo>
                    <a:pt x="1431925" y="444500"/>
                  </a:moveTo>
                  <a:lnTo>
                    <a:pt x="120650" y="561975"/>
                  </a:lnTo>
                  <a:lnTo>
                    <a:pt x="120650" y="784225"/>
                  </a:lnTo>
                  <a:lnTo>
                    <a:pt x="1431925" y="692150"/>
                  </a:lnTo>
                  <a:close/>
                  <a:moveTo>
                    <a:pt x="1435100" y="107950"/>
                  </a:moveTo>
                  <a:lnTo>
                    <a:pt x="123825" y="263525"/>
                  </a:lnTo>
                  <a:lnTo>
                    <a:pt x="123825" y="476250"/>
                  </a:lnTo>
                  <a:lnTo>
                    <a:pt x="1435100" y="349250"/>
                  </a:lnTo>
                  <a:close/>
                  <a:moveTo>
                    <a:pt x="1568450" y="0"/>
                  </a:moveTo>
                  <a:lnTo>
                    <a:pt x="2362200" y="254000"/>
                  </a:lnTo>
                  <a:lnTo>
                    <a:pt x="2330450" y="3155950"/>
                  </a:lnTo>
                  <a:lnTo>
                    <a:pt x="1524000" y="3441700"/>
                  </a:lnTo>
                  <a:lnTo>
                    <a:pt x="0" y="321310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vert="horz" wrap="square" lIns="89615" tIns="44808" rIns="89615" bIns="448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sp>
          <p:nvSpPr>
            <p:cNvPr id="10" name="Freeform 64"/>
            <p:cNvSpPr/>
            <p:nvPr/>
          </p:nvSpPr>
          <p:spPr>
            <a:xfrm>
              <a:off x="2175592" y="1926432"/>
              <a:ext cx="287782" cy="478631"/>
            </a:xfrm>
            <a:custGeom>
              <a:avLst/>
              <a:gdLst/>
              <a:ahLst/>
              <a:cxnLst/>
              <a:rect l="l" t="t" r="r" b="b"/>
              <a:pathLst>
                <a:path w="2362200" h="3441700">
                  <a:moveTo>
                    <a:pt x="107950" y="2076450"/>
                  </a:moveTo>
                  <a:lnTo>
                    <a:pt x="107950" y="3155950"/>
                  </a:lnTo>
                  <a:lnTo>
                    <a:pt x="1416050" y="3340100"/>
                  </a:lnTo>
                  <a:lnTo>
                    <a:pt x="1416050" y="2133600"/>
                  </a:lnTo>
                  <a:close/>
                  <a:moveTo>
                    <a:pt x="107950" y="1774825"/>
                  </a:moveTo>
                  <a:lnTo>
                    <a:pt x="107950" y="1984375"/>
                  </a:lnTo>
                  <a:lnTo>
                    <a:pt x="1422400" y="2035175"/>
                  </a:lnTo>
                  <a:lnTo>
                    <a:pt x="1422400" y="1790700"/>
                  </a:lnTo>
                  <a:close/>
                  <a:moveTo>
                    <a:pt x="1422400" y="1457325"/>
                  </a:moveTo>
                  <a:lnTo>
                    <a:pt x="111125" y="1470025"/>
                  </a:lnTo>
                  <a:lnTo>
                    <a:pt x="111125" y="1679575"/>
                  </a:lnTo>
                  <a:lnTo>
                    <a:pt x="1422400" y="1701800"/>
                  </a:lnTo>
                  <a:close/>
                  <a:moveTo>
                    <a:pt x="1428750" y="1117600"/>
                  </a:moveTo>
                  <a:lnTo>
                    <a:pt x="111125" y="1168400"/>
                  </a:lnTo>
                  <a:lnTo>
                    <a:pt x="111125" y="1381125"/>
                  </a:lnTo>
                  <a:lnTo>
                    <a:pt x="1428750" y="1362075"/>
                  </a:lnTo>
                  <a:close/>
                  <a:moveTo>
                    <a:pt x="1431925" y="777875"/>
                  </a:moveTo>
                  <a:lnTo>
                    <a:pt x="117475" y="863600"/>
                  </a:lnTo>
                  <a:lnTo>
                    <a:pt x="117475" y="1082675"/>
                  </a:lnTo>
                  <a:lnTo>
                    <a:pt x="1431925" y="1022350"/>
                  </a:lnTo>
                  <a:close/>
                  <a:moveTo>
                    <a:pt x="1431925" y="444500"/>
                  </a:moveTo>
                  <a:lnTo>
                    <a:pt x="120650" y="561975"/>
                  </a:lnTo>
                  <a:lnTo>
                    <a:pt x="120650" y="784225"/>
                  </a:lnTo>
                  <a:lnTo>
                    <a:pt x="1431925" y="692150"/>
                  </a:lnTo>
                  <a:close/>
                  <a:moveTo>
                    <a:pt x="1435100" y="107950"/>
                  </a:moveTo>
                  <a:lnTo>
                    <a:pt x="123825" y="263525"/>
                  </a:lnTo>
                  <a:lnTo>
                    <a:pt x="123825" y="476250"/>
                  </a:lnTo>
                  <a:lnTo>
                    <a:pt x="1435100" y="349250"/>
                  </a:lnTo>
                  <a:close/>
                  <a:moveTo>
                    <a:pt x="1568450" y="0"/>
                  </a:moveTo>
                  <a:lnTo>
                    <a:pt x="2362200" y="254000"/>
                  </a:lnTo>
                  <a:lnTo>
                    <a:pt x="2330450" y="3155950"/>
                  </a:lnTo>
                  <a:lnTo>
                    <a:pt x="1524000" y="3441700"/>
                  </a:lnTo>
                  <a:lnTo>
                    <a:pt x="0" y="321310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vert="horz" wrap="square" lIns="89615" tIns="44808" rIns="89615" bIns="448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  <p:sp>
        <p:nvSpPr>
          <p:cNvPr id="11" name="Rectangle 51"/>
          <p:cNvSpPr/>
          <p:nvPr/>
        </p:nvSpPr>
        <p:spPr bwMode="auto">
          <a:xfrm>
            <a:off x="5503992" y="1718887"/>
            <a:ext cx="2464526" cy="4618484"/>
          </a:xfrm>
          <a:prstGeom prst="rect">
            <a:avLst/>
          </a:prstGeom>
          <a:ln>
            <a:headEnd type="none"/>
            <a:tailEnd type="oval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43391" tIns="44810" rIns="89619" bIns="44810" rtlCol="0" anchor="t">
            <a:noAutofit/>
          </a:bodyPr>
          <a:lstStyle/>
          <a:p>
            <a:pPr defTabSz="913912">
              <a:spcBef>
                <a:spcPts val="98"/>
              </a:spcBef>
              <a:spcAft>
                <a:spcPts val="294"/>
              </a:spcAft>
            </a:pPr>
            <a:r>
              <a:rPr lang="ru-RU" sz="2000" kern="0" dirty="0" err="1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Виртуализованный</a:t>
            </a:r>
            <a:r>
              <a:rPr lang="ru-RU" sz="2000" kern="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 сервер</a:t>
            </a:r>
            <a:endParaRPr lang="en-US" sz="2548" kern="0" dirty="0">
              <a:solidFill>
                <a:schemeClr val="tx2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Freeform 52"/>
          <p:cNvSpPr/>
          <p:nvPr/>
        </p:nvSpPr>
        <p:spPr bwMode="auto">
          <a:xfrm>
            <a:off x="5916336" y="2348878"/>
            <a:ext cx="1001772" cy="653998"/>
          </a:xfrm>
          <a:custGeom>
            <a:avLst/>
            <a:gdLst>
              <a:gd name="connsiteX0" fmla="*/ 982980 w 2735580"/>
              <a:gd name="connsiteY0" fmla="*/ 0 h 1775460"/>
              <a:gd name="connsiteX1" fmla="*/ 2712720 w 2735580"/>
              <a:gd name="connsiteY1" fmla="*/ 495300 h 1775460"/>
              <a:gd name="connsiteX2" fmla="*/ 2735580 w 2735580"/>
              <a:gd name="connsiteY2" fmla="*/ 1394460 h 1775460"/>
              <a:gd name="connsiteX3" fmla="*/ 2164080 w 2735580"/>
              <a:gd name="connsiteY3" fmla="*/ 1615440 h 1775460"/>
              <a:gd name="connsiteX4" fmla="*/ 1356360 w 2735580"/>
              <a:gd name="connsiteY4" fmla="*/ 1775460 h 1775460"/>
              <a:gd name="connsiteX5" fmla="*/ 152400 w 2735580"/>
              <a:gd name="connsiteY5" fmla="*/ 1485900 h 1775460"/>
              <a:gd name="connsiteX6" fmla="*/ 0 w 2735580"/>
              <a:gd name="connsiteY6" fmla="*/ 571500 h 1775460"/>
              <a:gd name="connsiteX7" fmla="*/ 982980 w 2735580"/>
              <a:gd name="connsiteY7" fmla="*/ 0 h 1775460"/>
              <a:gd name="connsiteX0" fmla="*/ 982980 w 2735580"/>
              <a:gd name="connsiteY0" fmla="*/ 198997 h 1974457"/>
              <a:gd name="connsiteX1" fmla="*/ 2712720 w 2735580"/>
              <a:gd name="connsiteY1" fmla="*/ 694297 h 1974457"/>
              <a:gd name="connsiteX2" fmla="*/ 2735580 w 2735580"/>
              <a:gd name="connsiteY2" fmla="*/ 1593457 h 1974457"/>
              <a:gd name="connsiteX3" fmla="*/ 2164080 w 2735580"/>
              <a:gd name="connsiteY3" fmla="*/ 1814437 h 1974457"/>
              <a:gd name="connsiteX4" fmla="*/ 1356360 w 2735580"/>
              <a:gd name="connsiteY4" fmla="*/ 1974457 h 1974457"/>
              <a:gd name="connsiteX5" fmla="*/ 152400 w 2735580"/>
              <a:gd name="connsiteY5" fmla="*/ 1684897 h 1974457"/>
              <a:gd name="connsiteX6" fmla="*/ 0 w 2735580"/>
              <a:gd name="connsiteY6" fmla="*/ 770497 h 1974457"/>
              <a:gd name="connsiteX7" fmla="*/ 982980 w 2735580"/>
              <a:gd name="connsiteY7" fmla="*/ 198997 h 1974457"/>
              <a:gd name="connsiteX0" fmla="*/ 1028864 w 2781464"/>
              <a:gd name="connsiteY0" fmla="*/ 211861 h 1987321"/>
              <a:gd name="connsiteX1" fmla="*/ 2758604 w 2781464"/>
              <a:gd name="connsiteY1" fmla="*/ 707161 h 1987321"/>
              <a:gd name="connsiteX2" fmla="*/ 2781464 w 2781464"/>
              <a:gd name="connsiteY2" fmla="*/ 1606321 h 1987321"/>
              <a:gd name="connsiteX3" fmla="*/ 2209964 w 2781464"/>
              <a:gd name="connsiteY3" fmla="*/ 1827301 h 1987321"/>
              <a:gd name="connsiteX4" fmla="*/ 1402244 w 2781464"/>
              <a:gd name="connsiteY4" fmla="*/ 1987321 h 1987321"/>
              <a:gd name="connsiteX5" fmla="*/ 198284 w 2781464"/>
              <a:gd name="connsiteY5" fmla="*/ 1697761 h 1987321"/>
              <a:gd name="connsiteX6" fmla="*/ 45884 w 2781464"/>
              <a:gd name="connsiteY6" fmla="*/ 783361 h 1987321"/>
              <a:gd name="connsiteX7" fmla="*/ 1028864 w 2781464"/>
              <a:gd name="connsiteY7" fmla="*/ 211861 h 1987321"/>
              <a:gd name="connsiteX0" fmla="*/ 1022219 w 2774819"/>
              <a:gd name="connsiteY0" fmla="*/ 215060 h 1990520"/>
              <a:gd name="connsiteX1" fmla="*/ 2751959 w 2774819"/>
              <a:gd name="connsiteY1" fmla="*/ 710360 h 1990520"/>
              <a:gd name="connsiteX2" fmla="*/ 2774819 w 2774819"/>
              <a:gd name="connsiteY2" fmla="*/ 1609520 h 1990520"/>
              <a:gd name="connsiteX3" fmla="*/ 2203319 w 2774819"/>
              <a:gd name="connsiteY3" fmla="*/ 1830500 h 1990520"/>
              <a:gd name="connsiteX4" fmla="*/ 1395599 w 2774819"/>
              <a:gd name="connsiteY4" fmla="*/ 1990520 h 1990520"/>
              <a:gd name="connsiteX5" fmla="*/ 191639 w 2774819"/>
              <a:gd name="connsiteY5" fmla="*/ 1700960 h 1990520"/>
              <a:gd name="connsiteX6" fmla="*/ 39239 w 2774819"/>
              <a:gd name="connsiteY6" fmla="*/ 786560 h 1990520"/>
              <a:gd name="connsiteX7" fmla="*/ 1022219 w 2774819"/>
              <a:gd name="connsiteY7" fmla="*/ 215060 h 1990520"/>
              <a:gd name="connsiteX0" fmla="*/ 1034170 w 2786770"/>
              <a:gd name="connsiteY0" fmla="*/ 230584 h 2006044"/>
              <a:gd name="connsiteX1" fmla="*/ 2763910 w 2786770"/>
              <a:gd name="connsiteY1" fmla="*/ 725884 h 2006044"/>
              <a:gd name="connsiteX2" fmla="*/ 2786770 w 2786770"/>
              <a:gd name="connsiteY2" fmla="*/ 1625044 h 2006044"/>
              <a:gd name="connsiteX3" fmla="*/ 2215270 w 2786770"/>
              <a:gd name="connsiteY3" fmla="*/ 1846024 h 2006044"/>
              <a:gd name="connsiteX4" fmla="*/ 1407550 w 2786770"/>
              <a:gd name="connsiteY4" fmla="*/ 2006044 h 2006044"/>
              <a:gd name="connsiteX5" fmla="*/ 203590 w 2786770"/>
              <a:gd name="connsiteY5" fmla="*/ 1716484 h 2006044"/>
              <a:gd name="connsiteX6" fmla="*/ 51190 w 2786770"/>
              <a:gd name="connsiteY6" fmla="*/ 802084 h 2006044"/>
              <a:gd name="connsiteX7" fmla="*/ 1034170 w 2786770"/>
              <a:gd name="connsiteY7" fmla="*/ 230584 h 2006044"/>
              <a:gd name="connsiteX0" fmla="*/ 1033745 w 2786345"/>
              <a:gd name="connsiteY0" fmla="*/ 204508 h 1979968"/>
              <a:gd name="connsiteX1" fmla="*/ 2763485 w 2786345"/>
              <a:gd name="connsiteY1" fmla="*/ 699808 h 1979968"/>
              <a:gd name="connsiteX2" fmla="*/ 2786345 w 2786345"/>
              <a:gd name="connsiteY2" fmla="*/ 1598968 h 1979968"/>
              <a:gd name="connsiteX3" fmla="*/ 2214845 w 2786345"/>
              <a:gd name="connsiteY3" fmla="*/ 1819948 h 1979968"/>
              <a:gd name="connsiteX4" fmla="*/ 1407125 w 2786345"/>
              <a:gd name="connsiteY4" fmla="*/ 1979968 h 1979968"/>
              <a:gd name="connsiteX5" fmla="*/ 203165 w 2786345"/>
              <a:gd name="connsiteY5" fmla="*/ 1690408 h 1979968"/>
              <a:gd name="connsiteX6" fmla="*/ 50765 w 2786345"/>
              <a:gd name="connsiteY6" fmla="*/ 776008 h 1979968"/>
              <a:gd name="connsiteX7" fmla="*/ 1033745 w 2786345"/>
              <a:gd name="connsiteY7" fmla="*/ 204508 h 1979968"/>
              <a:gd name="connsiteX0" fmla="*/ 1435086 w 3187686"/>
              <a:gd name="connsiteY0" fmla="*/ 204508 h 1979968"/>
              <a:gd name="connsiteX1" fmla="*/ 3164826 w 3187686"/>
              <a:gd name="connsiteY1" fmla="*/ 699808 h 1979968"/>
              <a:gd name="connsiteX2" fmla="*/ 3187686 w 3187686"/>
              <a:gd name="connsiteY2" fmla="*/ 1598968 h 1979968"/>
              <a:gd name="connsiteX3" fmla="*/ 2616186 w 3187686"/>
              <a:gd name="connsiteY3" fmla="*/ 1819948 h 1979968"/>
              <a:gd name="connsiteX4" fmla="*/ 1808466 w 3187686"/>
              <a:gd name="connsiteY4" fmla="*/ 1979968 h 1979968"/>
              <a:gd name="connsiteX5" fmla="*/ 604506 w 3187686"/>
              <a:gd name="connsiteY5" fmla="*/ 1690408 h 1979968"/>
              <a:gd name="connsiteX6" fmla="*/ 452106 w 3187686"/>
              <a:gd name="connsiteY6" fmla="*/ 776008 h 1979968"/>
              <a:gd name="connsiteX7" fmla="*/ 1435086 w 3187686"/>
              <a:gd name="connsiteY7" fmla="*/ 204508 h 1979968"/>
              <a:gd name="connsiteX0" fmla="*/ 1558748 w 3311348"/>
              <a:gd name="connsiteY0" fmla="*/ 204508 h 1979968"/>
              <a:gd name="connsiteX1" fmla="*/ 3288488 w 3311348"/>
              <a:gd name="connsiteY1" fmla="*/ 699808 h 1979968"/>
              <a:gd name="connsiteX2" fmla="*/ 3311348 w 3311348"/>
              <a:gd name="connsiteY2" fmla="*/ 1598968 h 1979968"/>
              <a:gd name="connsiteX3" fmla="*/ 2739848 w 3311348"/>
              <a:gd name="connsiteY3" fmla="*/ 1819948 h 1979968"/>
              <a:gd name="connsiteX4" fmla="*/ 1932128 w 3311348"/>
              <a:gd name="connsiteY4" fmla="*/ 1979968 h 1979968"/>
              <a:gd name="connsiteX5" fmla="*/ 728168 w 3311348"/>
              <a:gd name="connsiteY5" fmla="*/ 1690408 h 1979968"/>
              <a:gd name="connsiteX6" fmla="*/ 575768 w 3311348"/>
              <a:gd name="connsiteY6" fmla="*/ 776008 h 1979968"/>
              <a:gd name="connsiteX7" fmla="*/ 1558748 w 3311348"/>
              <a:gd name="connsiteY7" fmla="*/ 204508 h 1979968"/>
              <a:gd name="connsiteX0" fmla="*/ 1525623 w 3278223"/>
              <a:gd name="connsiteY0" fmla="*/ 204508 h 1979968"/>
              <a:gd name="connsiteX1" fmla="*/ 3255363 w 3278223"/>
              <a:gd name="connsiteY1" fmla="*/ 699808 h 1979968"/>
              <a:gd name="connsiteX2" fmla="*/ 3278223 w 3278223"/>
              <a:gd name="connsiteY2" fmla="*/ 1598968 h 1979968"/>
              <a:gd name="connsiteX3" fmla="*/ 2706723 w 3278223"/>
              <a:gd name="connsiteY3" fmla="*/ 1819948 h 1979968"/>
              <a:gd name="connsiteX4" fmla="*/ 1899003 w 3278223"/>
              <a:gd name="connsiteY4" fmla="*/ 1979968 h 1979968"/>
              <a:gd name="connsiteX5" fmla="*/ 695043 w 3278223"/>
              <a:gd name="connsiteY5" fmla="*/ 1690408 h 1979968"/>
              <a:gd name="connsiteX6" fmla="*/ 542643 w 3278223"/>
              <a:gd name="connsiteY6" fmla="*/ 776008 h 1979968"/>
              <a:gd name="connsiteX7" fmla="*/ 1525623 w 3278223"/>
              <a:gd name="connsiteY7" fmla="*/ 204508 h 1979968"/>
              <a:gd name="connsiteX0" fmla="*/ 1472866 w 3225466"/>
              <a:gd name="connsiteY0" fmla="*/ 204508 h 1979968"/>
              <a:gd name="connsiteX1" fmla="*/ 3202606 w 3225466"/>
              <a:gd name="connsiteY1" fmla="*/ 699808 h 1979968"/>
              <a:gd name="connsiteX2" fmla="*/ 3225466 w 3225466"/>
              <a:gd name="connsiteY2" fmla="*/ 1598968 h 1979968"/>
              <a:gd name="connsiteX3" fmla="*/ 2653966 w 3225466"/>
              <a:gd name="connsiteY3" fmla="*/ 1819948 h 1979968"/>
              <a:gd name="connsiteX4" fmla="*/ 1846246 w 3225466"/>
              <a:gd name="connsiteY4" fmla="*/ 1979968 h 1979968"/>
              <a:gd name="connsiteX5" fmla="*/ 642286 w 3225466"/>
              <a:gd name="connsiteY5" fmla="*/ 1690408 h 1979968"/>
              <a:gd name="connsiteX6" fmla="*/ 489886 w 3225466"/>
              <a:gd name="connsiteY6" fmla="*/ 776008 h 1979968"/>
              <a:gd name="connsiteX7" fmla="*/ 1472866 w 3225466"/>
              <a:gd name="connsiteY7" fmla="*/ 204508 h 1979968"/>
              <a:gd name="connsiteX0" fmla="*/ 1523936 w 3276536"/>
              <a:gd name="connsiteY0" fmla="*/ 204508 h 1979968"/>
              <a:gd name="connsiteX1" fmla="*/ 3253676 w 3276536"/>
              <a:gd name="connsiteY1" fmla="*/ 699808 h 1979968"/>
              <a:gd name="connsiteX2" fmla="*/ 3276536 w 3276536"/>
              <a:gd name="connsiteY2" fmla="*/ 1598968 h 1979968"/>
              <a:gd name="connsiteX3" fmla="*/ 2705036 w 3276536"/>
              <a:gd name="connsiteY3" fmla="*/ 1819948 h 1979968"/>
              <a:gd name="connsiteX4" fmla="*/ 1897316 w 3276536"/>
              <a:gd name="connsiteY4" fmla="*/ 1979968 h 1979968"/>
              <a:gd name="connsiteX5" fmla="*/ 693356 w 3276536"/>
              <a:gd name="connsiteY5" fmla="*/ 1690408 h 1979968"/>
              <a:gd name="connsiteX6" fmla="*/ 540956 w 3276536"/>
              <a:gd name="connsiteY6" fmla="*/ 776008 h 1979968"/>
              <a:gd name="connsiteX7" fmla="*/ 1523936 w 3276536"/>
              <a:gd name="connsiteY7" fmla="*/ 204508 h 1979968"/>
              <a:gd name="connsiteX0" fmla="*/ 1523936 w 3276536"/>
              <a:gd name="connsiteY0" fmla="*/ 204508 h 2211379"/>
              <a:gd name="connsiteX1" fmla="*/ 3253676 w 3276536"/>
              <a:gd name="connsiteY1" fmla="*/ 699808 h 2211379"/>
              <a:gd name="connsiteX2" fmla="*/ 3276536 w 3276536"/>
              <a:gd name="connsiteY2" fmla="*/ 1598968 h 2211379"/>
              <a:gd name="connsiteX3" fmla="*/ 2705036 w 3276536"/>
              <a:gd name="connsiteY3" fmla="*/ 1819948 h 2211379"/>
              <a:gd name="connsiteX4" fmla="*/ 1897316 w 3276536"/>
              <a:gd name="connsiteY4" fmla="*/ 1979968 h 2211379"/>
              <a:gd name="connsiteX5" fmla="*/ 693356 w 3276536"/>
              <a:gd name="connsiteY5" fmla="*/ 1690408 h 2211379"/>
              <a:gd name="connsiteX6" fmla="*/ 540956 w 3276536"/>
              <a:gd name="connsiteY6" fmla="*/ 776008 h 2211379"/>
              <a:gd name="connsiteX7" fmla="*/ 1523936 w 3276536"/>
              <a:gd name="connsiteY7" fmla="*/ 204508 h 2211379"/>
              <a:gd name="connsiteX0" fmla="*/ 1523936 w 3276536"/>
              <a:gd name="connsiteY0" fmla="*/ 204508 h 2307909"/>
              <a:gd name="connsiteX1" fmla="*/ 3253676 w 3276536"/>
              <a:gd name="connsiteY1" fmla="*/ 699808 h 2307909"/>
              <a:gd name="connsiteX2" fmla="*/ 3276536 w 3276536"/>
              <a:gd name="connsiteY2" fmla="*/ 1598968 h 2307909"/>
              <a:gd name="connsiteX3" fmla="*/ 2705036 w 3276536"/>
              <a:gd name="connsiteY3" fmla="*/ 1819948 h 2307909"/>
              <a:gd name="connsiteX4" fmla="*/ 1897316 w 3276536"/>
              <a:gd name="connsiteY4" fmla="*/ 1979968 h 2307909"/>
              <a:gd name="connsiteX5" fmla="*/ 693356 w 3276536"/>
              <a:gd name="connsiteY5" fmla="*/ 1690408 h 2307909"/>
              <a:gd name="connsiteX6" fmla="*/ 540956 w 3276536"/>
              <a:gd name="connsiteY6" fmla="*/ 776008 h 2307909"/>
              <a:gd name="connsiteX7" fmla="*/ 1523936 w 3276536"/>
              <a:gd name="connsiteY7" fmla="*/ 204508 h 2307909"/>
              <a:gd name="connsiteX0" fmla="*/ 1523936 w 3276536"/>
              <a:gd name="connsiteY0" fmla="*/ 204508 h 2218102"/>
              <a:gd name="connsiteX1" fmla="*/ 3253676 w 3276536"/>
              <a:gd name="connsiteY1" fmla="*/ 699808 h 2218102"/>
              <a:gd name="connsiteX2" fmla="*/ 3276536 w 3276536"/>
              <a:gd name="connsiteY2" fmla="*/ 1598968 h 2218102"/>
              <a:gd name="connsiteX3" fmla="*/ 2705036 w 3276536"/>
              <a:gd name="connsiteY3" fmla="*/ 1819948 h 2218102"/>
              <a:gd name="connsiteX4" fmla="*/ 1897316 w 3276536"/>
              <a:gd name="connsiteY4" fmla="*/ 1979968 h 2218102"/>
              <a:gd name="connsiteX5" fmla="*/ 693356 w 3276536"/>
              <a:gd name="connsiteY5" fmla="*/ 1690408 h 2218102"/>
              <a:gd name="connsiteX6" fmla="*/ 540956 w 3276536"/>
              <a:gd name="connsiteY6" fmla="*/ 776008 h 2218102"/>
              <a:gd name="connsiteX7" fmla="*/ 1523936 w 3276536"/>
              <a:gd name="connsiteY7" fmla="*/ 204508 h 2218102"/>
              <a:gd name="connsiteX0" fmla="*/ 1523936 w 3276536"/>
              <a:gd name="connsiteY0" fmla="*/ 204508 h 2244106"/>
              <a:gd name="connsiteX1" fmla="*/ 3253676 w 3276536"/>
              <a:gd name="connsiteY1" fmla="*/ 699808 h 2244106"/>
              <a:gd name="connsiteX2" fmla="*/ 3276536 w 3276536"/>
              <a:gd name="connsiteY2" fmla="*/ 1598968 h 2244106"/>
              <a:gd name="connsiteX3" fmla="*/ 2705036 w 3276536"/>
              <a:gd name="connsiteY3" fmla="*/ 1819948 h 2244106"/>
              <a:gd name="connsiteX4" fmla="*/ 1897316 w 3276536"/>
              <a:gd name="connsiteY4" fmla="*/ 1979968 h 2244106"/>
              <a:gd name="connsiteX5" fmla="*/ 693356 w 3276536"/>
              <a:gd name="connsiteY5" fmla="*/ 1690408 h 2244106"/>
              <a:gd name="connsiteX6" fmla="*/ 540956 w 3276536"/>
              <a:gd name="connsiteY6" fmla="*/ 776008 h 2244106"/>
              <a:gd name="connsiteX7" fmla="*/ 1523936 w 3276536"/>
              <a:gd name="connsiteY7" fmla="*/ 204508 h 2244106"/>
              <a:gd name="connsiteX0" fmla="*/ 1523936 w 3276536"/>
              <a:gd name="connsiteY0" fmla="*/ 204508 h 2244106"/>
              <a:gd name="connsiteX1" fmla="*/ 3253676 w 3276536"/>
              <a:gd name="connsiteY1" fmla="*/ 699808 h 2244106"/>
              <a:gd name="connsiteX2" fmla="*/ 3276536 w 3276536"/>
              <a:gd name="connsiteY2" fmla="*/ 1598968 h 2244106"/>
              <a:gd name="connsiteX3" fmla="*/ 2705036 w 3276536"/>
              <a:gd name="connsiteY3" fmla="*/ 1819948 h 2244106"/>
              <a:gd name="connsiteX4" fmla="*/ 1897316 w 3276536"/>
              <a:gd name="connsiteY4" fmla="*/ 1979968 h 2244106"/>
              <a:gd name="connsiteX5" fmla="*/ 693356 w 3276536"/>
              <a:gd name="connsiteY5" fmla="*/ 1690408 h 2244106"/>
              <a:gd name="connsiteX6" fmla="*/ 540956 w 3276536"/>
              <a:gd name="connsiteY6" fmla="*/ 776008 h 2244106"/>
              <a:gd name="connsiteX7" fmla="*/ 1523936 w 3276536"/>
              <a:gd name="connsiteY7" fmla="*/ 204508 h 2244106"/>
              <a:gd name="connsiteX0" fmla="*/ 1523936 w 3276536"/>
              <a:gd name="connsiteY0" fmla="*/ 204508 h 2244106"/>
              <a:gd name="connsiteX1" fmla="*/ 3253676 w 3276536"/>
              <a:gd name="connsiteY1" fmla="*/ 699808 h 2244106"/>
              <a:gd name="connsiteX2" fmla="*/ 3276536 w 3276536"/>
              <a:gd name="connsiteY2" fmla="*/ 1598968 h 2244106"/>
              <a:gd name="connsiteX3" fmla="*/ 2705036 w 3276536"/>
              <a:gd name="connsiteY3" fmla="*/ 1819948 h 2244106"/>
              <a:gd name="connsiteX4" fmla="*/ 1897316 w 3276536"/>
              <a:gd name="connsiteY4" fmla="*/ 1979968 h 2244106"/>
              <a:gd name="connsiteX5" fmla="*/ 693356 w 3276536"/>
              <a:gd name="connsiteY5" fmla="*/ 1690408 h 2244106"/>
              <a:gd name="connsiteX6" fmla="*/ 540956 w 3276536"/>
              <a:gd name="connsiteY6" fmla="*/ 776008 h 2244106"/>
              <a:gd name="connsiteX7" fmla="*/ 1523936 w 3276536"/>
              <a:gd name="connsiteY7" fmla="*/ 204508 h 2244106"/>
              <a:gd name="connsiteX0" fmla="*/ 1523936 w 3276536"/>
              <a:gd name="connsiteY0" fmla="*/ 204508 h 2244106"/>
              <a:gd name="connsiteX1" fmla="*/ 3253676 w 3276536"/>
              <a:gd name="connsiteY1" fmla="*/ 699808 h 2244106"/>
              <a:gd name="connsiteX2" fmla="*/ 3276536 w 3276536"/>
              <a:gd name="connsiteY2" fmla="*/ 1598968 h 2244106"/>
              <a:gd name="connsiteX3" fmla="*/ 2705036 w 3276536"/>
              <a:gd name="connsiteY3" fmla="*/ 1819948 h 2244106"/>
              <a:gd name="connsiteX4" fmla="*/ 1897316 w 3276536"/>
              <a:gd name="connsiteY4" fmla="*/ 1979968 h 2244106"/>
              <a:gd name="connsiteX5" fmla="*/ 693356 w 3276536"/>
              <a:gd name="connsiteY5" fmla="*/ 1690408 h 2244106"/>
              <a:gd name="connsiteX6" fmla="*/ 540956 w 3276536"/>
              <a:gd name="connsiteY6" fmla="*/ 776008 h 2244106"/>
              <a:gd name="connsiteX7" fmla="*/ 1523936 w 3276536"/>
              <a:gd name="connsiteY7" fmla="*/ 204508 h 2244106"/>
              <a:gd name="connsiteX0" fmla="*/ 1523936 w 3276536"/>
              <a:gd name="connsiteY0" fmla="*/ 204508 h 2244106"/>
              <a:gd name="connsiteX1" fmla="*/ 3253676 w 3276536"/>
              <a:gd name="connsiteY1" fmla="*/ 699808 h 2244106"/>
              <a:gd name="connsiteX2" fmla="*/ 3276536 w 3276536"/>
              <a:gd name="connsiteY2" fmla="*/ 1598968 h 2244106"/>
              <a:gd name="connsiteX3" fmla="*/ 2705036 w 3276536"/>
              <a:gd name="connsiteY3" fmla="*/ 1819948 h 2244106"/>
              <a:gd name="connsiteX4" fmla="*/ 1897316 w 3276536"/>
              <a:gd name="connsiteY4" fmla="*/ 1979968 h 2244106"/>
              <a:gd name="connsiteX5" fmla="*/ 693356 w 3276536"/>
              <a:gd name="connsiteY5" fmla="*/ 1690408 h 2244106"/>
              <a:gd name="connsiteX6" fmla="*/ 540956 w 3276536"/>
              <a:gd name="connsiteY6" fmla="*/ 776008 h 2244106"/>
              <a:gd name="connsiteX7" fmla="*/ 1523936 w 3276536"/>
              <a:gd name="connsiteY7" fmla="*/ 204508 h 2244106"/>
              <a:gd name="connsiteX0" fmla="*/ 1523936 w 3276536"/>
              <a:gd name="connsiteY0" fmla="*/ 204508 h 2244106"/>
              <a:gd name="connsiteX1" fmla="*/ 3253676 w 3276536"/>
              <a:gd name="connsiteY1" fmla="*/ 699808 h 2244106"/>
              <a:gd name="connsiteX2" fmla="*/ 3276536 w 3276536"/>
              <a:gd name="connsiteY2" fmla="*/ 1598968 h 2244106"/>
              <a:gd name="connsiteX3" fmla="*/ 2705036 w 3276536"/>
              <a:gd name="connsiteY3" fmla="*/ 1819948 h 2244106"/>
              <a:gd name="connsiteX4" fmla="*/ 1897316 w 3276536"/>
              <a:gd name="connsiteY4" fmla="*/ 1979968 h 2244106"/>
              <a:gd name="connsiteX5" fmla="*/ 693356 w 3276536"/>
              <a:gd name="connsiteY5" fmla="*/ 1690408 h 2244106"/>
              <a:gd name="connsiteX6" fmla="*/ 540956 w 3276536"/>
              <a:gd name="connsiteY6" fmla="*/ 776008 h 2244106"/>
              <a:gd name="connsiteX7" fmla="*/ 1523936 w 3276536"/>
              <a:gd name="connsiteY7" fmla="*/ 204508 h 2244106"/>
              <a:gd name="connsiteX0" fmla="*/ 1523936 w 3276536"/>
              <a:gd name="connsiteY0" fmla="*/ 204508 h 2244106"/>
              <a:gd name="connsiteX1" fmla="*/ 3253676 w 3276536"/>
              <a:gd name="connsiteY1" fmla="*/ 699808 h 2244106"/>
              <a:gd name="connsiteX2" fmla="*/ 3276536 w 3276536"/>
              <a:gd name="connsiteY2" fmla="*/ 1598968 h 2244106"/>
              <a:gd name="connsiteX3" fmla="*/ 2705036 w 3276536"/>
              <a:gd name="connsiteY3" fmla="*/ 1819948 h 2244106"/>
              <a:gd name="connsiteX4" fmla="*/ 1897316 w 3276536"/>
              <a:gd name="connsiteY4" fmla="*/ 1979968 h 2244106"/>
              <a:gd name="connsiteX5" fmla="*/ 693356 w 3276536"/>
              <a:gd name="connsiteY5" fmla="*/ 1690408 h 2244106"/>
              <a:gd name="connsiteX6" fmla="*/ 540956 w 3276536"/>
              <a:gd name="connsiteY6" fmla="*/ 776008 h 2244106"/>
              <a:gd name="connsiteX7" fmla="*/ 1523936 w 3276536"/>
              <a:gd name="connsiteY7" fmla="*/ 204508 h 2244106"/>
              <a:gd name="connsiteX0" fmla="*/ 1523936 w 3276536"/>
              <a:gd name="connsiteY0" fmla="*/ 204508 h 2244106"/>
              <a:gd name="connsiteX1" fmla="*/ 3253676 w 3276536"/>
              <a:gd name="connsiteY1" fmla="*/ 699808 h 2244106"/>
              <a:gd name="connsiteX2" fmla="*/ 3276536 w 3276536"/>
              <a:gd name="connsiteY2" fmla="*/ 1598968 h 2244106"/>
              <a:gd name="connsiteX3" fmla="*/ 2705036 w 3276536"/>
              <a:gd name="connsiteY3" fmla="*/ 1819948 h 2244106"/>
              <a:gd name="connsiteX4" fmla="*/ 1897316 w 3276536"/>
              <a:gd name="connsiteY4" fmla="*/ 1979968 h 2244106"/>
              <a:gd name="connsiteX5" fmla="*/ 693356 w 3276536"/>
              <a:gd name="connsiteY5" fmla="*/ 1690408 h 2244106"/>
              <a:gd name="connsiteX6" fmla="*/ 540956 w 3276536"/>
              <a:gd name="connsiteY6" fmla="*/ 776008 h 2244106"/>
              <a:gd name="connsiteX7" fmla="*/ 1523936 w 3276536"/>
              <a:gd name="connsiteY7" fmla="*/ 204508 h 2244106"/>
              <a:gd name="connsiteX0" fmla="*/ 1523936 w 3276536"/>
              <a:gd name="connsiteY0" fmla="*/ 204508 h 2244106"/>
              <a:gd name="connsiteX1" fmla="*/ 3253676 w 3276536"/>
              <a:gd name="connsiteY1" fmla="*/ 699808 h 2244106"/>
              <a:gd name="connsiteX2" fmla="*/ 3276536 w 3276536"/>
              <a:gd name="connsiteY2" fmla="*/ 1598968 h 2244106"/>
              <a:gd name="connsiteX3" fmla="*/ 2705036 w 3276536"/>
              <a:gd name="connsiteY3" fmla="*/ 1819948 h 2244106"/>
              <a:gd name="connsiteX4" fmla="*/ 1897316 w 3276536"/>
              <a:gd name="connsiteY4" fmla="*/ 1979968 h 2244106"/>
              <a:gd name="connsiteX5" fmla="*/ 693356 w 3276536"/>
              <a:gd name="connsiteY5" fmla="*/ 1690408 h 2244106"/>
              <a:gd name="connsiteX6" fmla="*/ 540956 w 3276536"/>
              <a:gd name="connsiteY6" fmla="*/ 776008 h 2244106"/>
              <a:gd name="connsiteX7" fmla="*/ 1523936 w 3276536"/>
              <a:gd name="connsiteY7" fmla="*/ 204508 h 2244106"/>
              <a:gd name="connsiteX0" fmla="*/ 1523936 w 3661818"/>
              <a:gd name="connsiteY0" fmla="*/ 204508 h 2244106"/>
              <a:gd name="connsiteX1" fmla="*/ 3253676 w 3661818"/>
              <a:gd name="connsiteY1" fmla="*/ 699808 h 2244106"/>
              <a:gd name="connsiteX2" fmla="*/ 3276536 w 3661818"/>
              <a:gd name="connsiteY2" fmla="*/ 1598968 h 2244106"/>
              <a:gd name="connsiteX3" fmla="*/ 2705036 w 3661818"/>
              <a:gd name="connsiteY3" fmla="*/ 1819948 h 2244106"/>
              <a:gd name="connsiteX4" fmla="*/ 1897316 w 3661818"/>
              <a:gd name="connsiteY4" fmla="*/ 1979968 h 2244106"/>
              <a:gd name="connsiteX5" fmla="*/ 693356 w 3661818"/>
              <a:gd name="connsiteY5" fmla="*/ 1690408 h 2244106"/>
              <a:gd name="connsiteX6" fmla="*/ 540956 w 3661818"/>
              <a:gd name="connsiteY6" fmla="*/ 776008 h 2244106"/>
              <a:gd name="connsiteX7" fmla="*/ 1523936 w 3661818"/>
              <a:gd name="connsiteY7" fmla="*/ 204508 h 2244106"/>
              <a:gd name="connsiteX0" fmla="*/ 1523936 w 3880928"/>
              <a:gd name="connsiteY0" fmla="*/ 204508 h 2244106"/>
              <a:gd name="connsiteX1" fmla="*/ 3253676 w 3880928"/>
              <a:gd name="connsiteY1" fmla="*/ 699808 h 2244106"/>
              <a:gd name="connsiteX2" fmla="*/ 3276536 w 3880928"/>
              <a:gd name="connsiteY2" fmla="*/ 1598968 h 2244106"/>
              <a:gd name="connsiteX3" fmla="*/ 2705036 w 3880928"/>
              <a:gd name="connsiteY3" fmla="*/ 1819948 h 2244106"/>
              <a:gd name="connsiteX4" fmla="*/ 1897316 w 3880928"/>
              <a:gd name="connsiteY4" fmla="*/ 1979968 h 2244106"/>
              <a:gd name="connsiteX5" fmla="*/ 693356 w 3880928"/>
              <a:gd name="connsiteY5" fmla="*/ 1690408 h 2244106"/>
              <a:gd name="connsiteX6" fmla="*/ 540956 w 3880928"/>
              <a:gd name="connsiteY6" fmla="*/ 776008 h 2244106"/>
              <a:gd name="connsiteX7" fmla="*/ 1523936 w 3880928"/>
              <a:gd name="connsiteY7" fmla="*/ 204508 h 2244106"/>
              <a:gd name="connsiteX0" fmla="*/ 1523936 w 3880928"/>
              <a:gd name="connsiteY0" fmla="*/ 204508 h 2244106"/>
              <a:gd name="connsiteX1" fmla="*/ 3253676 w 3880928"/>
              <a:gd name="connsiteY1" fmla="*/ 699808 h 2244106"/>
              <a:gd name="connsiteX2" fmla="*/ 3276536 w 3880928"/>
              <a:gd name="connsiteY2" fmla="*/ 1598968 h 2244106"/>
              <a:gd name="connsiteX3" fmla="*/ 2705036 w 3880928"/>
              <a:gd name="connsiteY3" fmla="*/ 1819948 h 2244106"/>
              <a:gd name="connsiteX4" fmla="*/ 1897316 w 3880928"/>
              <a:gd name="connsiteY4" fmla="*/ 1979968 h 2244106"/>
              <a:gd name="connsiteX5" fmla="*/ 693356 w 3880928"/>
              <a:gd name="connsiteY5" fmla="*/ 1690408 h 2244106"/>
              <a:gd name="connsiteX6" fmla="*/ 540956 w 3880928"/>
              <a:gd name="connsiteY6" fmla="*/ 776008 h 2244106"/>
              <a:gd name="connsiteX7" fmla="*/ 1523936 w 3880928"/>
              <a:gd name="connsiteY7" fmla="*/ 204508 h 2244106"/>
              <a:gd name="connsiteX0" fmla="*/ 1523936 w 3880928"/>
              <a:gd name="connsiteY0" fmla="*/ 494034 h 2533632"/>
              <a:gd name="connsiteX1" fmla="*/ 3253676 w 3880928"/>
              <a:gd name="connsiteY1" fmla="*/ 989334 h 2533632"/>
              <a:gd name="connsiteX2" fmla="*/ 3276536 w 3880928"/>
              <a:gd name="connsiteY2" fmla="*/ 1888494 h 2533632"/>
              <a:gd name="connsiteX3" fmla="*/ 2705036 w 3880928"/>
              <a:gd name="connsiteY3" fmla="*/ 2109474 h 2533632"/>
              <a:gd name="connsiteX4" fmla="*/ 1897316 w 3880928"/>
              <a:gd name="connsiteY4" fmla="*/ 2269494 h 2533632"/>
              <a:gd name="connsiteX5" fmla="*/ 693356 w 3880928"/>
              <a:gd name="connsiteY5" fmla="*/ 1979934 h 2533632"/>
              <a:gd name="connsiteX6" fmla="*/ 540956 w 3880928"/>
              <a:gd name="connsiteY6" fmla="*/ 1065534 h 2533632"/>
              <a:gd name="connsiteX7" fmla="*/ 1523936 w 3880928"/>
              <a:gd name="connsiteY7" fmla="*/ 494034 h 2533632"/>
              <a:gd name="connsiteX0" fmla="*/ 1523936 w 3880928"/>
              <a:gd name="connsiteY0" fmla="*/ 494034 h 2533632"/>
              <a:gd name="connsiteX1" fmla="*/ 3253676 w 3880928"/>
              <a:gd name="connsiteY1" fmla="*/ 989334 h 2533632"/>
              <a:gd name="connsiteX2" fmla="*/ 3276536 w 3880928"/>
              <a:gd name="connsiteY2" fmla="*/ 1888494 h 2533632"/>
              <a:gd name="connsiteX3" fmla="*/ 2705036 w 3880928"/>
              <a:gd name="connsiteY3" fmla="*/ 2109474 h 2533632"/>
              <a:gd name="connsiteX4" fmla="*/ 1897316 w 3880928"/>
              <a:gd name="connsiteY4" fmla="*/ 2269494 h 2533632"/>
              <a:gd name="connsiteX5" fmla="*/ 693356 w 3880928"/>
              <a:gd name="connsiteY5" fmla="*/ 1979934 h 2533632"/>
              <a:gd name="connsiteX6" fmla="*/ 540956 w 3880928"/>
              <a:gd name="connsiteY6" fmla="*/ 1065534 h 2533632"/>
              <a:gd name="connsiteX7" fmla="*/ 1523936 w 3880928"/>
              <a:gd name="connsiteY7" fmla="*/ 494034 h 25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0928" h="2533632">
                <a:moveTo>
                  <a:pt x="1523936" y="494034"/>
                </a:moveTo>
                <a:cubicBezTo>
                  <a:pt x="2062416" y="-430526"/>
                  <a:pt x="3332416" y="62234"/>
                  <a:pt x="3253676" y="989334"/>
                </a:cubicBezTo>
                <a:cubicBezTo>
                  <a:pt x="4015676" y="778514"/>
                  <a:pt x="4152836" y="1985014"/>
                  <a:pt x="3276536" y="1888494"/>
                </a:cubicBezTo>
                <a:cubicBezTo>
                  <a:pt x="3223196" y="2099314"/>
                  <a:pt x="3002216" y="2302514"/>
                  <a:pt x="2705036" y="2109474"/>
                </a:cubicBezTo>
                <a:cubicBezTo>
                  <a:pt x="2611056" y="2353314"/>
                  <a:pt x="2296096" y="2642874"/>
                  <a:pt x="1897316" y="2269494"/>
                </a:cubicBezTo>
                <a:cubicBezTo>
                  <a:pt x="1739836" y="2553974"/>
                  <a:pt x="927036" y="2785114"/>
                  <a:pt x="693356" y="1979934"/>
                </a:cubicBezTo>
                <a:cubicBezTo>
                  <a:pt x="-43244" y="2299974"/>
                  <a:pt x="-337884" y="1057914"/>
                  <a:pt x="540956" y="1065534"/>
                </a:cubicBezTo>
                <a:cubicBezTo>
                  <a:pt x="304736" y="669294"/>
                  <a:pt x="937196" y="-69846"/>
                  <a:pt x="1523936" y="494034"/>
                </a:cubicBezTo>
                <a:close/>
              </a:path>
            </a:pathLst>
          </a:cu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9" tIns="44810" rIns="44810" bIns="8961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895908" fontAlgn="base">
              <a:spcBef>
                <a:spcPct val="0"/>
              </a:spcBef>
              <a:spcAft>
                <a:spcPct val="0"/>
              </a:spcAft>
            </a:pPr>
            <a:endParaRPr lang="en-US" sz="186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Freeform 54"/>
          <p:cNvSpPr/>
          <p:nvPr/>
        </p:nvSpPr>
        <p:spPr bwMode="auto">
          <a:xfrm>
            <a:off x="6530345" y="2454061"/>
            <a:ext cx="695937" cy="588935"/>
          </a:xfrm>
          <a:custGeom>
            <a:avLst/>
            <a:gdLst>
              <a:gd name="connsiteX0" fmla="*/ 7144 w 1352550"/>
              <a:gd name="connsiteY0" fmla="*/ 54769 h 1064419"/>
              <a:gd name="connsiteX1" fmla="*/ 381000 w 1352550"/>
              <a:gd name="connsiteY1" fmla="*/ 0 h 1064419"/>
              <a:gd name="connsiteX2" fmla="*/ 1352550 w 1352550"/>
              <a:gd name="connsiteY2" fmla="*/ 328613 h 1064419"/>
              <a:gd name="connsiteX3" fmla="*/ 1345407 w 1352550"/>
              <a:gd name="connsiteY3" fmla="*/ 676275 h 1064419"/>
              <a:gd name="connsiteX4" fmla="*/ 371475 w 1352550"/>
              <a:gd name="connsiteY4" fmla="*/ 1064419 h 1064419"/>
              <a:gd name="connsiteX5" fmla="*/ 0 w 1352550"/>
              <a:gd name="connsiteY5" fmla="*/ 992981 h 1064419"/>
              <a:gd name="connsiteX6" fmla="*/ 7144 w 1352550"/>
              <a:gd name="connsiteY6" fmla="*/ 54769 h 1064419"/>
              <a:gd name="connsiteX0" fmla="*/ 7144 w 1352550"/>
              <a:gd name="connsiteY0" fmla="*/ 43588 h 1053238"/>
              <a:gd name="connsiteX1" fmla="*/ 416928 w 1352550"/>
              <a:gd name="connsiteY1" fmla="*/ 0 h 1053238"/>
              <a:gd name="connsiteX2" fmla="*/ 1352550 w 1352550"/>
              <a:gd name="connsiteY2" fmla="*/ 317432 h 1053238"/>
              <a:gd name="connsiteX3" fmla="*/ 1345407 w 1352550"/>
              <a:gd name="connsiteY3" fmla="*/ 665094 h 1053238"/>
              <a:gd name="connsiteX4" fmla="*/ 371475 w 1352550"/>
              <a:gd name="connsiteY4" fmla="*/ 1053238 h 1053238"/>
              <a:gd name="connsiteX5" fmla="*/ 0 w 1352550"/>
              <a:gd name="connsiteY5" fmla="*/ 981800 h 1053238"/>
              <a:gd name="connsiteX6" fmla="*/ 7144 w 1352550"/>
              <a:gd name="connsiteY6" fmla="*/ 43588 h 1053238"/>
              <a:gd name="connsiteX0" fmla="*/ 37940 w 1352550"/>
              <a:gd name="connsiteY0" fmla="*/ 65949 h 1053238"/>
              <a:gd name="connsiteX1" fmla="*/ 416928 w 1352550"/>
              <a:gd name="connsiteY1" fmla="*/ 0 h 1053238"/>
              <a:gd name="connsiteX2" fmla="*/ 1352550 w 1352550"/>
              <a:gd name="connsiteY2" fmla="*/ 317432 h 1053238"/>
              <a:gd name="connsiteX3" fmla="*/ 1345407 w 1352550"/>
              <a:gd name="connsiteY3" fmla="*/ 665094 h 1053238"/>
              <a:gd name="connsiteX4" fmla="*/ 371475 w 1352550"/>
              <a:gd name="connsiteY4" fmla="*/ 1053238 h 1053238"/>
              <a:gd name="connsiteX5" fmla="*/ 0 w 1352550"/>
              <a:gd name="connsiteY5" fmla="*/ 981800 h 1053238"/>
              <a:gd name="connsiteX6" fmla="*/ 37940 w 1352550"/>
              <a:gd name="connsiteY6" fmla="*/ 65949 h 1053238"/>
              <a:gd name="connsiteX0" fmla="*/ 720 w 1315330"/>
              <a:gd name="connsiteY0" fmla="*/ 65949 h 1053238"/>
              <a:gd name="connsiteX1" fmla="*/ 379708 w 1315330"/>
              <a:gd name="connsiteY1" fmla="*/ 0 h 1053238"/>
              <a:gd name="connsiteX2" fmla="*/ 1315330 w 1315330"/>
              <a:gd name="connsiteY2" fmla="*/ 317432 h 1053238"/>
              <a:gd name="connsiteX3" fmla="*/ 1308187 w 1315330"/>
              <a:gd name="connsiteY3" fmla="*/ 665094 h 1053238"/>
              <a:gd name="connsiteX4" fmla="*/ 334255 w 1315330"/>
              <a:gd name="connsiteY4" fmla="*/ 1053238 h 1053238"/>
              <a:gd name="connsiteX5" fmla="*/ 8975 w 1315330"/>
              <a:gd name="connsiteY5" fmla="*/ 950494 h 1053238"/>
              <a:gd name="connsiteX6" fmla="*/ 720 w 1315330"/>
              <a:gd name="connsiteY6" fmla="*/ 65949 h 1053238"/>
              <a:gd name="connsiteX0" fmla="*/ 720 w 1315330"/>
              <a:gd name="connsiteY0" fmla="*/ 65949 h 1004042"/>
              <a:gd name="connsiteX1" fmla="*/ 379708 w 1315330"/>
              <a:gd name="connsiteY1" fmla="*/ 0 h 1004042"/>
              <a:gd name="connsiteX2" fmla="*/ 1315330 w 1315330"/>
              <a:gd name="connsiteY2" fmla="*/ 317432 h 1004042"/>
              <a:gd name="connsiteX3" fmla="*/ 1308187 w 1315330"/>
              <a:gd name="connsiteY3" fmla="*/ 665094 h 1004042"/>
              <a:gd name="connsiteX4" fmla="*/ 372750 w 1315330"/>
              <a:gd name="connsiteY4" fmla="*/ 1004042 h 1004042"/>
              <a:gd name="connsiteX5" fmla="*/ 8975 w 1315330"/>
              <a:gd name="connsiteY5" fmla="*/ 950494 h 1004042"/>
              <a:gd name="connsiteX6" fmla="*/ 720 w 1315330"/>
              <a:gd name="connsiteY6" fmla="*/ 65949 h 1004042"/>
              <a:gd name="connsiteX0" fmla="*/ 720 w 1323584"/>
              <a:gd name="connsiteY0" fmla="*/ 65949 h 1004042"/>
              <a:gd name="connsiteX1" fmla="*/ 379708 w 1323584"/>
              <a:gd name="connsiteY1" fmla="*/ 0 h 1004042"/>
              <a:gd name="connsiteX2" fmla="*/ 1315330 w 1323584"/>
              <a:gd name="connsiteY2" fmla="*/ 317432 h 1004042"/>
              <a:gd name="connsiteX3" fmla="*/ 1323584 w 1323584"/>
              <a:gd name="connsiteY3" fmla="*/ 680746 h 1004042"/>
              <a:gd name="connsiteX4" fmla="*/ 372750 w 1323584"/>
              <a:gd name="connsiteY4" fmla="*/ 1004042 h 1004042"/>
              <a:gd name="connsiteX5" fmla="*/ 8975 w 1323584"/>
              <a:gd name="connsiteY5" fmla="*/ 950494 h 1004042"/>
              <a:gd name="connsiteX6" fmla="*/ 720 w 1323584"/>
              <a:gd name="connsiteY6" fmla="*/ 65949 h 1004042"/>
              <a:gd name="connsiteX0" fmla="*/ 720 w 1315330"/>
              <a:gd name="connsiteY0" fmla="*/ 65949 h 1004042"/>
              <a:gd name="connsiteX1" fmla="*/ 379708 w 1315330"/>
              <a:gd name="connsiteY1" fmla="*/ 0 h 1004042"/>
              <a:gd name="connsiteX2" fmla="*/ 1315330 w 1315330"/>
              <a:gd name="connsiteY2" fmla="*/ 317432 h 1004042"/>
              <a:gd name="connsiteX3" fmla="*/ 1287655 w 1315330"/>
              <a:gd name="connsiteY3" fmla="*/ 689691 h 1004042"/>
              <a:gd name="connsiteX4" fmla="*/ 372750 w 1315330"/>
              <a:gd name="connsiteY4" fmla="*/ 1004042 h 1004042"/>
              <a:gd name="connsiteX5" fmla="*/ 8975 w 1315330"/>
              <a:gd name="connsiteY5" fmla="*/ 950494 h 1004042"/>
              <a:gd name="connsiteX6" fmla="*/ 720 w 1315330"/>
              <a:gd name="connsiteY6" fmla="*/ 65949 h 1004042"/>
              <a:gd name="connsiteX0" fmla="*/ 720 w 1289666"/>
              <a:gd name="connsiteY0" fmla="*/ 65949 h 1004042"/>
              <a:gd name="connsiteX1" fmla="*/ 379708 w 1289666"/>
              <a:gd name="connsiteY1" fmla="*/ 0 h 1004042"/>
              <a:gd name="connsiteX2" fmla="*/ 1289666 w 1289666"/>
              <a:gd name="connsiteY2" fmla="*/ 301780 h 1004042"/>
              <a:gd name="connsiteX3" fmla="*/ 1287655 w 1289666"/>
              <a:gd name="connsiteY3" fmla="*/ 689691 h 1004042"/>
              <a:gd name="connsiteX4" fmla="*/ 372750 w 1289666"/>
              <a:gd name="connsiteY4" fmla="*/ 1004042 h 1004042"/>
              <a:gd name="connsiteX5" fmla="*/ 8975 w 1289666"/>
              <a:gd name="connsiteY5" fmla="*/ 950494 h 1004042"/>
              <a:gd name="connsiteX6" fmla="*/ 720 w 1289666"/>
              <a:gd name="connsiteY6" fmla="*/ 65949 h 1004042"/>
              <a:gd name="connsiteX0" fmla="*/ 720 w 1299931"/>
              <a:gd name="connsiteY0" fmla="*/ 65949 h 1004042"/>
              <a:gd name="connsiteX1" fmla="*/ 379708 w 1299931"/>
              <a:gd name="connsiteY1" fmla="*/ 0 h 1004042"/>
              <a:gd name="connsiteX2" fmla="*/ 1299931 w 1299931"/>
              <a:gd name="connsiteY2" fmla="*/ 277928 h 1004042"/>
              <a:gd name="connsiteX3" fmla="*/ 1287655 w 1299931"/>
              <a:gd name="connsiteY3" fmla="*/ 689691 h 1004042"/>
              <a:gd name="connsiteX4" fmla="*/ 372750 w 1299931"/>
              <a:gd name="connsiteY4" fmla="*/ 1004042 h 1004042"/>
              <a:gd name="connsiteX5" fmla="*/ 8975 w 1299931"/>
              <a:gd name="connsiteY5" fmla="*/ 950494 h 1004042"/>
              <a:gd name="connsiteX6" fmla="*/ 720 w 1299931"/>
              <a:gd name="connsiteY6" fmla="*/ 65949 h 1004042"/>
              <a:gd name="connsiteX0" fmla="*/ 720 w 1287705"/>
              <a:gd name="connsiteY0" fmla="*/ 65949 h 1004042"/>
              <a:gd name="connsiteX1" fmla="*/ 379708 w 1287705"/>
              <a:gd name="connsiteY1" fmla="*/ 0 h 1004042"/>
              <a:gd name="connsiteX2" fmla="*/ 1282822 w 1287705"/>
              <a:gd name="connsiteY2" fmla="*/ 274946 h 1004042"/>
              <a:gd name="connsiteX3" fmla="*/ 1287655 w 1287705"/>
              <a:gd name="connsiteY3" fmla="*/ 689691 h 1004042"/>
              <a:gd name="connsiteX4" fmla="*/ 372750 w 1287705"/>
              <a:gd name="connsiteY4" fmla="*/ 1004042 h 1004042"/>
              <a:gd name="connsiteX5" fmla="*/ 8975 w 1287705"/>
              <a:gd name="connsiteY5" fmla="*/ 950494 h 1004042"/>
              <a:gd name="connsiteX6" fmla="*/ 720 w 1287705"/>
              <a:gd name="connsiteY6" fmla="*/ 65949 h 1004042"/>
              <a:gd name="connsiteX0" fmla="*/ 720 w 1293087"/>
              <a:gd name="connsiteY0" fmla="*/ 65949 h 1004042"/>
              <a:gd name="connsiteX1" fmla="*/ 379708 w 1293087"/>
              <a:gd name="connsiteY1" fmla="*/ 0 h 1004042"/>
              <a:gd name="connsiteX2" fmla="*/ 1293087 w 1293087"/>
              <a:gd name="connsiteY2" fmla="*/ 271965 h 1004042"/>
              <a:gd name="connsiteX3" fmla="*/ 1287655 w 1293087"/>
              <a:gd name="connsiteY3" fmla="*/ 689691 h 1004042"/>
              <a:gd name="connsiteX4" fmla="*/ 372750 w 1293087"/>
              <a:gd name="connsiteY4" fmla="*/ 1004042 h 1004042"/>
              <a:gd name="connsiteX5" fmla="*/ 8975 w 1293087"/>
              <a:gd name="connsiteY5" fmla="*/ 950494 h 1004042"/>
              <a:gd name="connsiteX6" fmla="*/ 720 w 1293087"/>
              <a:gd name="connsiteY6" fmla="*/ 65949 h 1004042"/>
              <a:gd name="connsiteX0" fmla="*/ 12275 w 1304642"/>
              <a:gd name="connsiteY0" fmla="*/ 65949 h 1004042"/>
              <a:gd name="connsiteX1" fmla="*/ 391263 w 1304642"/>
              <a:gd name="connsiteY1" fmla="*/ 0 h 1004042"/>
              <a:gd name="connsiteX2" fmla="*/ 1304642 w 1304642"/>
              <a:gd name="connsiteY2" fmla="*/ 271965 h 1004042"/>
              <a:gd name="connsiteX3" fmla="*/ 1299210 w 1304642"/>
              <a:gd name="connsiteY3" fmla="*/ 689691 h 1004042"/>
              <a:gd name="connsiteX4" fmla="*/ 384305 w 1304642"/>
              <a:gd name="connsiteY4" fmla="*/ 1004042 h 1004042"/>
              <a:gd name="connsiteX5" fmla="*/ 0 w 1304642"/>
              <a:gd name="connsiteY5" fmla="*/ 948257 h 1004042"/>
              <a:gd name="connsiteX6" fmla="*/ 12275 w 1304642"/>
              <a:gd name="connsiteY6" fmla="*/ 65949 h 1004042"/>
              <a:gd name="connsiteX0" fmla="*/ 2010 w 1294377"/>
              <a:gd name="connsiteY0" fmla="*/ 65949 h 1004042"/>
              <a:gd name="connsiteX1" fmla="*/ 380998 w 1294377"/>
              <a:gd name="connsiteY1" fmla="*/ 0 h 1004042"/>
              <a:gd name="connsiteX2" fmla="*/ 1294377 w 1294377"/>
              <a:gd name="connsiteY2" fmla="*/ 271965 h 1004042"/>
              <a:gd name="connsiteX3" fmla="*/ 1288945 w 1294377"/>
              <a:gd name="connsiteY3" fmla="*/ 689691 h 1004042"/>
              <a:gd name="connsiteX4" fmla="*/ 374040 w 1294377"/>
              <a:gd name="connsiteY4" fmla="*/ 1004042 h 1004042"/>
              <a:gd name="connsiteX5" fmla="*/ 0 w 1294377"/>
              <a:gd name="connsiteY5" fmla="*/ 946021 h 1004042"/>
              <a:gd name="connsiteX6" fmla="*/ 2010 w 1294377"/>
              <a:gd name="connsiteY6" fmla="*/ 65949 h 1004042"/>
              <a:gd name="connsiteX0" fmla="*/ 2010 w 1294377"/>
              <a:gd name="connsiteY0" fmla="*/ 65949 h 1017459"/>
              <a:gd name="connsiteX1" fmla="*/ 380998 w 1294377"/>
              <a:gd name="connsiteY1" fmla="*/ 0 h 1017459"/>
              <a:gd name="connsiteX2" fmla="*/ 1294377 w 1294377"/>
              <a:gd name="connsiteY2" fmla="*/ 271965 h 1017459"/>
              <a:gd name="connsiteX3" fmla="*/ 1288945 w 1294377"/>
              <a:gd name="connsiteY3" fmla="*/ 689691 h 1017459"/>
              <a:gd name="connsiteX4" fmla="*/ 371474 w 1294377"/>
              <a:gd name="connsiteY4" fmla="*/ 1017459 h 1017459"/>
              <a:gd name="connsiteX5" fmla="*/ 0 w 1294377"/>
              <a:gd name="connsiteY5" fmla="*/ 946021 h 1017459"/>
              <a:gd name="connsiteX6" fmla="*/ 2010 w 1294377"/>
              <a:gd name="connsiteY6" fmla="*/ 65949 h 1017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4377" h="1017459">
                <a:moveTo>
                  <a:pt x="2010" y="65949"/>
                </a:moveTo>
                <a:lnTo>
                  <a:pt x="380998" y="0"/>
                </a:lnTo>
                <a:lnTo>
                  <a:pt x="1294377" y="271965"/>
                </a:lnTo>
                <a:cubicBezTo>
                  <a:pt x="1293707" y="401269"/>
                  <a:pt x="1289615" y="560387"/>
                  <a:pt x="1288945" y="689691"/>
                </a:cubicBezTo>
                <a:lnTo>
                  <a:pt x="371474" y="1017459"/>
                </a:lnTo>
                <a:lnTo>
                  <a:pt x="0" y="946021"/>
                </a:lnTo>
                <a:cubicBezTo>
                  <a:pt x="1588" y="631696"/>
                  <a:pt x="-1959" y="375511"/>
                  <a:pt x="2010" y="65949"/>
                </a:cubicBezTo>
                <a:close/>
              </a:path>
            </a:pathLst>
          </a:custGeom>
          <a:solidFill>
            <a:schemeClr val="accent4"/>
          </a:solidFill>
          <a:ln w="9525">
            <a:solidFill>
              <a:schemeClr val="accent2"/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619" tIns="44810" rIns="44810" bIns="8961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895908" fontAlgn="base">
              <a:spcBef>
                <a:spcPct val="0"/>
              </a:spcBef>
              <a:spcAft>
                <a:spcPct val="0"/>
              </a:spcAft>
            </a:pPr>
            <a:endParaRPr lang="en-US" sz="186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4" name="Group 60"/>
          <p:cNvGrpSpPr/>
          <p:nvPr/>
        </p:nvGrpSpPr>
        <p:grpSpPr>
          <a:xfrm>
            <a:off x="6562253" y="2405813"/>
            <a:ext cx="831991" cy="713529"/>
            <a:chOff x="1334727" y="1710961"/>
            <a:chExt cx="1128647" cy="967946"/>
          </a:xfrm>
          <a:solidFill>
            <a:schemeClr val="bg1"/>
          </a:solidFill>
        </p:grpSpPr>
        <p:sp>
          <p:nvSpPr>
            <p:cNvPr id="15" name="Freeform 61"/>
            <p:cNvSpPr/>
            <p:nvPr/>
          </p:nvSpPr>
          <p:spPr>
            <a:xfrm>
              <a:off x="1334727" y="1710961"/>
              <a:ext cx="508874" cy="967946"/>
            </a:xfrm>
            <a:custGeom>
              <a:avLst/>
              <a:gdLst/>
              <a:ahLst/>
              <a:cxnLst/>
              <a:rect l="l" t="t" r="r" b="b"/>
              <a:pathLst>
                <a:path w="2362200" h="3441700">
                  <a:moveTo>
                    <a:pt x="107950" y="2076450"/>
                  </a:moveTo>
                  <a:lnTo>
                    <a:pt x="107950" y="3155950"/>
                  </a:lnTo>
                  <a:lnTo>
                    <a:pt x="1416050" y="3340100"/>
                  </a:lnTo>
                  <a:lnTo>
                    <a:pt x="1416050" y="2133600"/>
                  </a:lnTo>
                  <a:close/>
                  <a:moveTo>
                    <a:pt x="107950" y="1774825"/>
                  </a:moveTo>
                  <a:lnTo>
                    <a:pt x="107950" y="1984375"/>
                  </a:lnTo>
                  <a:lnTo>
                    <a:pt x="1422400" y="2035175"/>
                  </a:lnTo>
                  <a:lnTo>
                    <a:pt x="1422400" y="1790700"/>
                  </a:lnTo>
                  <a:close/>
                  <a:moveTo>
                    <a:pt x="1422400" y="1457325"/>
                  </a:moveTo>
                  <a:lnTo>
                    <a:pt x="111125" y="1470025"/>
                  </a:lnTo>
                  <a:lnTo>
                    <a:pt x="111125" y="1679575"/>
                  </a:lnTo>
                  <a:lnTo>
                    <a:pt x="1422400" y="1701800"/>
                  </a:lnTo>
                  <a:close/>
                  <a:moveTo>
                    <a:pt x="1428750" y="1117600"/>
                  </a:moveTo>
                  <a:lnTo>
                    <a:pt x="111125" y="1168400"/>
                  </a:lnTo>
                  <a:lnTo>
                    <a:pt x="111125" y="1381125"/>
                  </a:lnTo>
                  <a:lnTo>
                    <a:pt x="1428750" y="1362075"/>
                  </a:lnTo>
                  <a:close/>
                  <a:moveTo>
                    <a:pt x="1431925" y="777875"/>
                  </a:moveTo>
                  <a:lnTo>
                    <a:pt x="117475" y="863600"/>
                  </a:lnTo>
                  <a:lnTo>
                    <a:pt x="117475" y="1082675"/>
                  </a:lnTo>
                  <a:lnTo>
                    <a:pt x="1431925" y="1022350"/>
                  </a:lnTo>
                  <a:close/>
                  <a:moveTo>
                    <a:pt x="1431925" y="444500"/>
                  </a:moveTo>
                  <a:lnTo>
                    <a:pt x="120650" y="561975"/>
                  </a:lnTo>
                  <a:lnTo>
                    <a:pt x="120650" y="784225"/>
                  </a:lnTo>
                  <a:lnTo>
                    <a:pt x="1431925" y="692150"/>
                  </a:lnTo>
                  <a:close/>
                  <a:moveTo>
                    <a:pt x="1435100" y="107950"/>
                  </a:moveTo>
                  <a:lnTo>
                    <a:pt x="123825" y="263525"/>
                  </a:lnTo>
                  <a:lnTo>
                    <a:pt x="123825" y="476250"/>
                  </a:lnTo>
                  <a:lnTo>
                    <a:pt x="1435100" y="349250"/>
                  </a:lnTo>
                  <a:close/>
                  <a:moveTo>
                    <a:pt x="1568450" y="0"/>
                  </a:moveTo>
                  <a:lnTo>
                    <a:pt x="2362200" y="254000"/>
                  </a:lnTo>
                  <a:lnTo>
                    <a:pt x="2330450" y="3155950"/>
                  </a:lnTo>
                  <a:lnTo>
                    <a:pt x="1524000" y="3441700"/>
                  </a:lnTo>
                  <a:lnTo>
                    <a:pt x="0" y="321310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vert="horz" wrap="square" lIns="89615" tIns="44808" rIns="89615" bIns="448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sp>
          <p:nvSpPr>
            <p:cNvPr id="16" name="Freeform 62"/>
            <p:cNvSpPr/>
            <p:nvPr/>
          </p:nvSpPr>
          <p:spPr>
            <a:xfrm>
              <a:off x="1638882" y="1788321"/>
              <a:ext cx="471344" cy="774530"/>
            </a:xfrm>
            <a:custGeom>
              <a:avLst/>
              <a:gdLst/>
              <a:ahLst/>
              <a:cxnLst/>
              <a:rect l="l" t="t" r="r" b="b"/>
              <a:pathLst>
                <a:path w="2362200" h="3441700">
                  <a:moveTo>
                    <a:pt x="107950" y="2076450"/>
                  </a:moveTo>
                  <a:lnTo>
                    <a:pt x="107950" y="3155950"/>
                  </a:lnTo>
                  <a:lnTo>
                    <a:pt x="1416050" y="3340100"/>
                  </a:lnTo>
                  <a:lnTo>
                    <a:pt x="1416050" y="2133600"/>
                  </a:lnTo>
                  <a:close/>
                  <a:moveTo>
                    <a:pt x="107950" y="1774825"/>
                  </a:moveTo>
                  <a:lnTo>
                    <a:pt x="107950" y="1984375"/>
                  </a:lnTo>
                  <a:lnTo>
                    <a:pt x="1422400" y="2035175"/>
                  </a:lnTo>
                  <a:lnTo>
                    <a:pt x="1422400" y="1790700"/>
                  </a:lnTo>
                  <a:close/>
                  <a:moveTo>
                    <a:pt x="1422400" y="1457325"/>
                  </a:moveTo>
                  <a:lnTo>
                    <a:pt x="111125" y="1470025"/>
                  </a:lnTo>
                  <a:lnTo>
                    <a:pt x="111125" y="1679575"/>
                  </a:lnTo>
                  <a:lnTo>
                    <a:pt x="1422400" y="1701800"/>
                  </a:lnTo>
                  <a:close/>
                  <a:moveTo>
                    <a:pt x="1428750" y="1117600"/>
                  </a:moveTo>
                  <a:lnTo>
                    <a:pt x="111125" y="1168400"/>
                  </a:lnTo>
                  <a:lnTo>
                    <a:pt x="111125" y="1381125"/>
                  </a:lnTo>
                  <a:lnTo>
                    <a:pt x="1428750" y="1362075"/>
                  </a:lnTo>
                  <a:close/>
                  <a:moveTo>
                    <a:pt x="1431925" y="777875"/>
                  </a:moveTo>
                  <a:lnTo>
                    <a:pt x="117475" y="863600"/>
                  </a:lnTo>
                  <a:lnTo>
                    <a:pt x="117475" y="1082675"/>
                  </a:lnTo>
                  <a:lnTo>
                    <a:pt x="1431925" y="1022350"/>
                  </a:lnTo>
                  <a:close/>
                  <a:moveTo>
                    <a:pt x="1431925" y="444500"/>
                  </a:moveTo>
                  <a:lnTo>
                    <a:pt x="120650" y="561975"/>
                  </a:lnTo>
                  <a:lnTo>
                    <a:pt x="120650" y="784225"/>
                  </a:lnTo>
                  <a:lnTo>
                    <a:pt x="1431925" y="692150"/>
                  </a:lnTo>
                  <a:close/>
                  <a:moveTo>
                    <a:pt x="1435100" y="107950"/>
                  </a:moveTo>
                  <a:lnTo>
                    <a:pt x="123825" y="263525"/>
                  </a:lnTo>
                  <a:lnTo>
                    <a:pt x="123825" y="476250"/>
                  </a:lnTo>
                  <a:lnTo>
                    <a:pt x="1435100" y="349250"/>
                  </a:lnTo>
                  <a:close/>
                  <a:moveTo>
                    <a:pt x="1568450" y="0"/>
                  </a:moveTo>
                  <a:lnTo>
                    <a:pt x="2362200" y="254000"/>
                  </a:lnTo>
                  <a:lnTo>
                    <a:pt x="2330450" y="3155950"/>
                  </a:lnTo>
                  <a:lnTo>
                    <a:pt x="1524000" y="3441700"/>
                  </a:lnTo>
                  <a:lnTo>
                    <a:pt x="0" y="321310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vert="horz" wrap="square" lIns="89615" tIns="44808" rIns="89615" bIns="448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sp>
          <p:nvSpPr>
            <p:cNvPr id="17" name="Freeform 63"/>
            <p:cNvSpPr/>
            <p:nvPr/>
          </p:nvSpPr>
          <p:spPr>
            <a:xfrm>
              <a:off x="1927971" y="1866901"/>
              <a:ext cx="377517" cy="607695"/>
            </a:xfrm>
            <a:custGeom>
              <a:avLst/>
              <a:gdLst/>
              <a:ahLst/>
              <a:cxnLst/>
              <a:rect l="l" t="t" r="r" b="b"/>
              <a:pathLst>
                <a:path w="2362200" h="3441700">
                  <a:moveTo>
                    <a:pt x="107950" y="2076450"/>
                  </a:moveTo>
                  <a:lnTo>
                    <a:pt x="107950" y="3155950"/>
                  </a:lnTo>
                  <a:lnTo>
                    <a:pt x="1416050" y="3340100"/>
                  </a:lnTo>
                  <a:lnTo>
                    <a:pt x="1416050" y="2133600"/>
                  </a:lnTo>
                  <a:close/>
                  <a:moveTo>
                    <a:pt x="107950" y="1774825"/>
                  </a:moveTo>
                  <a:lnTo>
                    <a:pt x="107950" y="1984375"/>
                  </a:lnTo>
                  <a:lnTo>
                    <a:pt x="1422400" y="2035175"/>
                  </a:lnTo>
                  <a:lnTo>
                    <a:pt x="1422400" y="1790700"/>
                  </a:lnTo>
                  <a:close/>
                  <a:moveTo>
                    <a:pt x="1422400" y="1457325"/>
                  </a:moveTo>
                  <a:lnTo>
                    <a:pt x="111125" y="1470025"/>
                  </a:lnTo>
                  <a:lnTo>
                    <a:pt x="111125" y="1679575"/>
                  </a:lnTo>
                  <a:lnTo>
                    <a:pt x="1422400" y="1701800"/>
                  </a:lnTo>
                  <a:close/>
                  <a:moveTo>
                    <a:pt x="1428750" y="1117600"/>
                  </a:moveTo>
                  <a:lnTo>
                    <a:pt x="111125" y="1168400"/>
                  </a:lnTo>
                  <a:lnTo>
                    <a:pt x="111125" y="1381125"/>
                  </a:lnTo>
                  <a:lnTo>
                    <a:pt x="1428750" y="1362075"/>
                  </a:lnTo>
                  <a:close/>
                  <a:moveTo>
                    <a:pt x="1431925" y="777875"/>
                  </a:moveTo>
                  <a:lnTo>
                    <a:pt x="117475" y="863600"/>
                  </a:lnTo>
                  <a:lnTo>
                    <a:pt x="117475" y="1082675"/>
                  </a:lnTo>
                  <a:lnTo>
                    <a:pt x="1431925" y="1022350"/>
                  </a:lnTo>
                  <a:close/>
                  <a:moveTo>
                    <a:pt x="1431925" y="444500"/>
                  </a:moveTo>
                  <a:lnTo>
                    <a:pt x="120650" y="561975"/>
                  </a:lnTo>
                  <a:lnTo>
                    <a:pt x="120650" y="784225"/>
                  </a:lnTo>
                  <a:lnTo>
                    <a:pt x="1431925" y="692150"/>
                  </a:lnTo>
                  <a:close/>
                  <a:moveTo>
                    <a:pt x="1435100" y="107950"/>
                  </a:moveTo>
                  <a:lnTo>
                    <a:pt x="123825" y="263525"/>
                  </a:lnTo>
                  <a:lnTo>
                    <a:pt x="123825" y="476250"/>
                  </a:lnTo>
                  <a:lnTo>
                    <a:pt x="1435100" y="349250"/>
                  </a:lnTo>
                  <a:close/>
                  <a:moveTo>
                    <a:pt x="1568450" y="0"/>
                  </a:moveTo>
                  <a:lnTo>
                    <a:pt x="2362200" y="254000"/>
                  </a:lnTo>
                  <a:lnTo>
                    <a:pt x="2330450" y="3155950"/>
                  </a:lnTo>
                  <a:lnTo>
                    <a:pt x="1524000" y="3441700"/>
                  </a:lnTo>
                  <a:lnTo>
                    <a:pt x="0" y="321310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vert="horz" wrap="square" lIns="89615" tIns="44808" rIns="89615" bIns="448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sp>
          <p:nvSpPr>
            <p:cNvPr id="18" name="Freeform 64"/>
            <p:cNvSpPr/>
            <p:nvPr/>
          </p:nvSpPr>
          <p:spPr>
            <a:xfrm>
              <a:off x="2175592" y="1926432"/>
              <a:ext cx="287782" cy="478631"/>
            </a:xfrm>
            <a:custGeom>
              <a:avLst/>
              <a:gdLst/>
              <a:ahLst/>
              <a:cxnLst/>
              <a:rect l="l" t="t" r="r" b="b"/>
              <a:pathLst>
                <a:path w="2362200" h="3441700">
                  <a:moveTo>
                    <a:pt x="107950" y="2076450"/>
                  </a:moveTo>
                  <a:lnTo>
                    <a:pt x="107950" y="3155950"/>
                  </a:lnTo>
                  <a:lnTo>
                    <a:pt x="1416050" y="3340100"/>
                  </a:lnTo>
                  <a:lnTo>
                    <a:pt x="1416050" y="2133600"/>
                  </a:lnTo>
                  <a:close/>
                  <a:moveTo>
                    <a:pt x="107950" y="1774825"/>
                  </a:moveTo>
                  <a:lnTo>
                    <a:pt x="107950" y="1984375"/>
                  </a:lnTo>
                  <a:lnTo>
                    <a:pt x="1422400" y="2035175"/>
                  </a:lnTo>
                  <a:lnTo>
                    <a:pt x="1422400" y="1790700"/>
                  </a:lnTo>
                  <a:close/>
                  <a:moveTo>
                    <a:pt x="1422400" y="1457325"/>
                  </a:moveTo>
                  <a:lnTo>
                    <a:pt x="111125" y="1470025"/>
                  </a:lnTo>
                  <a:lnTo>
                    <a:pt x="111125" y="1679575"/>
                  </a:lnTo>
                  <a:lnTo>
                    <a:pt x="1422400" y="1701800"/>
                  </a:lnTo>
                  <a:close/>
                  <a:moveTo>
                    <a:pt x="1428750" y="1117600"/>
                  </a:moveTo>
                  <a:lnTo>
                    <a:pt x="111125" y="1168400"/>
                  </a:lnTo>
                  <a:lnTo>
                    <a:pt x="111125" y="1381125"/>
                  </a:lnTo>
                  <a:lnTo>
                    <a:pt x="1428750" y="1362075"/>
                  </a:lnTo>
                  <a:close/>
                  <a:moveTo>
                    <a:pt x="1431925" y="777875"/>
                  </a:moveTo>
                  <a:lnTo>
                    <a:pt x="117475" y="863600"/>
                  </a:lnTo>
                  <a:lnTo>
                    <a:pt x="117475" y="1082675"/>
                  </a:lnTo>
                  <a:lnTo>
                    <a:pt x="1431925" y="1022350"/>
                  </a:lnTo>
                  <a:close/>
                  <a:moveTo>
                    <a:pt x="1431925" y="444500"/>
                  </a:moveTo>
                  <a:lnTo>
                    <a:pt x="120650" y="561975"/>
                  </a:lnTo>
                  <a:lnTo>
                    <a:pt x="120650" y="784225"/>
                  </a:lnTo>
                  <a:lnTo>
                    <a:pt x="1431925" y="692150"/>
                  </a:lnTo>
                  <a:close/>
                  <a:moveTo>
                    <a:pt x="1435100" y="107950"/>
                  </a:moveTo>
                  <a:lnTo>
                    <a:pt x="123825" y="263525"/>
                  </a:lnTo>
                  <a:lnTo>
                    <a:pt x="123825" y="476250"/>
                  </a:lnTo>
                  <a:lnTo>
                    <a:pt x="1435100" y="349250"/>
                  </a:lnTo>
                  <a:close/>
                  <a:moveTo>
                    <a:pt x="1568450" y="0"/>
                  </a:moveTo>
                  <a:lnTo>
                    <a:pt x="2362200" y="254000"/>
                  </a:lnTo>
                  <a:lnTo>
                    <a:pt x="2330450" y="3155950"/>
                  </a:lnTo>
                  <a:lnTo>
                    <a:pt x="1524000" y="3441700"/>
                  </a:lnTo>
                  <a:lnTo>
                    <a:pt x="0" y="3213100"/>
                  </a:lnTo>
                  <a:lnTo>
                    <a:pt x="0" y="196850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</a:ln>
            <a:effectLst/>
          </p:spPr>
          <p:txBody>
            <a:bodyPr vert="horz" wrap="square" lIns="89615" tIns="44808" rIns="89615" bIns="4480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89590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156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</p:grpSp>
      <p:sp>
        <p:nvSpPr>
          <p:cNvPr id="19" name="Rectangle 65"/>
          <p:cNvSpPr/>
          <p:nvPr/>
        </p:nvSpPr>
        <p:spPr bwMode="auto">
          <a:xfrm>
            <a:off x="0" y="3154766"/>
            <a:ext cx="9596098" cy="1634648"/>
          </a:xfrm>
          <a:prstGeom prst="rect">
            <a:avLst/>
          </a:prstGeom>
          <a:noFill/>
          <a:ln w="3175">
            <a:noFill/>
            <a:prstDash val="solid"/>
            <a:headEnd type="none"/>
            <a:tailEnd type="oval" w="lg" len="lg"/>
          </a:ln>
        </p:spPr>
        <p:txBody>
          <a:bodyPr wrap="square" lIns="179238" tIns="89619" rIns="89619" bIns="89619" rtlCol="0" anchor="ctr" anchorCtr="0">
            <a:noAutofit/>
          </a:bodyPr>
          <a:lstStyle/>
          <a:p>
            <a:pPr defTabSz="913912">
              <a:spcBef>
                <a:spcPts val="98"/>
              </a:spcBef>
              <a:spcAft>
                <a:spcPts val="294"/>
              </a:spcAft>
            </a:pPr>
            <a:endParaRPr lang="en-US" sz="2548" kern="0" dirty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Rectangle 66"/>
          <p:cNvSpPr/>
          <p:nvPr/>
        </p:nvSpPr>
        <p:spPr bwMode="auto">
          <a:xfrm>
            <a:off x="0" y="4520644"/>
            <a:ext cx="9596098" cy="1678439"/>
          </a:xfrm>
          <a:prstGeom prst="rect">
            <a:avLst/>
          </a:prstGeom>
          <a:noFill/>
          <a:ln w="3175">
            <a:noFill/>
            <a:prstDash val="solid"/>
            <a:headEnd type="none"/>
            <a:tailEnd type="oval" w="lg" len="lg"/>
          </a:ln>
        </p:spPr>
        <p:txBody>
          <a:bodyPr wrap="square" lIns="179238" tIns="89619" rIns="89619" bIns="89619" rtlCol="0" anchor="ctr" anchorCtr="0">
            <a:noAutofit/>
          </a:bodyPr>
          <a:lstStyle/>
          <a:p>
            <a:pPr defTabSz="913912">
              <a:spcBef>
                <a:spcPts val="98"/>
              </a:spcBef>
              <a:spcAft>
                <a:spcPts val="294"/>
              </a:spcAft>
            </a:pPr>
            <a:endParaRPr lang="ru-RU" sz="2548" kern="0" dirty="0" smtClean="0">
              <a:solidFill>
                <a:schemeClr val="accent5">
                  <a:lumMod val="75000"/>
                </a:schemeClr>
              </a:solidFill>
              <a:latin typeface="+mj-lt"/>
              <a:ea typeface="Segoe UI" pitchFamily="34" charset="0"/>
              <a:cs typeface="Segoe UI" pitchFamily="34" charset="0"/>
            </a:endParaRPr>
          </a:p>
          <a:p>
            <a:pPr defTabSz="913912">
              <a:spcBef>
                <a:spcPts val="98"/>
              </a:spcBef>
              <a:spcAft>
                <a:spcPts val="294"/>
              </a:spcAft>
            </a:pPr>
            <a:endParaRPr lang="en-US" sz="2548" kern="0" dirty="0">
              <a:solidFill>
                <a:schemeClr val="tx2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93395" y="3414997"/>
            <a:ext cx="210013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913912">
              <a:spcBef>
                <a:spcPts val="98"/>
              </a:spcBef>
              <a:spcAft>
                <a:spcPts val="294"/>
              </a:spcAft>
            </a:pPr>
            <a:r>
              <a:rPr lang="en-US" kern="0" dirty="0">
                <a:solidFill>
                  <a:srgbClr val="008272"/>
                </a:solidFill>
                <a:ea typeface="Segoe UI" pitchFamily="34" charset="0"/>
                <a:cs typeface="Segoe UI" pitchFamily="34" charset="0"/>
              </a:rPr>
              <a:t>Windows Server </a:t>
            </a:r>
            <a:r>
              <a:rPr lang="ru-RU" kern="0" dirty="0">
                <a:solidFill>
                  <a:srgbClr val="008272"/>
                </a:solidFill>
                <a:ea typeface="Segoe UI" pitchFamily="34" charset="0"/>
                <a:cs typeface="Segoe UI" pitchFamily="34" charset="0"/>
              </a:rPr>
              <a:t>и </a:t>
            </a:r>
            <a:r>
              <a:rPr lang="en-US" kern="0" dirty="0">
                <a:solidFill>
                  <a:srgbClr val="008272"/>
                </a:solidFill>
                <a:ea typeface="Segoe UI" pitchFamily="34" charset="0"/>
                <a:cs typeface="Segoe UI" pitchFamily="34" charset="0"/>
              </a:rPr>
              <a:t> System Center Standard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634429" y="3439062"/>
            <a:ext cx="2175388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912">
              <a:spcBef>
                <a:spcPts val="98"/>
              </a:spcBef>
              <a:spcAft>
                <a:spcPts val="294"/>
              </a:spcAft>
            </a:pPr>
            <a:r>
              <a:rPr lang="en-US" kern="0" dirty="0">
                <a:solidFill>
                  <a:schemeClr val="accent5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Windows Server </a:t>
            </a:r>
            <a:r>
              <a:rPr lang="ru-RU" kern="0" dirty="0">
                <a:solidFill>
                  <a:schemeClr val="accent5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и</a:t>
            </a:r>
            <a:r>
              <a:rPr lang="en-US" kern="0" dirty="0">
                <a:solidFill>
                  <a:schemeClr val="accent5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 System Center Datacenter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1772" y="1718887"/>
            <a:ext cx="2446681" cy="160418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89619" tIns="537715" rIns="89619" bIns="89619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spcBef>
                <a:spcPts val="600"/>
              </a:spcBef>
              <a:defRPr sz="24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defTabSz="913912">
              <a:spcBef>
                <a:spcPts val="196"/>
              </a:spcBef>
              <a:spcAft>
                <a:spcPts val="294"/>
              </a:spcAft>
            </a:pPr>
            <a:r>
              <a:rPr lang="ru-RU" sz="1764" kern="0" dirty="0" smtClean="0">
                <a:ln>
                  <a:noFill/>
                </a:ln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Лучший вариант для </a:t>
            </a:r>
            <a:r>
              <a:rPr lang="en-US" sz="1764" kern="0" dirty="0">
                <a:ln>
                  <a:noFill/>
                </a:ln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/>
            </a:r>
            <a:br>
              <a:rPr lang="en-US" sz="1764" kern="0" dirty="0">
                <a:ln>
                  <a:noFill/>
                </a:ln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</a:br>
            <a:r>
              <a:rPr lang="ru-RU" sz="1764" kern="0" dirty="0" smtClean="0">
                <a:ln>
                  <a:noFill/>
                </a:ln>
                <a:solidFill>
                  <a:schemeClr val="bg1"/>
                </a:solidFill>
                <a:ea typeface="Segoe UI" pitchFamily="34" charset="0"/>
                <a:cs typeface="Segoe UI" pitchFamily="34" charset="0"/>
              </a:rPr>
              <a:t>не виртуализованных серверов</a:t>
            </a:r>
            <a:endParaRPr lang="en-US" sz="1764" kern="0" dirty="0">
              <a:ln>
                <a:noFill/>
              </a:ln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4942" y="3395778"/>
            <a:ext cx="2443511" cy="2933278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89619" tIns="537715" rIns="89619" bIns="89619" rtlCol="0" anchor="t" anchorCtr="0">
            <a:noAutofit/>
          </a:bodyPr>
          <a:lstStyle>
            <a:defPPr>
              <a:defRPr lang="en-US"/>
            </a:defPPr>
            <a:lvl1pPr lvl="0" defTabSz="93246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defRPr sz="1600" kern="0">
                <a:ln>
                  <a:noFill/>
                </a:ln>
                <a:solidFill>
                  <a:schemeClr val="bg1"/>
                </a:solidFill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764" dirty="0" smtClean="0"/>
              <a:t>Экономически эффективный выбор для</a:t>
            </a:r>
            <a:r>
              <a:rPr lang="en-US" sz="1764" dirty="0" smtClean="0"/>
              <a:t> </a:t>
            </a:r>
            <a:r>
              <a:rPr lang="ru-RU" sz="1764" dirty="0" smtClean="0"/>
              <a:t>высоко виртуализованных серверов</a:t>
            </a:r>
            <a:r>
              <a:rPr lang="en-US" sz="1764" dirty="0" smtClean="0"/>
              <a:t> </a:t>
            </a:r>
            <a:r>
              <a:rPr lang="ru-RU" sz="1764" dirty="0" smtClean="0"/>
              <a:t>на которых запускаются экземпляры </a:t>
            </a:r>
            <a:r>
              <a:rPr lang="en-US" sz="1764" dirty="0" smtClean="0"/>
              <a:t>Windows </a:t>
            </a:r>
            <a:r>
              <a:rPr lang="ru-RU" sz="1764" dirty="0" smtClean="0"/>
              <a:t>ОС</a:t>
            </a:r>
            <a:endParaRPr lang="en-US" sz="1764" dirty="0"/>
          </a:p>
        </p:txBody>
      </p:sp>
      <p:sp>
        <p:nvSpPr>
          <p:cNvPr id="31" name="Стрелка вправо 30"/>
          <p:cNvSpPr/>
          <p:nvPr/>
        </p:nvSpPr>
        <p:spPr>
          <a:xfrm>
            <a:off x="2448703" y="2866302"/>
            <a:ext cx="916342" cy="378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2289148" y="5638021"/>
            <a:ext cx="4558815" cy="436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171666" y="3399763"/>
            <a:ext cx="2762973" cy="2347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89619" tIns="537715" rIns="89619" bIns="89619" rtlCol="0" anchor="t" anchorCtr="0">
            <a:noAutofit/>
          </a:bodyPr>
          <a:lstStyle>
            <a:defPPr>
              <a:defRPr lang="en-US"/>
            </a:defPPr>
            <a:lvl1pPr lvl="0" defTabSz="93246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defRPr sz="1600" kern="0">
                <a:ln>
                  <a:noFill/>
                </a:ln>
                <a:solidFill>
                  <a:schemeClr val="bg1"/>
                </a:solidFill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z="1764" dirty="0" smtClean="0"/>
              <a:t>Лучший вариант для высоко </a:t>
            </a:r>
            <a:r>
              <a:rPr lang="ru-RU" sz="1764" dirty="0" err="1" smtClean="0"/>
              <a:t>виртуализованных</a:t>
            </a:r>
            <a:r>
              <a:rPr lang="ru-RU" sz="1764" dirty="0" smtClean="0"/>
              <a:t> серверов на которых запускаются и </a:t>
            </a:r>
            <a:r>
              <a:rPr lang="en-US" sz="1764" dirty="0" smtClean="0"/>
              <a:t>Windows </a:t>
            </a:r>
            <a:r>
              <a:rPr lang="ru-RU" sz="1764" dirty="0" smtClean="0"/>
              <a:t>и </a:t>
            </a:r>
            <a:r>
              <a:rPr lang="en-US" sz="1764" dirty="0" smtClean="0"/>
              <a:t>Linux OC</a:t>
            </a:r>
            <a:endParaRPr lang="en-US" sz="1764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8286431" y="1700158"/>
            <a:ext cx="2417626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913912">
              <a:spcBef>
                <a:spcPts val="98"/>
              </a:spcBef>
              <a:spcAft>
                <a:spcPts val="294"/>
              </a:spcAft>
            </a:pPr>
            <a:r>
              <a:rPr lang="en-US" kern="0" dirty="0">
                <a:solidFill>
                  <a:schemeClr val="accent4"/>
                </a:solidFill>
                <a:ea typeface="Segoe UI" pitchFamily="34" charset="0"/>
                <a:cs typeface="Segoe UI" pitchFamily="34" charset="0"/>
              </a:rPr>
              <a:t>Cloud </a:t>
            </a:r>
            <a:br>
              <a:rPr lang="en-US" kern="0" dirty="0">
                <a:solidFill>
                  <a:schemeClr val="accent4"/>
                </a:solidFill>
                <a:ea typeface="Segoe UI" pitchFamily="34" charset="0"/>
                <a:cs typeface="Segoe UI" pitchFamily="34" charset="0"/>
              </a:rPr>
            </a:br>
            <a:r>
              <a:rPr lang="en-US" kern="0" dirty="0">
                <a:solidFill>
                  <a:schemeClr val="accent4"/>
                </a:solidFill>
                <a:ea typeface="Segoe UI" pitchFamily="34" charset="0"/>
                <a:cs typeface="Segoe UI" pitchFamily="34" charset="0"/>
              </a:rPr>
              <a:t>Platform Suite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8434994" y="2482988"/>
            <a:ext cx="604911" cy="814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9224425" y="2493639"/>
            <a:ext cx="604911" cy="814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9959657" y="2462840"/>
            <a:ext cx="604911" cy="814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48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4351" y="1779588"/>
            <a:ext cx="11087994" cy="1124712"/>
          </a:xfrm>
          <a:prstGeom prst="rect">
            <a:avLst/>
          </a:prstGeom>
        </p:spPr>
        <p:txBody>
          <a:bodyPr anchor="ctr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endParaRPr lang="en-US" sz="88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2" y="1768475"/>
            <a:ext cx="11228440" cy="2049792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FFC000"/>
                </a:solidFill>
              </a:rPr>
              <a:t>Спасибо за внимание!</a:t>
            </a:r>
            <a:endParaRPr lang="en-US" sz="6000" dirty="0" smtClean="0">
              <a:solidFill>
                <a:srgbClr val="FFC00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Вопросы?</a:t>
            </a:r>
            <a:endParaRPr lang="en-US" sz="6000" b="1" dirty="0">
              <a:solidFill>
                <a:srgbClr val="FFC000"/>
              </a:solidFill>
            </a:endParaRPr>
          </a:p>
          <a:p>
            <a:endParaRPr lang="en-US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4351" y="4979363"/>
            <a:ext cx="6668790" cy="1629685"/>
            <a:chOff x="421984" y="2260292"/>
            <a:chExt cx="6668790" cy="1629685"/>
          </a:xfrm>
        </p:grpSpPr>
        <p:grpSp>
          <p:nvGrpSpPr>
            <p:cNvPr id="6" name="Group 5"/>
            <p:cNvGrpSpPr/>
            <p:nvPr/>
          </p:nvGrpSpPr>
          <p:grpSpPr>
            <a:xfrm>
              <a:off x="421984" y="2260292"/>
              <a:ext cx="6668790" cy="1629685"/>
              <a:chOff x="519077" y="2519494"/>
              <a:chExt cx="6668790" cy="1629685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5558183" y="2519494"/>
                <a:ext cx="1629684" cy="1629685"/>
              </a:xfrm>
              <a:prstGeom prst="rect">
                <a:avLst/>
              </a:prstGeom>
              <a:solidFill>
                <a:srgbClr val="91009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1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519077" y="2519494"/>
                <a:ext cx="1629684" cy="1629685"/>
              </a:xfrm>
              <a:prstGeom prst="rect">
                <a:avLst/>
              </a:prstGeom>
              <a:solidFill>
                <a:srgbClr val="8CC6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1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884858" y="2519494"/>
                <a:ext cx="1629684" cy="1629685"/>
              </a:xfrm>
              <a:prstGeom prst="rect">
                <a:avLst/>
              </a:prstGeom>
              <a:solidFill>
                <a:srgbClr val="FF820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1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2199341" y="2519494"/>
                <a:ext cx="1629684" cy="1629685"/>
              </a:xfrm>
              <a:prstGeom prst="rect">
                <a:avLst/>
              </a:prstGeom>
              <a:solidFill>
                <a:srgbClr val="0071BC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45720" tIns="45720" rIns="45720" bIns="4572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8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63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45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27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909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90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72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54" algn="l" defTabSz="914363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099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pc="-1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 pitchFamily="34" charset="0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3" name="Picture 36" descr="flexibility.png"/>
              <p:cNvPicPr>
                <a:picLocks noChangeAspect="1"/>
              </p:cNvPicPr>
              <p:nvPr/>
            </p:nvPicPr>
            <p:blipFill>
              <a:blip r:embed="rId2" cstate="print"/>
              <a:srcRect l="8323" t="7976" r="6375" b="6839"/>
              <a:stretch>
                <a:fillRect/>
              </a:stretch>
            </p:blipFill>
            <p:spPr bwMode="auto">
              <a:xfrm>
                <a:off x="2543299" y="2782512"/>
                <a:ext cx="941768" cy="963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4179322" y="2983639"/>
                <a:ext cx="1040757" cy="961082"/>
                <a:chOff x="3411257" y="4040497"/>
                <a:chExt cx="1040757" cy="961082"/>
              </a:xfrm>
            </p:grpSpPr>
            <p:sp>
              <p:nvSpPr>
                <p:cNvPr id="15" name="Pie 14"/>
                <p:cNvSpPr/>
                <p:nvPr/>
              </p:nvSpPr>
              <p:spPr>
                <a:xfrm rot="10800000">
                  <a:off x="3540170" y="4186767"/>
                  <a:ext cx="786958" cy="814812"/>
                </a:xfrm>
                <a:prstGeom prst="pie">
                  <a:avLst>
                    <a:gd name="adj1" fmla="val 0"/>
                    <a:gd name="adj2" fmla="val 10800000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411257" y="4548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475653" y="4294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659641" y="41166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3908024" y="4040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4168674" y="41166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4325063" y="4294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4389459" y="4548497"/>
                  <a:ext cx="62555" cy="64769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3" name="Down Arrow 22"/>
                <p:cNvSpPr/>
                <p:nvPr/>
              </p:nvSpPr>
              <p:spPr>
                <a:xfrm rot="12635514">
                  <a:off x="3964994" y="4131218"/>
                  <a:ext cx="148050" cy="518570"/>
                </a:xfrm>
                <a:prstGeom prst="downArrow">
                  <a:avLst/>
                </a:prstGeom>
                <a:solidFill>
                  <a:schemeClr val="tx1"/>
                </a:solidFill>
                <a:ln w="31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843628" y="4542147"/>
                  <a:ext cx="147190" cy="152400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</p:grpSp>
        </p:grpSp>
        <p:pic>
          <p:nvPicPr>
            <p:cNvPr id="7" name="Picture 30" descr="service-based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238" y="2437580"/>
              <a:ext cx="1203794" cy="1247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3" descr="C:\Users\mitchellg\Desktop\Simple_Licensing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rcRect/>
            <a:stretch>
              <a:fillRect/>
            </a:stretch>
          </p:blipFill>
          <p:spPr bwMode="auto">
            <a:xfrm>
              <a:off x="5789331" y="2377023"/>
              <a:ext cx="1125319" cy="125615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961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SPLA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Краткий обзор и преимущества программы</a:t>
            </a:r>
            <a:endParaRPr lang="ru-RU" b="1" dirty="0"/>
          </a:p>
        </p:txBody>
      </p:sp>
      <p:pic>
        <p:nvPicPr>
          <p:cNvPr id="4" name="Content Placeholder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7" y="3759023"/>
            <a:ext cx="3301137" cy="2540000"/>
          </a:xfrm>
          <a:prstGeom prst="rect">
            <a:avLst/>
          </a:prstGeom>
        </p:spPr>
      </p:pic>
      <p:sp>
        <p:nvSpPr>
          <p:cNvPr id="5" name="Presentation Title Rectangle"/>
          <p:cNvSpPr txBox="1">
            <a:spLocks/>
          </p:cNvSpPr>
          <p:nvPr/>
        </p:nvSpPr>
        <p:spPr>
          <a:xfrm>
            <a:off x="512897" y="5029023"/>
            <a:ext cx="3301139" cy="127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37155" tIns="45719" rIns="137155" bIns="45719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cap="none" spc="-100" baseline="0">
                <a:ln w="3175">
                  <a:noFill/>
                </a:ln>
                <a:gradFill flip="none" rotWithShape="1">
                  <a:gsLst>
                    <a:gs pos="458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>
              <a:lnSpc>
                <a:spcPct val="85000"/>
              </a:lnSpc>
              <a:spcBef>
                <a:spcPts val="0"/>
              </a:spcBef>
              <a:buSzPct val="90000"/>
            </a:pPr>
            <a:r>
              <a:rPr lang="ru-RU" sz="3200" b="0" spc="-31" dirty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Для реселлеров и сервисных партнеров</a:t>
            </a:r>
            <a:endParaRPr sz="3200" b="0" spc="-31" dirty="0">
              <a:gradFill>
                <a:gsLst>
                  <a:gs pos="1250">
                    <a:srgbClr val="FFFFFF"/>
                  </a:gs>
                  <a:gs pos="6250">
                    <a:srgbClr val="FFFFFF"/>
                  </a:gs>
                </a:gsLst>
                <a:lin ang="5400000" scaled="0"/>
              </a:gradFill>
              <a:latin typeface="Segoe UI Light" pitchFamily="34" charset="0"/>
            </a:endParaRPr>
          </a:p>
        </p:txBody>
      </p:sp>
      <p:pic>
        <p:nvPicPr>
          <p:cNvPr id="6" name="Content Placeholder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1"/>
          <a:stretch/>
        </p:blipFill>
        <p:spPr>
          <a:xfrm>
            <a:off x="3969528" y="3759023"/>
            <a:ext cx="3272704" cy="2540000"/>
          </a:xfrm>
          <a:prstGeom prst="rect">
            <a:avLst/>
          </a:prstGeom>
        </p:spPr>
      </p:pic>
      <p:sp>
        <p:nvSpPr>
          <p:cNvPr id="7" name="Presentation Title Rectangle"/>
          <p:cNvSpPr txBox="1">
            <a:spLocks/>
          </p:cNvSpPr>
          <p:nvPr/>
        </p:nvSpPr>
        <p:spPr>
          <a:xfrm>
            <a:off x="3969531" y="5359223"/>
            <a:ext cx="3272702" cy="93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37155" tIns="45719" rIns="137155" bIns="45719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cap="none" spc="-100" baseline="0">
                <a:ln w="3175">
                  <a:noFill/>
                </a:ln>
                <a:gradFill flip="none" rotWithShape="1">
                  <a:gsLst>
                    <a:gs pos="458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>
              <a:lnSpc>
                <a:spcPct val="85000"/>
              </a:lnSpc>
              <a:spcBef>
                <a:spcPts val="0"/>
              </a:spcBef>
              <a:buSzPct val="90000"/>
            </a:pPr>
            <a:r>
              <a:rPr lang="ru-RU" sz="3200" b="0" spc="-31" dirty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Для </a:t>
            </a:r>
            <a:r>
              <a:rPr lang="ru-RU" sz="3200" b="0" spc="-31" dirty="0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ДЦ и разработчиков</a:t>
            </a:r>
            <a:endParaRPr sz="3200" b="0" spc="-31" dirty="0">
              <a:gradFill>
                <a:gsLst>
                  <a:gs pos="1250">
                    <a:srgbClr val="FFFFFF"/>
                  </a:gs>
                  <a:gs pos="6250">
                    <a:srgbClr val="FFFFFF"/>
                  </a:gs>
                </a:gsLst>
                <a:lin ang="5400000" scaled="0"/>
              </a:gradFill>
              <a:latin typeface="Segoe UI Ligh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05" y="3759023"/>
            <a:ext cx="327270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esentation Title Rectangle"/>
          <p:cNvSpPr txBox="1">
            <a:spLocks/>
          </p:cNvSpPr>
          <p:nvPr/>
        </p:nvSpPr>
        <p:spPr>
          <a:xfrm>
            <a:off x="7497505" y="5359223"/>
            <a:ext cx="3313837" cy="939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37155" tIns="45719" rIns="137155" bIns="45719" anchor="ctr" anchorCtr="0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cap="none" spc="-100" baseline="0">
                <a:ln w="3175">
                  <a:noFill/>
                </a:ln>
                <a:gradFill flip="none" rotWithShape="1">
                  <a:gsLst>
                    <a:gs pos="458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pPr>
              <a:lnSpc>
                <a:spcPct val="85000"/>
              </a:lnSpc>
              <a:spcBef>
                <a:spcPts val="0"/>
              </a:spcBef>
              <a:buSzPct val="90000"/>
            </a:pPr>
            <a:r>
              <a:rPr lang="ru-RU" sz="2800" b="0" spc="-31" dirty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Для </a:t>
            </a:r>
            <a:r>
              <a:rPr lang="ru-RU" sz="2800" b="0" spc="-31" dirty="0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веб-</a:t>
            </a:r>
            <a:r>
              <a:rPr lang="ru-RU" sz="2800" b="0" spc="-31" dirty="0" err="1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хостеров</a:t>
            </a:r>
            <a:r>
              <a:rPr lang="ru-RU" sz="2800" b="0" spc="-31" dirty="0" smtClean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  <a:latin typeface="Segoe UI Light" pitchFamily="34" charset="0"/>
              </a:rPr>
              <a:t> и провайдеров</a:t>
            </a:r>
            <a:endParaRPr sz="2800" b="0" spc="-31" dirty="0">
              <a:gradFill>
                <a:gsLst>
                  <a:gs pos="1250">
                    <a:srgbClr val="FFFFFF"/>
                  </a:gs>
                  <a:gs pos="6250">
                    <a:srgbClr val="FFFFFF"/>
                  </a:gs>
                </a:gsLst>
                <a:lin ang="5400000" scaled="0"/>
              </a:gradFill>
              <a:latin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02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662" y="5512374"/>
            <a:ext cx="7292712" cy="1188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Объект 8"/>
          <p:cNvSpPr txBox="1">
            <a:spLocks/>
          </p:cNvSpPr>
          <p:nvPr/>
        </p:nvSpPr>
        <p:spPr>
          <a:xfrm>
            <a:off x="508662" y="888642"/>
            <a:ext cx="7611467" cy="40978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9162" lvl="1" indent="-457200" defTabSz="2859088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Web </a:t>
            </a:r>
            <a:r>
              <a:rPr lang="ru-RU" sz="2000" dirty="0" err="1" smtClean="0">
                <a:solidFill>
                  <a:schemeClr val="bg1"/>
                </a:solidFill>
              </a:rPr>
              <a:t>Хостер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9162" lvl="1" indent="-457200" defTabSz="2859088"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Сдает в аренду приложения (</a:t>
            </a:r>
            <a:r>
              <a:rPr lang="en-US" sz="2000" dirty="0" smtClean="0">
                <a:solidFill>
                  <a:schemeClr val="bg1"/>
                </a:solidFill>
              </a:rPr>
              <a:t>Application Service Provider (ASP)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9162" lvl="1" indent="-457200" defTabSz="2859088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Messaging and/or Collaboration Service Provider</a:t>
            </a:r>
            <a:r>
              <a:rPr lang="ru-RU" sz="2000" dirty="0" smtClean="0">
                <a:solidFill>
                  <a:schemeClr val="bg1"/>
                </a:solidFill>
              </a:rPr>
              <a:t> (Почта, Инструменты для совместной работы)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9162" lvl="1" indent="-457200" defTabSz="2859088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Web/Internet Service Provider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919162" lvl="1" indent="-457200" defTabSz="2859088"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Разрабатывает ПО на платформе МС и предоставляет его в аренду (</a:t>
            </a:r>
            <a:r>
              <a:rPr lang="en-US" sz="2000" dirty="0" smtClean="0">
                <a:solidFill>
                  <a:schemeClr val="bg1"/>
                </a:solidFill>
              </a:rPr>
              <a:t>Software Vendor ISV providing hosted applications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19162" lvl="1" indent="-457200" defTabSz="2859088">
              <a:spcBef>
                <a:spcPct val="5000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Предоставляет услуг по аутсорсингу ИТ (</a:t>
            </a:r>
            <a:r>
              <a:rPr lang="en-US" sz="2000" dirty="0" smtClean="0">
                <a:solidFill>
                  <a:schemeClr val="bg1"/>
                </a:solidFill>
              </a:rPr>
              <a:t>IT Outsourcer providing software licenses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Rectangle 25"/>
          <p:cNvSpPr/>
          <p:nvPr/>
        </p:nvSpPr>
        <p:spPr bwMode="auto">
          <a:xfrm>
            <a:off x="9855009" y="730682"/>
            <a:ext cx="1282132" cy="685705"/>
          </a:xfrm>
          <a:prstGeom prst="rect">
            <a:avLst/>
          </a:prstGeom>
          <a:solidFill>
            <a:srgbClr val="00A6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46630" rIns="69945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en-US" sz="153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SPLA </a:t>
            </a:r>
            <a:r>
              <a:rPr lang="ru-RU" sz="1530" spc="-51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реселлер</a:t>
            </a:r>
            <a:endParaRPr lang="en-US" sz="153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own Arrow 26"/>
          <p:cNvSpPr/>
          <p:nvPr/>
        </p:nvSpPr>
        <p:spPr bwMode="auto">
          <a:xfrm>
            <a:off x="10458360" y="3616284"/>
            <a:ext cx="91655" cy="16739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1836" spc="-51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 30"/>
          <p:cNvSpPr/>
          <p:nvPr/>
        </p:nvSpPr>
        <p:spPr bwMode="auto">
          <a:xfrm>
            <a:off x="9855009" y="2193380"/>
            <a:ext cx="1282132" cy="1088037"/>
          </a:xfrm>
          <a:prstGeom prst="rect">
            <a:avLst/>
          </a:prstGeom>
          <a:solidFill>
            <a:srgbClr val="0071B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46630" rIns="69945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ru-RU" sz="1530" spc="-5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Партнер</a:t>
            </a:r>
            <a:endParaRPr lang="en-US" sz="153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Rectangle 31"/>
          <p:cNvSpPr/>
          <p:nvPr/>
        </p:nvSpPr>
        <p:spPr bwMode="auto">
          <a:xfrm>
            <a:off x="9855009" y="4058410"/>
            <a:ext cx="1282132" cy="8517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9945" tIns="46630" rIns="69945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r>
              <a:rPr lang="ru-RU" sz="1400" spc="-51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Заказчик</a:t>
            </a:r>
            <a:endParaRPr lang="en-US" sz="1400" spc="-5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Down Arrow 32"/>
          <p:cNvSpPr/>
          <p:nvPr/>
        </p:nvSpPr>
        <p:spPr bwMode="auto">
          <a:xfrm>
            <a:off x="10404420" y="1691121"/>
            <a:ext cx="91655" cy="16739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260" tIns="46630" rIns="46630" bIns="9326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1836" spc="-51" dirty="0">
              <a:solidFill>
                <a:schemeClr val="accent6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662" y="238121"/>
            <a:ext cx="3105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Segoe UI Light" pitchFamily="34" charset="0"/>
              </a:rPr>
              <a:t>Стандартные каналы продаж</a:t>
            </a:r>
            <a:endParaRPr lang="en-US" dirty="0">
              <a:latin typeface="Segoe UI Light" pitchFamily="34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8706118" y="2737398"/>
            <a:ext cx="875764" cy="0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74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40002" y="332656"/>
            <a:ext cx="9094916" cy="57606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Services Provider License Agreement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894" y="1171978"/>
            <a:ext cx="10831132" cy="4536627"/>
          </a:xfrm>
          <a:prstGeom prst="rect">
            <a:avLst/>
          </a:prstGeom>
          <a:scene3d>
            <a:camera prst="perspectiveFron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2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SPLA</a:t>
            </a:r>
            <a:r>
              <a:rPr lang="ru-RU" sz="22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- это единственная программа, которая дает возможность предоставлять услуги аренды программного обеспечения </a:t>
            </a:r>
            <a:r>
              <a:rPr lang="en-US" sz="2200" i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Microsoft</a:t>
            </a:r>
            <a:r>
              <a:rPr lang="en-US" sz="2200" i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</a:t>
            </a:r>
            <a:endParaRPr lang="ru-RU" sz="2200" i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285750" indent="-228600">
              <a:spcBef>
                <a:spcPct val="40000"/>
              </a:spcBef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ОТЧЕТНОСТЬ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/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ПЛАТЕЖИ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Ежемесячно. Исходя из фактически использованного количества лицензий</a:t>
            </a: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Нет авансовых платежей 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Цена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фиксируется на год</a:t>
            </a:r>
          </a:p>
          <a:p>
            <a:pPr marL="57150">
              <a:spcBef>
                <a:spcPct val="40000"/>
              </a:spcBef>
              <a:defRPr/>
            </a:pPr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57150">
              <a:spcBef>
                <a:spcPct val="40000"/>
              </a:spcBef>
              <a:defRPr/>
            </a:pP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ДОСТУПНО ДЛЯ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Сертифицированных партнеров Майкрософт</a:t>
            </a: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Зарегистрированных партнеров Майкрософт, вступивших в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Microsoft Hosting Program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pPr marL="57150">
              <a:spcBef>
                <a:spcPct val="40000"/>
              </a:spcBef>
              <a:defRPr/>
            </a:pP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Подробная информация на сайте </a:t>
            </a:r>
            <a:r>
              <a:rPr lang="en-US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hlinkClick r:id="rId2"/>
              </a:rPr>
              <a:t>https://partner.microsoft.com/rus/licensing/licensingprograms/spla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  <a:p>
            <a:endParaRPr lang="uk-UA" dirty="0"/>
          </a:p>
        </p:txBody>
      </p:sp>
      <p:sp>
        <p:nvSpPr>
          <p:cNvPr id="4" name="Freeform 90"/>
          <p:cNvSpPr>
            <a:spLocks noEditPoints="1"/>
          </p:cNvSpPr>
          <p:nvPr/>
        </p:nvSpPr>
        <p:spPr bwMode="black">
          <a:xfrm>
            <a:off x="3503627" y="3168125"/>
            <a:ext cx="549116" cy="372125"/>
          </a:xfrm>
          <a:custGeom>
            <a:avLst/>
            <a:gdLst>
              <a:gd name="T0" fmla="*/ 278 w 278"/>
              <a:gd name="T1" fmla="*/ 57 h 305"/>
              <a:gd name="T2" fmla="*/ 277 w 278"/>
              <a:gd name="T3" fmla="*/ 54 h 305"/>
              <a:gd name="T4" fmla="*/ 276 w 278"/>
              <a:gd name="T5" fmla="*/ 52 h 305"/>
              <a:gd name="T6" fmla="*/ 274 w 278"/>
              <a:gd name="T7" fmla="*/ 49 h 305"/>
              <a:gd name="T8" fmla="*/ 272 w 278"/>
              <a:gd name="T9" fmla="*/ 47 h 305"/>
              <a:gd name="T10" fmla="*/ 270 w 278"/>
              <a:gd name="T11" fmla="*/ 46 h 305"/>
              <a:gd name="T12" fmla="*/ 267 w 278"/>
              <a:gd name="T13" fmla="*/ 45 h 305"/>
              <a:gd name="T14" fmla="*/ 265 w 278"/>
              <a:gd name="T15" fmla="*/ 44 h 305"/>
              <a:gd name="T16" fmla="*/ 263 w 278"/>
              <a:gd name="T17" fmla="*/ 44 h 305"/>
              <a:gd name="T18" fmla="*/ 32 w 278"/>
              <a:gd name="T19" fmla="*/ 13 h 305"/>
              <a:gd name="T20" fmla="*/ 2 w 278"/>
              <a:gd name="T21" fmla="*/ 21 h 305"/>
              <a:gd name="T22" fmla="*/ 63 w 278"/>
              <a:gd name="T23" fmla="*/ 256 h 305"/>
              <a:gd name="T24" fmla="*/ 65 w 278"/>
              <a:gd name="T25" fmla="*/ 259 h 305"/>
              <a:gd name="T26" fmla="*/ 66 w 278"/>
              <a:gd name="T27" fmla="*/ 261 h 305"/>
              <a:gd name="T28" fmla="*/ 68 w 278"/>
              <a:gd name="T29" fmla="*/ 263 h 305"/>
              <a:gd name="T30" fmla="*/ 71 w 278"/>
              <a:gd name="T31" fmla="*/ 265 h 305"/>
              <a:gd name="T32" fmla="*/ 72 w 278"/>
              <a:gd name="T33" fmla="*/ 265 h 305"/>
              <a:gd name="T34" fmla="*/ 119 w 278"/>
              <a:gd name="T35" fmla="*/ 266 h 305"/>
              <a:gd name="T36" fmla="*/ 211 w 278"/>
              <a:gd name="T37" fmla="*/ 254 h 305"/>
              <a:gd name="T38" fmla="*/ 248 w 278"/>
              <a:gd name="T39" fmla="*/ 251 h 305"/>
              <a:gd name="T40" fmla="*/ 89 w 278"/>
              <a:gd name="T41" fmla="*/ 236 h 305"/>
              <a:gd name="T42" fmla="*/ 248 w 278"/>
              <a:gd name="T43" fmla="*/ 179 h 305"/>
              <a:gd name="T44" fmla="*/ 251 w 278"/>
              <a:gd name="T45" fmla="*/ 179 h 305"/>
              <a:gd name="T46" fmla="*/ 254 w 278"/>
              <a:gd name="T47" fmla="*/ 178 h 305"/>
              <a:gd name="T48" fmla="*/ 256 w 278"/>
              <a:gd name="T49" fmla="*/ 177 h 305"/>
              <a:gd name="T50" fmla="*/ 258 w 278"/>
              <a:gd name="T51" fmla="*/ 175 h 305"/>
              <a:gd name="T52" fmla="*/ 260 w 278"/>
              <a:gd name="T53" fmla="*/ 173 h 305"/>
              <a:gd name="T54" fmla="*/ 261 w 278"/>
              <a:gd name="T55" fmla="*/ 170 h 305"/>
              <a:gd name="T56" fmla="*/ 262 w 278"/>
              <a:gd name="T57" fmla="*/ 168 h 305"/>
              <a:gd name="T58" fmla="*/ 263 w 278"/>
              <a:gd name="T59" fmla="*/ 166 h 305"/>
              <a:gd name="T60" fmla="*/ 278 w 278"/>
              <a:gd name="T61" fmla="*/ 60 h 305"/>
              <a:gd name="T62" fmla="*/ 278 w 278"/>
              <a:gd name="T63" fmla="*/ 59 h 305"/>
              <a:gd name="T64" fmla="*/ 66 w 278"/>
              <a:gd name="T65" fmla="*/ 149 h 305"/>
              <a:gd name="T66" fmla="*/ 238 w 278"/>
              <a:gd name="T67" fmla="*/ 126 h 305"/>
              <a:gd name="T68" fmla="*/ 242 w 278"/>
              <a:gd name="T69" fmla="*/ 96 h 305"/>
              <a:gd name="T70" fmla="*/ 47 w 278"/>
              <a:gd name="T71" fmla="*/ 74 h 305"/>
              <a:gd name="T72" fmla="*/ 242 w 278"/>
              <a:gd name="T73" fmla="*/ 96 h 305"/>
              <a:gd name="T74" fmla="*/ 95 w 278"/>
              <a:gd name="T75" fmla="*/ 305 h 305"/>
              <a:gd name="T76" fmla="*/ 95 w 278"/>
              <a:gd name="T77" fmla="*/ 263 h 305"/>
              <a:gd name="T78" fmla="*/ 232 w 278"/>
              <a:gd name="T79" fmla="*/ 284 h 305"/>
              <a:gd name="T80" fmla="*/ 190 w 278"/>
              <a:gd name="T81" fmla="*/ 284 h 305"/>
              <a:gd name="T82" fmla="*/ 232 w 278"/>
              <a:gd name="T83" fmla="*/ 28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8" h="305">
                <a:moveTo>
                  <a:pt x="278" y="59"/>
                </a:moveTo>
                <a:cubicBezTo>
                  <a:pt x="278" y="58"/>
                  <a:pt x="278" y="57"/>
                  <a:pt x="278" y="57"/>
                </a:cubicBezTo>
                <a:cubicBezTo>
                  <a:pt x="278" y="56"/>
                  <a:pt x="278" y="56"/>
                  <a:pt x="278" y="56"/>
                </a:cubicBezTo>
                <a:cubicBezTo>
                  <a:pt x="277" y="55"/>
                  <a:pt x="277" y="55"/>
                  <a:pt x="277" y="54"/>
                </a:cubicBezTo>
                <a:cubicBezTo>
                  <a:pt x="277" y="54"/>
                  <a:pt x="277" y="53"/>
                  <a:pt x="277" y="53"/>
                </a:cubicBezTo>
                <a:cubicBezTo>
                  <a:pt x="276" y="52"/>
                  <a:pt x="276" y="52"/>
                  <a:pt x="276" y="52"/>
                </a:cubicBezTo>
                <a:cubicBezTo>
                  <a:pt x="276" y="51"/>
                  <a:pt x="275" y="51"/>
                  <a:pt x="275" y="50"/>
                </a:cubicBezTo>
                <a:cubicBezTo>
                  <a:pt x="275" y="50"/>
                  <a:pt x="275" y="50"/>
                  <a:pt x="274" y="49"/>
                </a:cubicBezTo>
                <a:cubicBezTo>
                  <a:pt x="274" y="49"/>
                  <a:pt x="274" y="48"/>
                  <a:pt x="273" y="48"/>
                </a:cubicBezTo>
                <a:cubicBezTo>
                  <a:pt x="273" y="48"/>
                  <a:pt x="273" y="48"/>
                  <a:pt x="272" y="47"/>
                </a:cubicBezTo>
                <a:cubicBezTo>
                  <a:pt x="272" y="47"/>
                  <a:pt x="271" y="47"/>
                  <a:pt x="271" y="46"/>
                </a:cubicBezTo>
                <a:cubicBezTo>
                  <a:pt x="271" y="46"/>
                  <a:pt x="270" y="46"/>
                  <a:pt x="270" y="46"/>
                </a:cubicBezTo>
                <a:cubicBezTo>
                  <a:pt x="269" y="45"/>
                  <a:pt x="269" y="45"/>
                  <a:pt x="268" y="45"/>
                </a:cubicBezTo>
                <a:cubicBezTo>
                  <a:pt x="268" y="45"/>
                  <a:pt x="268" y="45"/>
                  <a:pt x="267" y="45"/>
                </a:cubicBezTo>
                <a:cubicBezTo>
                  <a:pt x="267" y="44"/>
                  <a:pt x="266" y="44"/>
                  <a:pt x="266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65" y="44"/>
                  <a:pt x="264" y="44"/>
                  <a:pt x="264" y="44"/>
                </a:cubicBezTo>
                <a:cubicBezTo>
                  <a:pt x="264" y="44"/>
                  <a:pt x="263" y="44"/>
                  <a:pt x="263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32" y="13"/>
                  <a:pt x="32" y="13"/>
                  <a:pt x="32" y="13"/>
                </a:cubicBezTo>
                <a:cubicBezTo>
                  <a:pt x="29" y="5"/>
                  <a:pt x="21" y="0"/>
                  <a:pt x="13" y="2"/>
                </a:cubicBezTo>
                <a:cubicBezTo>
                  <a:pt x="5" y="5"/>
                  <a:pt x="0" y="13"/>
                  <a:pt x="2" y="21"/>
                </a:cubicBezTo>
                <a:cubicBezTo>
                  <a:pt x="62" y="255"/>
                  <a:pt x="62" y="255"/>
                  <a:pt x="62" y="255"/>
                </a:cubicBezTo>
                <a:cubicBezTo>
                  <a:pt x="63" y="255"/>
                  <a:pt x="63" y="256"/>
                  <a:pt x="63" y="256"/>
                </a:cubicBezTo>
                <a:cubicBezTo>
                  <a:pt x="63" y="256"/>
                  <a:pt x="63" y="257"/>
                  <a:pt x="63" y="257"/>
                </a:cubicBezTo>
                <a:cubicBezTo>
                  <a:pt x="64" y="258"/>
                  <a:pt x="64" y="259"/>
                  <a:pt x="65" y="259"/>
                </a:cubicBezTo>
                <a:cubicBezTo>
                  <a:pt x="65" y="259"/>
                  <a:pt x="65" y="259"/>
                  <a:pt x="65" y="259"/>
                </a:cubicBezTo>
                <a:cubicBezTo>
                  <a:pt x="65" y="260"/>
                  <a:pt x="66" y="261"/>
                  <a:pt x="66" y="261"/>
                </a:cubicBezTo>
                <a:cubicBezTo>
                  <a:pt x="66" y="262"/>
                  <a:pt x="67" y="262"/>
                  <a:pt x="67" y="262"/>
                </a:cubicBezTo>
                <a:cubicBezTo>
                  <a:pt x="67" y="262"/>
                  <a:pt x="68" y="263"/>
                  <a:pt x="68" y="263"/>
                </a:cubicBezTo>
                <a:cubicBezTo>
                  <a:pt x="69" y="263"/>
                  <a:pt x="69" y="264"/>
                  <a:pt x="69" y="264"/>
                </a:cubicBezTo>
                <a:cubicBezTo>
                  <a:pt x="70" y="264"/>
                  <a:pt x="70" y="264"/>
                  <a:pt x="71" y="265"/>
                </a:cubicBezTo>
                <a:cubicBezTo>
                  <a:pt x="71" y="265"/>
                  <a:pt x="71" y="265"/>
                  <a:pt x="72" y="265"/>
                </a:cubicBezTo>
                <a:cubicBezTo>
                  <a:pt x="72" y="265"/>
                  <a:pt x="72" y="265"/>
                  <a:pt x="72" y="265"/>
                </a:cubicBezTo>
                <a:cubicBezTo>
                  <a:pt x="77" y="258"/>
                  <a:pt x="86" y="254"/>
                  <a:pt x="95" y="254"/>
                </a:cubicBezTo>
                <a:cubicBezTo>
                  <a:pt x="105" y="254"/>
                  <a:pt x="113" y="259"/>
                  <a:pt x="11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93" y="259"/>
                  <a:pt x="201" y="254"/>
                  <a:pt x="211" y="254"/>
                </a:cubicBezTo>
                <a:cubicBezTo>
                  <a:pt x="221" y="254"/>
                  <a:pt x="229" y="259"/>
                  <a:pt x="235" y="266"/>
                </a:cubicBezTo>
                <a:cubicBezTo>
                  <a:pt x="242" y="265"/>
                  <a:pt x="248" y="259"/>
                  <a:pt x="248" y="251"/>
                </a:cubicBezTo>
                <a:cubicBezTo>
                  <a:pt x="248" y="243"/>
                  <a:pt x="241" y="236"/>
                  <a:pt x="233" y="236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74" y="179"/>
                  <a:pt x="74" y="179"/>
                  <a:pt x="74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9" y="179"/>
                  <a:pt x="250" y="179"/>
                  <a:pt x="251" y="179"/>
                </a:cubicBezTo>
                <a:cubicBezTo>
                  <a:pt x="251" y="179"/>
                  <a:pt x="251" y="179"/>
                  <a:pt x="252" y="178"/>
                </a:cubicBezTo>
                <a:cubicBezTo>
                  <a:pt x="252" y="178"/>
                  <a:pt x="253" y="178"/>
                  <a:pt x="254" y="178"/>
                </a:cubicBezTo>
                <a:cubicBezTo>
                  <a:pt x="254" y="178"/>
                  <a:pt x="254" y="178"/>
                  <a:pt x="255" y="177"/>
                </a:cubicBezTo>
                <a:cubicBezTo>
                  <a:pt x="255" y="177"/>
                  <a:pt x="256" y="177"/>
                  <a:pt x="256" y="177"/>
                </a:cubicBezTo>
                <a:cubicBezTo>
                  <a:pt x="256" y="176"/>
                  <a:pt x="257" y="176"/>
                  <a:pt x="257" y="176"/>
                </a:cubicBezTo>
                <a:cubicBezTo>
                  <a:pt x="257" y="176"/>
                  <a:pt x="258" y="175"/>
                  <a:pt x="258" y="175"/>
                </a:cubicBezTo>
                <a:cubicBezTo>
                  <a:pt x="259" y="175"/>
                  <a:pt x="259" y="174"/>
                  <a:pt x="259" y="174"/>
                </a:cubicBezTo>
                <a:cubicBezTo>
                  <a:pt x="259" y="174"/>
                  <a:pt x="260" y="173"/>
                  <a:pt x="260" y="173"/>
                </a:cubicBezTo>
                <a:cubicBezTo>
                  <a:pt x="260" y="173"/>
                  <a:pt x="261" y="172"/>
                  <a:pt x="261" y="172"/>
                </a:cubicBezTo>
                <a:cubicBezTo>
                  <a:pt x="261" y="171"/>
                  <a:pt x="261" y="171"/>
                  <a:pt x="261" y="170"/>
                </a:cubicBezTo>
                <a:cubicBezTo>
                  <a:pt x="262" y="170"/>
                  <a:pt x="262" y="170"/>
                  <a:pt x="262" y="169"/>
                </a:cubicBezTo>
                <a:cubicBezTo>
                  <a:pt x="262" y="169"/>
                  <a:pt x="262" y="168"/>
                  <a:pt x="262" y="168"/>
                </a:cubicBezTo>
                <a:cubicBezTo>
                  <a:pt x="263" y="167"/>
                  <a:pt x="263" y="167"/>
                  <a:pt x="263" y="167"/>
                </a:cubicBezTo>
                <a:cubicBezTo>
                  <a:pt x="263" y="166"/>
                  <a:pt x="263" y="166"/>
                  <a:pt x="263" y="166"/>
                </a:cubicBezTo>
                <a:cubicBezTo>
                  <a:pt x="278" y="61"/>
                  <a:pt x="278" y="61"/>
                  <a:pt x="278" y="61"/>
                </a:cubicBezTo>
                <a:cubicBezTo>
                  <a:pt x="278" y="61"/>
                  <a:pt x="278" y="60"/>
                  <a:pt x="278" y="60"/>
                </a:cubicBezTo>
                <a:cubicBezTo>
                  <a:pt x="278" y="60"/>
                  <a:pt x="278" y="59"/>
                  <a:pt x="278" y="59"/>
                </a:cubicBezTo>
                <a:cubicBezTo>
                  <a:pt x="278" y="59"/>
                  <a:pt x="278" y="59"/>
                  <a:pt x="278" y="59"/>
                </a:cubicBezTo>
                <a:close/>
                <a:moveTo>
                  <a:pt x="235" y="149"/>
                </a:moveTo>
                <a:cubicBezTo>
                  <a:pt x="66" y="149"/>
                  <a:pt x="66" y="149"/>
                  <a:pt x="66" y="149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238" y="126"/>
                  <a:pt x="238" y="126"/>
                  <a:pt x="238" y="126"/>
                </a:cubicBezTo>
                <a:lnTo>
                  <a:pt x="235" y="149"/>
                </a:lnTo>
                <a:close/>
                <a:moveTo>
                  <a:pt x="242" y="96"/>
                </a:moveTo>
                <a:cubicBezTo>
                  <a:pt x="53" y="96"/>
                  <a:pt x="53" y="96"/>
                  <a:pt x="53" y="96"/>
                </a:cubicBezTo>
                <a:cubicBezTo>
                  <a:pt x="47" y="74"/>
                  <a:pt x="47" y="74"/>
                  <a:pt x="47" y="74"/>
                </a:cubicBezTo>
                <a:cubicBezTo>
                  <a:pt x="246" y="74"/>
                  <a:pt x="246" y="74"/>
                  <a:pt x="246" y="74"/>
                </a:cubicBezTo>
                <a:lnTo>
                  <a:pt x="242" y="96"/>
                </a:lnTo>
                <a:close/>
                <a:moveTo>
                  <a:pt x="116" y="284"/>
                </a:moveTo>
                <a:cubicBezTo>
                  <a:pt x="116" y="296"/>
                  <a:pt x="107" y="305"/>
                  <a:pt x="95" y="305"/>
                </a:cubicBezTo>
                <a:cubicBezTo>
                  <a:pt x="83" y="305"/>
                  <a:pt x="74" y="296"/>
                  <a:pt x="74" y="284"/>
                </a:cubicBezTo>
                <a:cubicBezTo>
                  <a:pt x="74" y="272"/>
                  <a:pt x="83" y="263"/>
                  <a:pt x="95" y="263"/>
                </a:cubicBezTo>
                <a:cubicBezTo>
                  <a:pt x="107" y="263"/>
                  <a:pt x="116" y="272"/>
                  <a:pt x="116" y="284"/>
                </a:cubicBezTo>
                <a:close/>
                <a:moveTo>
                  <a:pt x="232" y="284"/>
                </a:moveTo>
                <a:cubicBezTo>
                  <a:pt x="232" y="296"/>
                  <a:pt x="223" y="305"/>
                  <a:pt x="211" y="305"/>
                </a:cubicBezTo>
                <a:cubicBezTo>
                  <a:pt x="200" y="305"/>
                  <a:pt x="190" y="296"/>
                  <a:pt x="190" y="284"/>
                </a:cubicBezTo>
                <a:cubicBezTo>
                  <a:pt x="190" y="272"/>
                  <a:pt x="200" y="263"/>
                  <a:pt x="211" y="263"/>
                </a:cubicBezTo>
                <a:cubicBezTo>
                  <a:pt x="223" y="263"/>
                  <a:pt x="232" y="272"/>
                  <a:pt x="232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21" tIns="54861" rIns="109721" bIns="54861" numCol="1" anchor="t" anchorCtr="0" compatLnSpc="1">
            <a:prstTxWarp prst="textNoShape">
              <a:avLst/>
            </a:prstTxWarp>
          </a:bodyPr>
          <a:lstStyle/>
          <a:p>
            <a:endParaRPr lang="en-US" sz="2100"/>
          </a:p>
        </p:txBody>
      </p:sp>
      <p:sp>
        <p:nvSpPr>
          <p:cNvPr id="5" name="Freeform 156"/>
          <p:cNvSpPr>
            <a:spLocks noEditPoints="1"/>
          </p:cNvSpPr>
          <p:nvPr/>
        </p:nvSpPr>
        <p:spPr bwMode="black">
          <a:xfrm>
            <a:off x="3563920" y="2700631"/>
            <a:ext cx="428531" cy="390299"/>
          </a:xfrm>
          <a:custGeom>
            <a:avLst/>
            <a:gdLst>
              <a:gd name="T0" fmla="*/ 1291 w 1453"/>
              <a:gd name="T1" fmla="*/ 807 h 1407"/>
              <a:gd name="T2" fmla="*/ 867 w 1453"/>
              <a:gd name="T3" fmla="*/ 807 h 1407"/>
              <a:gd name="T4" fmla="*/ 1033 w 1453"/>
              <a:gd name="T5" fmla="*/ 1198 h 1407"/>
              <a:gd name="T6" fmla="*/ 1291 w 1453"/>
              <a:gd name="T7" fmla="*/ 807 h 1407"/>
              <a:gd name="T8" fmla="*/ 704 w 1453"/>
              <a:gd name="T9" fmla="*/ 0 h 1407"/>
              <a:gd name="T10" fmla="*/ 1405 w 1453"/>
              <a:gd name="T11" fmla="*/ 651 h 1407"/>
              <a:gd name="T12" fmla="*/ 1453 w 1453"/>
              <a:gd name="T13" fmla="*/ 651 h 1407"/>
              <a:gd name="T14" fmla="*/ 1453 w 1453"/>
              <a:gd name="T15" fmla="*/ 729 h 1407"/>
              <a:gd name="T16" fmla="*/ 953 w 1453"/>
              <a:gd name="T17" fmla="*/ 1407 h 1407"/>
              <a:gd name="T18" fmla="*/ 935 w 1453"/>
              <a:gd name="T19" fmla="*/ 1366 h 1407"/>
              <a:gd name="T20" fmla="*/ 704 w 1453"/>
              <a:gd name="T21" fmla="*/ 1407 h 1407"/>
              <a:gd name="T22" fmla="*/ 0 w 1453"/>
              <a:gd name="T23" fmla="*/ 703 h 1407"/>
              <a:gd name="T24" fmla="*/ 704 w 1453"/>
              <a:gd name="T25" fmla="*/ 0 h 1407"/>
              <a:gd name="T26" fmla="*/ 1249 w 1453"/>
              <a:gd name="T27" fmla="*/ 651 h 1407"/>
              <a:gd name="T28" fmla="*/ 704 w 1453"/>
              <a:gd name="T29" fmla="*/ 156 h 1407"/>
              <a:gd name="T30" fmla="*/ 156 w 1453"/>
              <a:gd name="T31" fmla="*/ 703 h 1407"/>
              <a:gd name="T32" fmla="*/ 704 w 1453"/>
              <a:gd name="T33" fmla="*/ 1251 h 1407"/>
              <a:gd name="T34" fmla="*/ 875 w 1453"/>
              <a:gd name="T35" fmla="*/ 1224 h 1407"/>
              <a:gd name="T36" fmla="*/ 631 w 1453"/>
              <a:gd name="T37" fmla="*/ 651 h 1407"/>
              <a:gd name="T38" fmla="*/ 1249 w 1453"/>
              <a:gd name="T39" fmla="*/ 651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53" h="1407">
                <a:moveTo>
                  <a:pt x="1291" y="807"/>
                </a:moveTo>
                <a:cubicBezTo>
                  <a:pt x="867" y="807"/>
                  <a:pt x="867" y="807"/>
                  <a:pt x="867" y="807"/>
                </a:cubicBezTo>
                <a:cubicBezTo>
                  <a:pt x="1033" y="1198"/>
                  <a:pt x="1033" y="1198"/>
                  <a:pt x="1033" y="1198"/>
                </a:cubicBezTo>
                <a:cubicBezTo>
                  <a:pt x="1170" y="1114"/>
                  <a:pt x="1268" y="973"/>
                  <a:pt x="1291" y="807"/>
                </a:cubicBezTo>
                <a:close/>
                <a:moveTo>
                  <a:pt x="704" y="0"/>
                </a:moveTo>
                <a:cubicBezTo>
                  <a:pt x="1075" y="0"/>
                  <a:pt x="1379" y="287"/>
                  <a:pt x="1405" y="651"/>
                </a:cubicBezTo>
                <a:cubicBezTo>
                  <a:pt x="1453" y="651"/>
                  <a:pt x="1453" y="651"/>
                  <a:pt x="1453" y="651"/>
                </a:cubicBezTo>
                <a:cubicBezTo>
                  <a:pt x="1453" y="729"/>
                  <a:pt x="1453" y="729"/>
                  <a:pt x="1453" y="729"/>
                </a:cubicBezTo>
                <a:cubicBezTo>
                  <a:pt x="1453" y="1070"/>
                  <a:pt x="1245" y="1283"/>
                  <a:pt x="953" y="1407"/>
                </a:cubicBezTo>
                <a:cubicBezTo>
                  <a:pt x="935" y="1366"/>
                  <a:pt x="935" y="1366"/>
                  <a:pt x="935" y="1366"/>
                </a:cubicBezTo>
                <a:cubicBezTo>
                  <a:pt x="864" y="1392"/>
                  <a:pt x="792" y="1407"/>
                  <a:pt x="704" y="1407"/>
                </a:cubicBezTo>
                <a:cubicBezTo>
                  <a:pt x="315" y="1407"/>
                  <a:pt x="0" y="1092"/>
                  <a:pt x="0" y="703"/>
                </a:cubicBezTo>
                <a:cubicBezTo>
                  <a:pt x="0" y="315"/>
                  <a:pt x="315" y="0"/>
                  <a:pt x="704" y="0"/>
                </a:cubicBezTo>
                <a:close/>
                <a:moveTo>
                  <a:pt x="1249" y="651"/>
                </a:moveTo>
                <a:cubicBezTo>
                  <a:pt x="1223" y="373"/>
                  <a:pt x="989" y="156"/>
                  <a:pt x="704" y="156"/>
                </a:cubicBezTo>
                <a:cubicBezTo>
                  <a:pt x="401" y="156"/>
                  <a:pt x="156" y="401"/>
                  <a:pt x="156" y="703"/>
                </a:cubicBezTo>
                <a:cubicBezTo>
                  <a:pt x="156" y="1006"/>
                  <a:pt x="401" y="1251"/>
                  <a:pt x="704" y="1251"/>
                </a:cubicBezTo>
                <a:cubicBezTo>
                  <a:pt x="763" y="1251"/>
                  <a:pt x="821" y="1242"/>
                  <a:pt x="875" y="1224"/>
                </a:cubicBezTo>
                <a:cubicBezTo>
                  <a:pt x="631" y="651"/>
                  <a:pt x="631" y="651"/>
                  <a:pt x="631" y="651"/>
                </a:cubicBezTo>
                <a:cubicBezTo>
                  <a:pt x="1249" y="651"/>
                  <a:pt x="1249" y="651"/>
                  <a:pt x="1249" y="6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09721" tIns="54861" rIns="109721" bIns="54861" numCol="1" anchor="t" anchorCtr="0" compatLnSpc="1">
            <a:prstTxWarp prst="textNoShape">
              <a:avLst/>
            </a:prstTxWarp>
          </a:bodyPr>
          <a:lstStyle/>
          <a:p>
            <a:endParaRPr lang="en-US" sz="2100"/>
          </a:p>
        </p:txBody>
      </p:sp>
      <p:grpSp>
        <p:nvGrpSpPr>
          <p:cNvPr id="6" name="Group 10"/>
          <p:cNvGrpSpPr/>
          <p:nvPr/>
        </p:nvGrpSpPr>
        <p:grpSpPr>
          <a:xfrm>
            <a:off x="5797184" y="4268324"/>
            <a:ext cx="660525" cy="423085"/>
            <a:chOff x="2204129" y="1317708"/>
            <a:chExt cx="495523" cy="317314"/>
          </a:xfrm>
        </p:grpSpPr>
        <p:sp>
          <p:nvSpPr>
            <p:cNvPr id="7" name="Freeform 26"/>
            <p:cNvSpPr>
              <a:spLocks/>
            </p:cNvSpPr>
            <p:nvPr/>
          </p:nvSpPr>
          <p:spPr bwMode="black">
            <a:xfrm>
              <a:off x="2264657" y="1360130"/>
              <a:ext cx="359133" cy="274892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black">
            <a:xfrm>
              <a:off x="2320343" y="1317708"/>
              <a:ext cx="334115" cy="201079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black">
            <a:xfrm>
              <a:off x="2279991" y="1512848"/>
              <a:ext cx="162215" cy="117932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black">
            <a:xfrm>
              <a:off x="2621369" y="1349948"/>
              <a:ext cx="78283" cy="170535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black">
            <a:xfrm>
              <a:off x="2204129" y="1332132"/>
              <a:ext cx="89582" cy="188352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</p:grpSp>
      <p:pic>
        <p:nvPicPr>
          <p:cNvPr id="12" name="Picture 24" descr="\\MAGNUM\Projects\Microsoft\Cloud Power FY12\Design\ICONS_PNG\Application.png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0228387" y="4565375"/>
            <a:ext cx="1174640" cy="1174640"/>
          </a:xfrm>
          <a:prstGeom prst="rect">
            <a:avLst/>
          </a:prstGeom>
          <a:noFill/>
        </p:spPr>
      </p:pic>
      <p:pic>
        <p:nvPicPr>
          <p:cNvPr id="13" name="Picture 30" descr="cross platform.png"/>
          <p:cNvPicPr>
            <a:picLocks noChangeAspect="1"/>
          </p:cNvPicPr>
          <p:nvPr/>
        </p:nvPicPr>
        <p:blipFill>
          <a:blip r:embed="rId4" cstate="print">
            <a:lum bright="100000"/>
          </a:blip>
          <a:stretch>
            <a:fillRect/>
          </a:stretch>
        </p:blipFill>
        <p:spPr>
          <a:xfrm>
            <a:off x="8483568" y="2199765"/>
            <a:ext cx="803139" cy="5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3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580" y="457200"/>
            <a:ext cx="4233028" cy="65038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solidFill>
                  <a:sysClr val="windowText" lastClr="000000"/>
                </a:solidFill>
              </a:rPr>
              <a:t>Преимущества </a:t>
            </a:r>
            <a:r>
              <a:rPr lang="en-US" dirty="0">
                <a:solidFill>
                  <a:sysClr val="windowText" lastClr="000000"/>
                </a:solidFill>
              </a:rPr>
              <a:t>SPLA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b="1716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9580" y="1271789"/>
            <a:ext cx="4233028" cy="5090374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Отсутствие начальных вложений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pPr marL="342900" indent="-285750">
              <a:spcBef>
                <a:spcPct val="40000"/>
              </a:spcBef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Чтобы начать работу по SPLA, вам не потребуются первоначальные вложения в </a:t>
            </a:r>
            <a:r>
              <a:rPr lang="ru-RU" dirty="0" smtClean="0">
                <a:solidFill>
                  <a:schemeClr val="bg1"/>
                </a:solidFill>
              </a:rPr>
              <a:t>ПО</a:t>
            </a: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Стабильные цены</a:t>
            </a:r>
            <a:endParaRPr lang="en-US" b="1" dirty="0">
              <a:solidFill>
                <a:srgbClr val="002060"/>
              </a:solidFill>
            </a:endParaRPr>
          </a:p>
          <a:p>
            <a:pPr marL="342900" indent="-285750">
              <a:spcBef>
                <a:spcPct val="40000"/>
              </a:spcBef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Изменение цен </a:t>
            </a:r>
            <a:r>
              <a:rPr lang="en-US" dirty="0">
                <a:solidFill>
                  <a:schemeClr val="bg1"/>
                </a:solidFill>
              </a:rPr>
              <a:t>SPLA </a:t>
            </a:r>
            <a:r>
              <a:rPr lang="ru-RU" dirty="0">
                <a:solidFill>
                  <a:schemeClr val="bg1"/>
                </a:solidFill>
              </a:rPr>
              <a:t>прайс листа возможно только 1 раз в год (в январе</a:t>
            </a:r>
            <a:r>
              <a:rPr lang="en-US" dirty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Использование последних версий продуктов</a:t>
            </a:r>
            <a:endParaRPr lang="en-US" b="1" dirty="0">
              <a:solidFill>
                <a:srgbClr val="002060"/>
              </a:solidFill>
            </a:endParaRPr>
          </a:p>
          <a:p>
            <a:pPr marL="400050" indent="-342900">
              <a:spcBef>
                <a:spcPct val="40000"/>
              </a:spcBef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en-US" dirty="0">
                <a:solidFill>
                  <a:schemeClr val="bg1"/>
                </a:solidFill>
              </a:rPr>
              <a:t>downgrade)</a:t>
            </a: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Продажи по всему миру</a:t>
            </a:r>
            <a:endParaRPr lang="en-US" dirty="0">
              <a:solidFill>
                <a:srgbClr val="002060"/>
              </a:solidFill>
            </a:endParaRP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Стабильные права использования</a:t>
            </a:r>
            <a:endParaRPr lang="en-US" b="1" dirty="0">
              <a:solidFill>
                <a:srgbClr val="002060"/>
              </a:solidFill>
            </a:endParaRPr>
          </a:p>
          <a:p>
            <a:pPr marL="342900" indent="-285750">
              <a:spcBef>
                <a:spcPct val="40000"/>
              </a:spcBef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Четко описаны в документе </a:t>
            </a:r>
            <a:r>
              <a:rPr lang="en-US" dirty="0">
                <a:solidFill>
                  <a:schemeClr val="bg1"/>
                </a:solidFill>
              </a:rPr>
              <a:t>(SPUR)</a:t>
            </a: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Минимизация первоначальных затрат</a:t>
            </a:r>
            <a:endParaRPr lang="en-US" b="1" dirty="0">
              <a:solidFill>
                <a:srgbClr val="002060"/>
              </a:solidFill>
            </a:endParaRPr>
          </a:p>
          <a:p>
            <a:pPr marL="342900" indent="-285750">
              <a:spcBef>
                <a:spcPct val="40000"/>
              </a:spcBef>
              <a:buFont typeface="Wingdings" pitchFamily="2" charset="2"/>
              <a:buChar char="q"/>
              <a:defRPr/>
            </a:pPr>
            <a:r>
              <a:rPr lang="ru-RU" dirty="0">
                <a:solidFill>
                  <a:schemeClr val="bg1"/>
                </a:solidFill>
              </a:rPr>
              <a:t>Платите ежемесячно только по факту использования лицензий </a:t>
            </a:r>
            <a:endParaRPr lang="en-US" dirty="0">
              <a:solidFill>
                <a:schemeClr val="bg1"/>
              </a:solidFill>
            </a:endParaRPr>
          </a:p>
          <a:p>
            <a:pPr marL="342900" indent="-285750"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</a:rPr>
              <a:t>Специальные цены для учебных заведений</a:t>
            </a:r>
            <a:endParaRPr lang="en-US" b="1" dirty="0">
              <a:solidFill>
                <a:srgbClr val="002060"/>
              </a:solidFill>
            </a:endParaRPr>
          </a:p>
          <a:p>
            <a:pPr marL="57150">
              <a:spcBef>
                <a:spcPct val="40000"/>
              </a:spcBef>
              <a:defRPr/>
            </a:pPr>
            <a:endParaRPr lang="ru-RU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5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4351" y="1779588"/>
            <a:ext cx="11087994" cy="1124712"/>
          </a:xfrm>
          <a:prstGeom prst="rect">
            <a:avLst/>
          </a:prstGeom>
        </p:spPr>
        <p:txBody>
          <a:bodyPr anchor="ctr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endParaRPr lang="en-US" sz="88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2" y="1768475"/>
            <a:ext cx="11228440" cy="20497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US" sz="6000" b="1" dirty="0"/>
          </a:p>
          <a:p>
            <a:endParaRPr lang="en-US" sz="60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  <a:p>
            <a:endParaRPr lang="en-US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52400"/>
            <a:ext cx="8229600" cy="10011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FF0000"/>
                </a:solidFill>
              </a:rPr>
              <a:t>Модели лицензирования в </a:t>
            </a:r>
            <a:r>
              <a:rPr lang="en-US" dirty="0" smtClean="0">
                <a:solidFill>
                  <a:srgbClr val="FF0000"/>
                </a:solidFill>
              </a:rPr>
              <a:t>SPLA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Font typeface="Wingdings" pitchFamily="2" charset="2"/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ПО </a:t>
            </a:r>
            <a:r>
              <a:rPr lang="en-US" sz="2400" dirty="0" smtClean="0">
                <a:solidFill>
                  <a:schemeClr val="bg1"/>
                </a:solidFill>
              </a:rPr>
              <a:t>Microsoft </a:t>
            </a:r>
            <a:r>
              <a:rPr lang="ru-RU" sz="2400" dirty="0" smtClean="0">
                <a:solidFill>
                  <a:schemeClr val="bg1"/>
                </a:solidFill>
              </a:rPr>
              <a:t>доступно по </a:t>
            </a:r>
            <a:r>
              <a:rPr lang="en-US" sz="2400" dirty="0" smtClean="0">
                <a:solidFill>
                  <a:schemeClr val="bg1"/>
                </a:solidFill>
              </a:rPr>
              <a:t>SPLA </a:t>
            </a:r>
            <a:r>
              <a:rPr lang="ru-RU" sz="2400" dirty="0" smtClean="0">
                <a:solidFill>
                  <a:schemeClr val="bg1"/>
                </a:solidFill>
              </a:rPr>
              <a:t>в трех моделях         лицензирования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</a:p>
          <a:p>
            <a:pPr marL="0" indent="0">
              <a:buClr>
                <a:schemeClr val="tx1"/>
              </a:buClr>
              <a:buFont typeface="Wingdings" pitchFamily="2" charset="2"/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>
              <a:buFont typeface="Times" pitchFamily="18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На пользователя </a:t>
            </a: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smtClean="0">
                <a:solidFill>
                  <a:schemeClr val="bg1"/>
                </a:solidFill>
              </a:rPr>
              <a:t>Subscriber Access License (SAL)</a:t>
            </a:r>
          </a:p>
          <a:p>
            <a:pPr marL="457200" lvl="1">
              <a:buFont typeface="Times" pitchFamily="18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На процессор </a:t>
            </a: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en-US" sz="2000" dirty="0" smtClean="0">
                <a:solidFill>
                  <a:schemeClr val="bg1"/>
                </a:solidFill>
              </a:rPr>
              <a:t>Per Processor License (PL)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457200" lvl="1">
              <a:buFont typeface="Times" pitchFamily="18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По ядрам </a:t>
            </a:r>
            <a:r>
              <a:rPr lang="ru-RU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smtClean="0">
                <a:solidFill>
                  <a:schemeClr val="bg1"/>
                </a:solidFill>
              </a:rPr>
              <a:t>SQL Server)</a:t>
            </a:r>
          </a:p>
          <a:p>
            <a:pPr marL="0" indent="0">
              <a:buClr>
                <a:schemeClr val="tx1"/>
              </a:buClr>
              <a:buFont typeface="Wingdings" pitchFamily="2" charset="2"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Гибкость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lvl="1">
              <a:buFont typeface="Times" pitchFamily="18" charset="0"/>
              <a:buChar char="•"/>
            </a:pPr>
            <a:r>
              <a:rPr lang="ru-RU" sz="2000" dirty="0" smtClean="0">
                <a:solidFill>
                  <a:schemeClr val="bg1"/>
                </a:solidFill>
              </a:rPr>
              <a:t>Для продуктов, лицензируемых по обеим моделям, сервис провайдер может менять схему лицензирования ежемесячно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57200" lvl="1">
              <a:buFont typeface="Wingdings" pitchFamily="2" charset="2"/>
              <a:buChar char="§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Clr>
                <a:schemeClr val="tx1"/>
              </a:buClr>
              <a:buFont typeface="Wingdings" pitchFamily="2" charset="2"/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0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4351" y="1779588"/>
            <a:ext cx="11087994" cy="1124712"/>
          </a:xfrm>
          <a:prstGeom prst="rect">
            <a:avLst/>
          </a:prstGeom>
        </p:spPr>
        <p:txBody>
          <a:bodyPr anchor="ctr"/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00" baseline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endParaRPr lang="en-US" sz="88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352" y="1768475"/>
            <a:ext cx="11228440" cy="20497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6000" b="1" dirty="0"/>
              <a:t>SQL Server </a:t>
            </a:r>
            <a:r>
              <a:rPr lang="en-US" sz="6000" b="1" dirty="0" smtClean="0"/>
              <a:t>Express</a:t>
            </a:r>
            <a:r>
              <a:rPr lang="ru-RU" sz="6000" b="1" dirty="0" smtClean="0"/>
              <a:t> </a:t>
            </a:r>
            <a:endParaRPr lang="en-US" sz="6000" b="1" dirty="0" smtClean="0"/>
          </a:p>
          <a:p>
            <a:pPr>
              <a:spcAft>
                <a:spcPts val="1200"/>
              </a:spcAft>
            </a:pPr>
            <a:endParaRPr lang="en-US" sz="6000" b="1" dirty="0"/>
          </a:p>
          <a:p>
            <a:endParaRPr lang="en-US" sz="6000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  <a:p>
            <a:endParaRPr lang="en-US" dirty="0">
              <a:gradFill>
                <a:gsLst>
                  <a:gs pos="96667">
                    <a:srgbClr val="FFFFFF"/>
                  </a:gs>
                  <a:gs pos="9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535459"/>
            <a:ext cx="10515600" cy="95559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latin typeface="Segoe"/>
                <a:cs typeface="Times New Roman" panose="02020603050405020304" pitchFamily="18" charset="0"/>
              </a:rPr>
              <a:t>Имеет ли партнер программы </a:t>
            </a:r>
            <a:r>
              <a:rPr lang="en-US" sz="2200" dirty="0" smtClean="0">
                <a:latin typeface="Segoe"/>
                <a:cs typeface="Times New Roman" panose="02020603050405020304" pitchFamily="18" charset="0"/>
              </a:rPr>
              <a:t>SPLA</a:t>
            </a:r>
            <a:r>
              <a:rPr lang="ru-RU" sz="2200" dirty="0" smtClean="0">
                <a:latin typeface="Segoe"/>
                <a:cs typeface="Times New Roman" panose="02020603050405020304" pitchFamily="18" charset="0"/>
              </a:rPr>
              <a:t> право использовать </a:t>
            </a:r>
            <a:r>
              <a:rPr lang="en-US" sz="2200" dirty="0">
                <a:latin typeface="Segoe"/>
                <a:cs typeface="Times New Roman" panose="02020603050405020304" pitchFamily="18" charset="0"/>
              </a:rPr>
              <a:t>SQL Server Express </a:t>
            </a:r>
            <a:r>
              <a:rPr lang="ru-RU" sz="2200" dirty="0" smtClean="0">
                <a:latin typeface="Segoe"/>
                <a:cs typeface="Times New Roman" panose="02020603050405020304" pitchFamily="18" charset="0"/>
              </a:rPr>
              <a:t>в совокупности с </a:t>
            </a:r>
            <a:r>
              <a:rPr lang="en-US" sz="2200" dirty="0">
                <a:latin typeface="Segoe"/>
                <a:cs typeface="Times New Roman" panose="02020603050405020304" pitchFamily="18" charset="0"/>
              </a:rPr>
              <a:t>Lync </a:t>
            </a:r>
            <a:r>
              <a:rPr lang="ru-RU" sz="2200" dirty="0" smtClean="0">
                <a:latin typeface="Segoe"/>
                <a:cs typeface="Times New Roman" panose="02020603050405020304" pitchFamily="18" charset="0"/>
              </a:rPr>
              <a:t>или </a:t>
            </a:r>
            <a:r>
              <a:rPr lang="en-US" sz="2200" dirty="0" smtClean="0">
                <a:latin typeface="Segoe"/>
                <a:cs typeface="Times New Roman" panose="02020603050405020304" pitchFamily="18" charset="0"/>
              </a:rPr>
              <a:t>SharePoint</a:t>
            </a:r>
            <a:r>
              <a:rPr lang="ru-RU" sz="2200" dirty="0" smtClean="0">
                <a:latin typeface="Segoe"/>
                <a:cs typeface="Times New Roman" panose="02020603050405020304" pitchFamily="18" charset="0"/>
              </a:rPr>
              <a:t> вместо использования </a:t>
            </a:r>
            <a:r>
              <a:rPr lang="en-US" sz="2200" dirty="0">
                <a:latin typeface="Segoe"/>
                <a:cs typeface="Times New Roman" panose="02020603050405020304" pitchFamily="18" charset="0"/>
              </a:rPr>
              <a:t>SQL Server Standard?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451945" y="1822861"/>
            <a:ext cx="2086604" cy="202194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rIns="68580" rtlCol="0" anchor="ctr"/>
          <a:lstStyle/>
          <a:p>
            <a:pPr algn="ctr">
              <a:spcAft>
                <a:spcPts val="1200"/>
              </a:spcAft>
            </a:pPr>
            <a:r>
              <a:rPr lang="en-US" sz="3200" b="1" dirty="0"/>
              <a:t>SQL Server Express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2949834" y="1822861"/>
            <a:ext cx="8860100" cy="491426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0970" tIns="93980" rIns="140970" bIns="93980" rtlCol="0" anchor="t"/>
          <a:lstStyle/>
          <a:p>
            <a:r>
              <a:rPr lang="ru-RU" sz="2000" u="sng" dirty="0" smtClean="0">
                <a:solidFill>
                  <a:srgbClr val="FF0000"/>
                </a:solidFill>
              </a:rPr>
              <a:t>Ответ: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Да!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 smtClean="0"/>
              <a:t>	Существует возможность использования </a:t>
            </a:r>
            <a:r>
              <a:rPr lang="en-US" sz="2000" dirty="0" smtClean="0"/>
              <a:t>SQL Express </a:t>
            </a:r>
            <a:r>
              <a:rPr lang="ru-RU" sz="2000" dirty="0" smtClean="0"/>
              <a:t>для поддержки </a:t>
            </a:r>
            <a:r>
              <a:rPr lang="en-US" sz="2000" dirty="0" smtClean="0"/>
              <a:t>Lync </a:t>
            </a:r>
            <a:r>
              <a:rPr lang="ru-RU" sz="2000" dirty="0" smtClean="0"/>
              <a:t>и</a:t>
            </a:r>
            <a:r>
              <a:rPr lang="en-US" sz="2000" dirty="0" smtClean="0"/>
              <a:t> SharePoint</a:t>
            </a:r>
            <a:r>
              <a:rPr lang="ru-RU" sz="2000" dirty="0" smtClean="0"/>
              <a:t>. </a:t>
            </a:r>
          </a:p>
          <a:p>
            <a:endParaRPr lang="ru-RU" sz="2000" dirty="0"/>
          </a:p>
          <a:p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 случае использования </a:t>
            </a:r>
            <a:r>
              <a:rPr lang="en-US" sz="2000" dirty="0" smtClean="0">
                <a:solidFill>
                  <a:schemeClr val="accent1"/>
                </a:solidFill>
              </a:rPr>
              <a:t>Lync</a:t>
            </a:r>
            <a:r>
              <a:rPr lang="ru-RU" sz="2000" dirty="0" smtClean="0"/>
              <a:t>, версия 2013 года подразумевает под собой развертывание именно </a:t>
            </a:r>
            <a:r>
              <a:rPr lang="en-US" sz="2000" dirty="0" smtClean="0"/>
              <a:t>SQL Express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Говоря о </a:t>
            </a:r>
            <a:r>
              <a:rPr lang="en-US" sz="2000" dirty="0" smtClean="0">
                <a:solidFill>
                  <a:srgbClr val="FFC000"/>
                </a:solidFill>
              </a:rPr>
              <a:t>SharePoint</a:t>
            </a:r>
            <a:r>
              <a:rPr lang="ru-RU" sz="2000" dirty="0" smtClean="0">
                <a:solidFill>
                  <a:schemeClr val="tx1"/>
                </a:solidFill>
              </a:rPr>
              <a:t>, стоит отметить некоторые ограничения по функционалу. При использовании </a:t>
            </a:r>
            <a:r>
              <a:rPr lang="en-US" sz="2000" dirty="0"/>
              <a:t>SQL </a:t>
            </a:r>
            <a:r>
              <a:rPr lang="en-US" sz="2000" dirty="0" smtClean="0"/>
              <a:t>Express</a:t>
            </a:r>
            <a:r>
              <a:rPr lang="ru-RU" sz="2000" dirty="0" smtClean="0"/>
              <a:t>, д</a:t>
            </a:r>
            <a:r>
              <a:rPr lang="ru-RU" sz="2000" dirty="0" smtClean="0">
                <a:solidFill>
                  <a:schemeClr val="tx1"/>
                </a:solidFill>
              </a:rPr>
              <a:t>ля начала необходимо проверить </a:t>
            </a:r>
            <a:r>
              <a:rPr lang="en-US" sz="2000" dirty="0" smtClean="0"/>
              <a:t>TechNet</a:t>
            </a:r>
            <a:r>
              <a:rPr lang="ru-RU" sz="2000" dirty="0" smtClean="0"/>
              <a:t>, но с точки зрения лицензирования, такое использование допустимо так как </a:t>
            </a:r>
            <a:r>
              <a:rPr lang="en-US" sz="2000" dirty="0"/>
              <a:t>SQL </a:t>
            </a:r>
            <a:r>
              <a:rPr lang="en-US" sz="2000" dirty="0" smtClean="0"/>
              <a:t>Express</a:t>
            </a:r>
            <a:r>
              <a:rPr lang="ru-RU" sz="2000" dirty="0" smtClean="0"/>
              <a:t> имеет право на хостинг.</a:t>
            </a:r>
            <a:endParaRPr lang="ru-RU" sz="2000" dirty="0" smtClean="0">
              <a:solidFill>
                <a:srgbClr val="FFC000"/>
              </a:solidFill>
            </a:endParaRPr>
          </a:p>
          <a:p>
            <a:endParaRPr lang="en-US" sz="2000" dirty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494466" y="4399392"/>
            <a:ext cx="2086604" cy="2021755"/>
          </a:xfrm>
          <a:prstGeom prst="rect">
            <a:avLst/>
          </a:prstGeom>
          <a:solidFill>
            <a:srgbClr val="00188F"/>
          </a:solidFill>
          <a:ln w="127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rIns="68580" rtlCol="0" anchor="b"/>
          <a:lstStyle/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3" name="Freeform 82"/>
          <p:cNvSpPr>
            <a:spLocks noEditPoints="1"/>
          </p:cNvSpPr>
          <p:nvPr/>
        </p:nvSpPr>
        <p:spPr bwMode="black">
          <a:xfrm>
            <a:off x="917928" y="4790532"/>
            <a:ext cx="1239680" cy="1239474"/>
          </a:xfrm>
          <a:custGeom>
            <a:avLst/>
            <a:gdLst>
              <a:gd name="T0" fmla="*/ 590 w 2193"/>
              <a:gd name="T1" fmla="*/ 531 h 2197"/>
              <a:gd name="T2" fmla="*/ 1140 w 2193"/>
              <a:gd name="T3" fmla="*/ 364 h 2197"/>
              <a:gd name="T4" fmla="*/ 1100 w 2193"/>
              <a:gd name="T5" fmla="*/ 435 h 2197"/>
              <a:gd name="T6" fmla="*/ 1066 w 2193"/>
              <a:gd name="T7" fmla="*/ 405 h 2197"/>
              <a:gd name="T8" fmla="*/ 1025 w 2193"/>
              <a:gd name="T9" fmla="*/ 503 h 2197"/>
              <a:gd name="T10" fmla="*/ 951 w 2193"/>
              <a:gd name="T11" fmla="*/ 405 h 2197"/>
              <a:gd name="T12" fmla="*/ 992 w 2193"/>
              <a:gd name="T13" fmla="*/ 503 h 2197"/>
              <a:gd name="T14" fmla="*/ 877 w 2193"/>
              <a:gd name="T15" fmla="*/ 364 h 2197"/>
              <a:gd name="T16" fmla="*/ 917 w 2193"/>
              <a:gd name="T17" fmla="*/ 544 h 2197"/>
              <a:gd name="T18" fmla="*/ 802 w 2193"/>
              <a:gd name="T19" fmla="*/ 435 h 2197"/>
              <a:gd name="T20" fmla="*/ 802 w 2193"/>
              <a:gd name="T21" fmla="*/ 544 h 2197"/>
              <a:gd name="T22" fmla="*/ 768 w 2193"/>
              <a:gd name="T23" fmla="*/ 435 h 2197"/>
              <a:gd name="T24" fmla="*/ 727 w 2193"/>
              <a:gd name="T25" fmla="*/ 503 h 2197"/>
              <a:gd name="T26" fmla="*/ 693 w 2193"/>
              <a:gd name="T27" fmla="*/ 476 h 2197"/>
              <a:gd name="T28" fmla="*/ 655 w 2193"/>
              <a:gd name="T29" fmla="*/ 282 h 2197"/>
              <a:gd name="T30" fmla="*/ 655 w 2193"/>
              <a:gd name="T31" fmla="*/ 282 h 2197"/>
              <a:gd name="T32" fmla="*/ 1140 w 2193"/>
              <a:gd name="T33" fmla="*/ 92 h 2197"/>
              <a:gd name="T34" fmla="*/ 1100 w 2193"/>
              <a:gd name="T35" fmla="*/ 191 h 2197"/>
              <a:gd name="T36" fmla="*/ 1025 w 2193"/>
              <a:gd name="T37" fmla="*/ 92 h 2197"/>
              <a:gd name="T38" fmla="*/ 1066 w 2193"/>
              <a:gd name="T39" fmla="*/ 191 h 2197"/>
              <a:gd name="T40" fmla="*/ 951 w 2193"/>
              <a:gd name="T41" fmla="*/ 52 h 2197"/>
              <a:gd name="T42" fmla="*/ 992 w 2193"/>
              <a:gd name="T43" fmla="*/ 231 h 2197"/>
              <a:gd name="T44" fmla="*/ 877 w 2193"/>
              <a:gd name="T45" fmla="*/ 123 h 2197"/>
              <a:gd name="T46" fmla="*/ 877 w 2193"/>
              <a:gd name="T47" fmla="*/ 231 h 2197"/>
              <a:gd name="T48" fmla="*/ 842 w 2193"/>
              <a:gd name="T49" fmla="*/ 123 h 2197"/>
              <a:gd name="T50" fmla="*/ 802 w 2193"/>
              <a:gd name="T51" fmla="*/ 191 h 2197"/>
              <a:gd name="T52" fmla="*/ 768 w 2193"/>
              <a:gd name="T53" fmla="*/ 163 h 2197"/>
              <a:gd name="T54" fmla="*/ 653 w 2193"/>
              <a:gd name="T55" fmla="*/ 52 h 2197"/>
              <a:gd name="T56" fmla="*/ 653 w 2193"/>
              <a:gd name="T57" fmla="*/ 163 h 2197"/>
              <a:gd name="T58" fmla="*/ 1315 w 2193"/>
              <a:gd name="T59" fmla="*/ 2023 h 2197"/>
              <a:gd name="T60" fmla="*/ 1444 w 2193"/>
              <a:gd name="T61" fmla="*/ 2179 h 2197"/>
              <a:gd name="T62" fmla="*/ 1597 w 2193"/>
              <a:gd name="T63" fmla="*/ 1488 h 2197"/>
              <a:gd name="T64" fmla="*/ 2182 w 2193"/>
              <a:gd name="T65" fmla="*/ 1590 h 2197"/>
              <a:gd name="T66" fmla="*/ 925 w 2193"/>
              <a:gd name="T67" fmla="*/ 1617 h 2197"/>
              <a:gd name="T68" fmla="*/ 1137 w 2193"/>
              <a:gd name="T69" fmla="*/ 1617 h 2197"/>
              <a:gd name="T70" fmla="*/ 2090 w 2193"/>
              <a:gd name="T71" fmla="*/ 1142 h 2197"/>
              <a:gd name="T72" fmla="*/ 1538 w 2193"/>
              <a:gd name="T73" fmla="*/ 908 h 2197"/>
              <a:gd name="T74" fmla="*/ 1043 w 2193"/>
              <a:gd name="T75" fmla="*/ 908 h 2197"/>
              <a:gd name="T76" fmla="*/ 103 w 2193"/>
              <a:gd name="T77" fmla="*/ 1377 h 2197"/>
              <a:gd name="T78" fmla="*/ 1675 w 2193"/>
              <a:gd name="T79" fmla="*/ 1407 h 2197"/>
              <a:gd name="T80" fmla="*/ 1268 w 2193"/>
              <a:gd name="T81" fmla="*/ 1660 h 2197"/>
              <a:gd name="T82" fmla="*/ 1268 w 2193"/>
              <a:gd name="T83" fmla="*/ 1660 h 2197"/>
              <a:gd name="T84" fmla="*/ 1140 w 2193"/>
              <a:gd name="T85" fmla="*/ 788 h 2197"/>
              <a:gd name="T86" fmla="*/ 1025 w 2193"/>
              <a:gd name="T87" fmla="*/ 677 h 2197"/>
              <a:gd name="T88" fmla="*/ 1025 w 2193"/>
              <a:gd name="T89" fmla="*/ 788 h 2197"/>
              <a:gd name="T90" fmla="*/ 653 w 2193"/>
              <a:gd name="T91" fmla="*/ 788 h 2197"/>
              <a:gd name="T92" fmla="*/ 693 w 2193"/>
              <a:gd name="T93" fmla="*/ 717 h 2197"/>
              <a:gd name="T94" fmla="*/ 727 w 2193"/>
              <a:gd name="T95" fmla="*/ 748 h 2197"/>
              <a:gd name="T96" fmla="*/ 842 w 2193"/>
              <a:gd name="T97" fmla="*/ 856 h 2197"/>
              <a:gd name="T98" fmla="*/ 842 w 2193"/>
              <a:gd name="T99" fmla="*/ 748 h 2197"/>
              <a:gd name="T100" fmla="*/ 877 w 2193"/>
              <a:gd name="T101" fmla="*/ 856 h 2197"/>
              <a:gd name="T102" fmla="*/ 917 w 2193"/>
              <a:gd name="T103" fmla="*/ 788 h 2197"/>
              <a:gd name="T104" fmla="*/ 951 w 2193"/>
              <a:gd name="T105" fmla="*/ 816 h 2197"/>
              <a:gd name="T106" fmla="*/ 992 w 2193"/>
              <a:gd name="T107" fmla="*/ 717 h 2197"/>
              <a:gd name="T108" fmla="*/ 1066 w 2193"/>
              <a:gd name="T109" fmla="*/ 856 h 2197"/>
              <a:gd name="T110" fmla="*/ 176 w 2193"/>
              <a:gd name="T111" fmla="*/ 1407 h 2197"/>
              <a:gd name="T112" fmla="*/ 0 w 2193"/>
              <a:gd name="T113" fmla="*/ 1622 h 2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93" h="2197">
                <a:moveTo>
                  <a:pt x="655" y="595"/>
                </a:moveTo>
                <a:cubicBezTo>
                  <a:pt x="1538" y="595"/>
                  <a:pt x="1538" y="595"/>
                  <a:pt x="1538" y="595"/>
                </a:cubicBezTo>
                <a:cubicBezTo>
                  <a:pt x="1574" y="595"/>
                  <a:pt x="1603" y="566"/>
                  <a:pt x="1603" y="531"/>
                </a:cubicBezTo>
                <a:cubicBezTo>
                  <a:pt x="1603" y="377"/>
                  <a:pt x="1603" y="377"/>
                  <a:pt x="1603" y="377"/>
                </a:cubicBezTo>
                <a:cubicBezTo>
                  <a:pt x="1603" y="342"/>
                  <a:pt x="1574" y="313"/>
                  <a:pt x="1538" y="313"/>
                </a:cubicBezTo>
                <a:cubicBezTo>
                  <a:pt x="655" y="313"/>
                  <a:pt x="655" y="313"/>
                  <a:pt x="655" y="313"/>
                </a:cubicBezTo>
                <a:cubicBezTo>
                  <a:pt x="619" y="313"/>
                  <a:pt x="590" y="342"/>
                  <a:pt x="590" y="377"/>
                </a:cubicBezTo>
                <a:cubicBezTo>
                  <a:pt x="590" y="531"/>
                  <a:pt x="590" y="531"/>
                  <a:pt x="590" y="531"/>
                </a:cubicBezTo>
                <a:cubicBezTo>
                  <a:pt x="590" y="566"/>
                  <a:pt x="619" y="595"/>
                  <a:pt x="655" y="595"/>
                </a:cubicBezTo>
                <a:close/>
                <a:moveTo>
                  <a:pt x="1464" y="403"/>
                </a:moveTo>
                <a:cubicBezTo>
                  <a:pt x="1492" y="403"/>
                  <a:pt x="1515" y="426"/>
                  <a:pt x="1515" y="454"/>
                </a:cubicBezTo>
                <a:cubicBezTo>
                  <a:pt x="1515" y="482"/>
                  <a:pt x="1492" y="505"/>
                  <a:pt x="1464" y="505"/>
                </a:cubicBezTo>
                <a:cubicBezTo>
                  <a:pt x="1436" y="505"/>
                  <a:pt x="1413" y="482"/>
                  <a:pt x="1413" y="454"/>
                </a:cubicBezTo>
                <a:cubicBezTo>
                  <a:pt x="1413" y="426"/>
                  <a:pt x="1436" y="403"/>
                  <a:pt x="1464" y="403"/>
                </a:cubicBezTo>
                <a:close/>
                <a:moveTo>
                  <a:pt x="1100" y="364"/>
                </a:moveTo>
                <a:cubicBezTo>
                  <a:pt x="1140" y="364"/>
                  <a:pt x="1140" y="364"/>
                  <a:pt x="1140" y="364"/>
                </a:cubicBezTo>
                <a:cubicBezTo>
                  <a:pt x="1140" y="405"/>
                  <a:pt x="1140" y="405"/>
                  <a:pt x="1140" y="405"/>
                </a:cubicBezTo>
                <a:cubicBezTo>
                  <a:pt x="1100" y="405"/>
                  <a:pt x="1100" y="405"/>
                  <a:pt x="1100" y="405"/>
                </a:cubicBezTo>
                <a:lnTo>
                  <a:pt x="1100" y="364"/>
                </a:lnTo>
                <a:close/>
                <a:moveTo>
                  <a:pt x="1100" y="435"/>
                </a:moveTo>
                <a:cubicBezTo>
                  <a:pt x="1140" y="435"/>
                  <a:pt x="1140" y="435"/>
                  <a:pt x="1140" y="435"/>
                </a:cubicBezTo>
                <a:cubicBezTo>
                  <a:pt x="1140" y="476"/>
                  <a:pt x="1140" y="476"/>
                  <a:pt x="1140" y="476"/>
                </a:cubicBezTo>
                <a:cubicBezTo>
                  <a:pt x="1100" y="476"/>
                  <a:pt x="1100" y="476"/>
                  <a:pt x="1100" y="476"/>
                </a:cubicBezTo>
                <a:lnTo>
                  <a:pt x="1100" y="435"/>
                </a:lnTo>
                <a:close/>
                <a:moveTo>
                  <a:pt x="1100" y="503"/>
                </a:moveTo>
                <a:cubicBezTo>
                  <a:pt x="1140" y="503"/>
                  <a:pt x="1140" y="503"/>
                  <a:pt x="1140" y="503"/>
                </a:cubicBezTo>
                <a:cubicBezTo>
                  <a:pt x="1140" y="544"/>
                  <a:pt x="1140" y="544"/>
                  <a:pt x="1140" y="544"/>
                </a:cubicBezTo>
                <a:cubicBezTo>
                  <a:pt x="1100" y="544"/>
                  <a:pt x="1100" y="544"/>
                  <a:pt x="1100" y="544"/>
                </a:cubicBezTo>
                <a:lnTo>
                  <a:pt x="1100" y="503"/>
                </a:lnTo>
                <a:close/>
                <a:moveTo>
                  <a:pt x="1025" y="364"/>
                </a:moveTo>
                <a:cubicBezTo>
                  <a:pt x="1066" y="364"/>
                  <a:pt x="1066" y="364"/>
                  <a:pt x="1066" y="364"/>
                </a:cubicBezTo>
                <a:cubicBezTo>
                  <a:pt x="1066" y="405"/>
                  <a:pt x="1066" y="405"/>
                  <a:pt x="1066" y="405"/>
                </a:cubicBezTo>
                <a:cubicBezTo>
                  <a:pt x="1025" y="405"/>
                  <a:pt x="1025" y="405"/>
                  <a:pt x="1025" y="405"/>
                </a:cubicBezTo>
                <a:lnTo>
                  <a:pt x="1025" y="364"/>
                </a:lnTo>
                <a:close/>
                <a:moveTo>
                  <a:pt x="1025" y="435"/>
                </a:moveTo>
                <a:cubicBezTo>
                  <a:pt x="1066" y="435"/>
                  <a:pt x="1066" y="435"/>
                  <a:pt x="1066" y="435"/>
                </a:cubicBezTo>
                <a:cubicBezTo>
                  <a:pt x="1066" y="476"/>
                  <a:pt x="1066" y="476"/>
                  <a:pt x="1066" y="476"/>
                </a:cubicBezTo>
                <a:cubicBezTo>
                  <a:pt x="1025" y="476"/>
                  <a:pt x="1025" y="476"/>
                  <a:pt x="1025" y="476"/>
                </a:cubicBezTo>
                <a:lnTo>
                  <a:pt x="1025" y="435"/>
                </a:lnTo>
                <a:close/>
                <a:moveTo>
                  <a:pt x="1025" y="503"/>
                </a:moveTo>
                <a:cubicBezTo>
                  <a:pt x="1066" y="503"/>
                  <a:pt x="1066" y="503"/>
                  <a:pt x="1066" y="503"/>
                </a:cubicBezTo>
                <a:cubicBezTo>
                  <a:pt x="1066" y="544"/>
                  <a:pt x="1066" y="544"/>
                  <a:pt x="1066" y="544"/>
                </a:cubicBezTo>
                <a:cubicBezTo>
                  <a:pt x="1025" y="544"/>
                  <a:pt x="1025" y="544"/>
                  <a:pt x="1025" y="544"/>
                </a:cubicBezTo>
                <a:lnTo>
                  <a:pt x="1025" y="503"/>
                </a:lnTo>
                <a:close/>
                <a:moveTo>
                  <a:pt x="951" y="364"/>
                </a:moveTo>
                <a:cubicBezTo>
                  <a:pt x="992" y="364"/>
                  <a:pt x="992" y="364"/>
                  <a:pt x="992" y="364"/>
                </a:cubicBezTo>
                <a:cubicBezTo>
                  <a:pt x="992" y="405"/>
                  <a:pt x="992" y="405"/>
                  <a:pt x="992" y="405"/>
                </a:cubicBezTo>
                <a:cubicBezTo>
                  <a:pt x="951" y="405"/>
                  <a:pt x="951" y="405"/>
                  <a:pt x="951" y="405"/>
                </a:cubicBezTo>
                <a:lnTo>
                  <a:pt x="951" y="364"/>
                </a:lnTo>
                <a:close/>
                <a:moveTo>
                  <a:pt x="951" y="435"/>
                </a:moveTo>
                <a:cubicBezTo>
                  <a:pt x="992" y="435"/>
                  <a:pt x="992" y="435"/>
                  <a:pt x="992" y="435"/>
                </a:cubicBezTo>
                <a:cubicBezTo>
                  <a:pt x="992" y="476"/>
                  <a:pt x="992" y="476"/>
                  <a:pt x="992" y="476"/>
                </a:cubicBezTo>
                <a:cubicBezTo>
                  <a:pt x="951" y="476"/>
                  <a:pt x="951" y="476"/>
                  <a:pt x="951" y="476"/>
                </a:cubicBezTo>
                <a:lnTo>
                  <a:pt x="951" y="435"/>
                </a:lnTo>
                <a:close/>
                <a:moveTo>
                  <a:pt x="951" y="503"/>
                </a:moveTo>
                <a:cubicBezTo>
                  <a:pt x="992" y="503"/>
                  <a:pt x="992" y="503"/>
                  <a:pt x="992" y="503"/>
                </a:cubicBezTo>
                <a:cubicBezTo>
                  <a:pt x="992" y="544"/>
                  <a:pt x="992" y="544"/>
                  <a:pt x="992" y="544"/>
                </a:cubicBezTo>
                <a:cubicBezTo>
                  <a:pt x="951" y="544"/>
                  <a:pt x="951" y="544"/>
                  <a:pt x="951" y="544"/>
                </a:cubicBezTo>
                <a:lnTo>
                  <a:pt x="951" y="503"/>
                </a:lnTo>
                <a:close/>
                <a:moveTo>
                  <a:pt x="877" y="364"/>
                </a:moveTo>
                <a:cubicBezTo>
                  <a:pt x="917" y="364"/>
                  <a:pt x="917" y="364"/>
                  <a:pt x="917" y="364"/>
                </a:cubicBezTo>
                <a:cubicBezTo>
                  <a:pt x="917" y="405"/>
                  <a:pt x="917" y="405"/>
                  <a:pt x="917" y="405"/>
                </a:cubicBezTo>
                <a:cubicBezTo>
                  <a:pt x="877" y="405"/>
                  <a:pt x="877" y="405"/>
                  <a:pt x="877" y="405"/>
                </a:cubicBezTo>
                <a:lnTo>
                  <a:pt x="877" y="364"/>
                </a:lnTo>
                <a:close/>
                <a:moveTo>
                  <a:pt x="877" y="435"/>
                </a:moveTo>
                <a:cubicBezTo>
                  <a:pt x="917" y="435"/>
                  <a:pt x="917" y="435"/>
                  <a:pt x="917" y="435"/>
                </a:cubicBezTo>
                <a:cubicBezTo>
                  <a:pt x="917" y="476"/>
                  <a:pt x="917" y="476"/>
                  <a:pt x="917" y="476"/>
                </a:cubicBezTo>
                <a:cubicBezTo>
                  <a:pt x="877" y="476"/>
                  <a:pt x="877" y="476"/>
                  <a:pt x="877" y="476"/>
                </a:cubicBezTo>
                <a:lnTo>
                  <a:pt x="877" y="435"/>
                </a:lnTo>
                <a:close/>
                <a:moveTo>
                  <a:pt x="877" y="503"/>
                </a:moveTo>
                <a:cubicBezTo>
                  <a:pt x="917" y="503"/>
                  <a:pt x="917" y="503"/>
                  <a:pt x="917" y="503"/>
                </a:cubicBezTo>
                <a:cubicBezTo>
                  <a:pt x="917" y="544"/>
                  <a:pt x="917" y="544"/>
                  <a:pt x="917" y="544"/>
                </a:cubicBezTo>
                <a:cubicBezTo>
                  <a:pt x="877" y="544"/>
                  <a:pt x="877" y="544"/>
                  <a:pt x="877" y="544"/>
                </a:cubicBezTo>
                <a:lnTo>
                  <a:pt x="877" y="503"/>
                </a:lnTo>
                <a:close/>
                <a:moveTo>
                  <a:pt x="802" y="364"/>
                </a:moveTo>
                <a:cubicBezTo>
                  <a:pt x="842" y="364"/>
                  <a:pt x="842" y="364"/>
                  <a:pt x="842" y="364"/>
                </a:cubicBezTo>
                <a:cubicBezTo>
                  <a:pt x="842" y="405"/>
                  <a:pt x="842" y="405"/>
                  <a:pt x="842" y="405"/>
                </a:cubicBezTo>
                <a:cubicBezTo>
                  <a:pt x="802" y="405"/>
                  <a:pt x="802" y="405"/>
                  <a:pt x="802" y="405"/>
                </a:cubicBezTo>
                <a:lnTo>
                  <a:pt x="802" y="364"/>
                </a:lnTo>
                <a:close/>
                <a:moveTo>
                  <a:pt x="802" y="435"/>
                </a:moveTo>
                <a:cubicBezTo>
                  <a:pt x="842" y="435"/>
                  <a:pt x="842" y="435"/>
                  <a:pt x="842" y="435"/>
                </a:cubicBezTo>
                <a:cubicBezTo>
                  <a:pt x="842" y="476"/>
                  <a:pt x="842" y="476"/>
                  <a:pt x="842" y="476"/>
                </a:cubicBezTo>
                <a:cubicBezTo>
                  <a:pt x="802" y="476"/>
                  <a:pt x="802" y="476"/>
                  <a:pt x="802" y="476"/>
                </a:cubicBezTo>
                <a:lnTo>
                  <a:pt x="802" y="435"/>
                </a:lnTo>
                <a:close/>
                <a:moveTo>
                  <a:pt x="802" y="503"/>
                </a:moveTo>
                <a:cubicBezTo>
                  <a:pt x="842" y="503"/>
                  <a:pt x="842" y="503"/>
                  <a:pt x="842" y="503"/>
                </a:cubicBezTo>
                <a:cubicBezTo>
                  <a:pt x="842" y="544"/>
                  <a:pt x="842" y="544"/>
                  <a:pt x="842" y="544"/>
                </a:cubicBezTo>
                <a:cubicBezTo>
                  <a:pt x="802" y="544"/>
                  <a:pt x="802" y="544"/>
                  <a:pt x="802" y="544"/>
                </a:cubicBezTo>
                <a:lnTo>
                  <a:pt x="802" y="503"/>
                </a:lnTo>
                <a:close/>
                <a:moveTo>
                  <a:pt x="727" y="364"/>
                </a:moveTo>
                <a:cubicBezTo>
                  <a:pt x="768" y="364"/>
                  <a:pt x="768" y="364"/>
                  <a:pt x="768" y="364"/>
                </a:cubicBezTo>
                <a:cubicBezTo>
                  <a:pt x="768" y="405"/>
                  <a:pt x="768" y="405"/>
                  <a:pt x="768" y="405"/>
                </a:cubicBezTo>
                <a:cubicBezTo>
                  <a:pt x="727" y="405"/>
                  <a:pt x="727" y="405"/>
                  <a:pt x="727" y="405"/>
                </a:cubicBezTo>
                <a:lnTo>
                  <a:pt x="727" y="364"/>
                </a:lnTo>
                <a:close/>
                <a:moveTo>
                  <a:pt x="727" y="435"/>
                </a:moveTo>
                <a:cubicBezTo>
                  <a:pt x="768" y="435"/>
                  <a:pt x="768" y="435"/>
                  <a:pt x="768" y="435"/>
                </a:cubicBezTo>
                <a:cubicBezTo>
                  <a:pt x="768" y="476"/>
                  <a:pt x="768" y="476"/>
                  <a:pt x="768" y="476"/>
                </a:cubicBezTo>
                <a:cubicBezTo>
                  <a:pt x="727" y="476"/>
                  <a:pt x="727" y="476"/>
                  <a:pt x="727" y="476"/>
                </a:cubicBezTo>
                <a:lnTo>
                  <a:pt x="727" y="435"/>
                </a:lnTo>
                <a:close/>
                <a:moveTo>
                  <a:pt x="727" y="503"/>
                </a:moveTo>
                <a:cubicBezTo>
                  <a:pt x="768" y="503"/>
                  <a:pt x="768" y="503"/>
                  <a:pt x="768" y="503"/>
                </a:cubicBezTo>
                <a:cubicBezTo>
                  <a:pt x="768" y="544"/>
                  <a:pt x="768" y="544"/>
                  <a:pt x="768" y="544"/>
                </a:cubicBezTo>
                <a:cubicBezTo>
                  <a:pt x="727" y="544"/>
                  <a:pt x="727" y="544"/>
                  <a:pt x="727" y="544"/>
                </a:cubicBezTo>
                <a:lnTo>
                  <a:pt x="727" y="503"/>
                </a:lnTo>
                <a:close/>
                <a:moveTo>
                  <a:pt x="653" y="364"/>
                </a:moveTo>
                <a:cubicBezTo>
                  <a:pt x="693" y="364"/>
                  <a:pt x="693" y="364"/>
                  <a:pt x="693" y="364"/>
                </a:cubicBezTo>
                <a:cubicBezTo>
                  <a:pt x="693" y="405"/>
                  <a:pt x="693" y="405"/>
                  <a:pt x="693" y="405"/>
                </a:cubicBezTo>
                <a:cubicBezTo>
                  <a:pt x="653" y="405"/>
                  <a:pt x="653" y="405"/>
                  <a:pt x="653" y="405"/>
                </a:cubicBezTo>
                <a:lnTo>
                  <a:pt x="653" y="364"/>
                </a:lnTo>
                <a:close/>
                <a:moveTo>
                  <a:pt x="653" y="435"/>
                </a:moveTo>
                <a:cubicBezTo>
                  <a:pt x="693" y="435"/>
                  <a:pt x="693" y="435"/>
                  <a:pt x="693" y="435"/>
                </a:cubicBezTo>
                <a:cubicBezTo>
                  <a:pt x="693" y="476"/>
                  <a:pt x="693" y="476"/>
                  <a:pt x="693" y="476"/>
                </a:cubicBezTo>
                <a:cubicBezTo>
                  <a:pt x="653" y="476"/>
                  <a:pt x="653" y="476"/>
                  <a:pt x="653" y="476"/>
                </a:cubicBezTo>
                <a:lnTo>
                  <a:pt x="653" y="435"/>
                </a:lnTo>
                <a:close/>
                <a:moveTo>
                  <a:pt x="653" y="503"/>
                </a:moveTo>
                <a:cubicBezTo>
                  <a:pt x="693" y="503"/>
                  <a:pt x="693" y="503"/>
                  <a:pt x="693" y="503"/>
                </a:cubicBezTo>
                <a:cubicBezTo>
                  <a:pt x="693" y="544"/>
                  <a:pt x="693" y="544"/>
                  <a:pt x="693" y="544"/>
                </a:cubicBezTo>
                <a:cubicBezTo>
                  <a:pt x="653" y="544"/>
                  <a:pt x="653" y="544"/>
                  <a:pt x="653" y="544"/>
                </a:cubicBezTo>
                <a:lnTo>
                  <a:pt x="653" y="503"/>
                </a:lnTo>
                <a:close/>
                <a:moveTo>
                  <a:pt x="655" y="282"/>
                </a:moveTo>
                <a:cubicBezTo>
                  <a:pt x="1538" y="282"/>
                  <a:pt x="1538" y="282"/>
                  <a:pt x="1538" y="282"/>
                </a:cubicBezTo>
                <a:cubicBezTo>
                  <a:pt x="1574" y="282"/>
                  <a:pt x="1603" y="254"/>
                  <a:pt x="1603" y="218"/>
                </a:cubicBezTo>
                <a:cubicBezTo>
                  <a:pt x="1603" y="65"/>
                  <a:pt x="1603" y="65"/>
                  <a:pt x="1603" y="65"/>
                </a:cubicBezTo>
                <a:cubicBezTo>
                  <a:pt x="1603" y="29"/>
                  <a:pt x="1574" y="0"/>
                  <a:pt x="1538" y="0"/>
                </a:cubicBezTo>
                <a:cubicBezTo>
                  <a:pt x="655" y="0"/>
                  <a:pt x="655" y="0"/>
                  <a:pt x="655" y="0"/>
                </a:cubicBezTo>
                <a:cubicBezTo>
                  <a:pt x="619" y="0"/>
                  <a:pt x="590" y="29"/>
                  <a:pt x="590" y="65"/>
                </a:cubicBezTo>
                <a:cubicBezTo>
                  <a:pt x="590" y="218"/>
                  <a:pt x="590" y="218"/>
                  <a:pt x="590" y="218"/>
                </a:cubicBezTo>
                <a:cubicBezTo>
                  <a:pt x="590" y="254"/>
                  <a:pt x="619" y="282"/>
                  <a:pt x="655" y="282"/>
                </a:cubicBezTo>
                <a:close/>
                <a:moveTo>
                  <a:pt x="1464" y="90"/>
                </a:moveTo>
                <a:cubicBezTo>
                  <a:pt x="1492" y="90"/>
                  <a:pt x="1515" y="113"/>
                  <a:pt x="1515" y="141"/>
                </a:cubicBezTo>
                <a:cubicBezTo>
                  <a:pt x="1515" y="170"/>
                  <a:pt x="1492" y="192"/>
                  <a:pt x="1464" y="192"/>
                </a:cubicBezTo>
                <a:cubicBezTo>
                  <a:pt x="1436" y="192"/>
                  <a:pt x="1413" y="170"/>
                  <a:pt x="1413" y="141"/>
                </a:cubicBezTo>
                <a:cubicBezTo>
                  <a:pt x="1413" y="113"/>
                  <a:pt x="1436" y="90"/>
                  <a:pt x="1464" y="90"/>
                </a:cubicBezTo>
                <a:close/>
                <a:moveTo>
                  <a:pt x="1100" y="52"/>
                </a:moveTo>
                <a:cubicBezTo>
                  <a:pt x="1140" y="52"/>
                  <a:pt x="1140" y="52"/>
                  <a:pt x="1140" y="52"/>
                </a:cubicBezTo>
                <a:cubicBezTo>
                  <a:pt x="1140" y="92"/>
                  <a:pt x="1140" y="92"/>
                  <a:pt x="1140" y="92"/>
                </a:cubicBezTo>
                <a:cubicBezTo>
                  <a:pt x="1100" y="92"/>
                  <a:pt x="1100" y="92"/>
                  <a:pt x="1100" y="92"/>
                </a:cubicBezTo>
                <a:lnTo>
                  <a:pt x="1100" y="52"/>
                </a:lnTo>
                <a:close/>
                <a:moveTo>
                  <a:pt x="1100" y="123"/>
                </a:moveTo>
                <a:cubicBezTo>
                  <a:pt x="1140" y="123"/>
                  <a:pt x="1140" y="123"/>
                  <a:pt x="1140" y="123"/>
                </a:cubicBezTo>
                <a:cubicBezTo>
                  <a:pt x="1140" y="163"/>
                  <a:pt x="1140" y="163"/>
                  <a:pt x="1140" y="163"/>
                </a:cubicBezTo>
                <a:cubicBezTo>
                  <a:pt x="1100" y="163"/>
                  <a:pt x="1100" y="163"/>
                  <a:pt x="1100" y="163"/>
                </a:cubicBezTo>
                <a:lnTo>
                  <a:pt x="1100" y="123"/>
                </a:lnTo>
                <a:close/>
                <a:moveTo>
                  <a:pt x="1100" y="191"/>
                </a:moveTo>
                <a:cubicBezTo>
                  <a:pt x="1140" y="191"/>
                  <a:pt x="1140" y="191"/>
                  <a:pt x="1140" y="191"/>
                </a:cubicBezTo>
                <a:cubicBezTo>
                  <a:pt x="1140" y="231"/>
                  <a:pt x="1140" y="231"/>
                  <a:pt x="1140" y="231"/>
                </a:cubicBezTo>
                <a:cubicBezTo>
                  <a:pt x="1100" y="231"/>
                  <a:pt x="1100" y="231"/>
                  <a:pt x="1100" y="231"/>
                </a:cubicBezTo>
                <a:lnTo>
                  <a:pt x="1100" y="191"/>
                </a:lnTo>
                <a:close/>
                <a:moveTo>
                  <a:pt x="1025" y="52"/>
                </a:moveTo>
                <a:cubicBezTo>
                  <a:pt x="1066" y="52"/>
                  <a:pt x="1066" y="52"/>
                  <a:pt x="1066" y="52"/>
                </a:cubicBezTo>
                <a:cubicBezTo>
                  <a:pt x="1066" y="92"/>
                  <a:pt x="1066" y="92"/>
                  <a:pt x="1066" y="92"/>
                </a:cubicBezTo>
                <a:cubicBezTo>
                  <a:pt x="1025" y="92"/>
                  <a:pt x="1025" y="92"/>
                  <a:pt x="1025" y="92"/>
                </a:cubicBezTo>
                <a:lnTo>
                  <a:pt x="1025" y="52"/>
                </a:lnTo>
                <a:close/>
                <a:moveTo>
                  <a:pt x="1025" y="123"/>
                </a:moveTo>
                <a:cubicBezTo>
                  <a:pt x="1066" y="123"/>
                  <a:pt x="1066" y="123"/>
                  <a:pt x="1066" y="123"/>
                </a:cubicBezTo>
                <a:cubicBezTo>
                  <a:pt x="1066" y="163"/>
                  <a:pt x="1066" y="163"/>
                  <a:pt x="1066" y="163"/>
                </a:cubicBezTo>
                <a:cubicBezTo>
                  <a:pt x="1025" y="163"/>
                  <a:pt x="1025" y="163"/>
                  <a:pt x="1025" y="163"/>
                </a:cubicBezTo>
                <a:lnTo>
                  <a:pt x="1025" y="123"/>
                </a:lnTo>
                <a:close/>
                <a:moveTo>
                  <a:pt x="1025" y="191"/>
                </a:moveTo>
                <a:cubicBezTo>
                  <a:pt x="1066" y="191"/>
                  <a:pt x="1066" y="191"/>
                  <a:pt x="1066" y="191"/>
                </a:cubicBezTo>
                <a:cubicBezTo>
                  <a:pt x="1066" y="231"/>
                  <a:pt x="1066" y="231"/>
                  <a:pt x="1066" y="231"/>
                </a:cubicBezTo>
                <a:cubicBezTo>
                  <a:pt x="1025" y="231"/>
                  <a:pt x="1025" y="231"/>
                  <a:pt x="1025" y="231"/>
                </a:cubicBezTo>
                <a:lnTo>
                  <a:pt x="1025" y="191"/>
                </a:lnTo>
                <a:close/>
                <a:moveTo>
                  <a:pt x="951" y="52"/>
                </a:moveTo>
                <a:cubicBezTo>
                  <a:pt x="992" y="52"/>
                  <a:pt x="992" y="52"/>
                  <a:pt x="992" y="52"/>
                </a:cubicBezTo>
                <a:cubicBezTo>
                  <a:pt x="992" y="92"/>
                  <a:pt x="992" y="92"/>
                  <a:pt x="992" y="92"/>
                </a:cubicBezTo>
                <a:cubicBezTo>
                  <a:pt x="951" y="92"/>
                  <a:pt x="951" y="92"/>
                  <a:pt x="951" y="92"/>
                </a:cubicBezTo>
                <a:lnTo>
                  <a:pt x="951" y="52"/>
                </a:lnTo>
                <a:close/>
                <a:moveTo>
                  <a:pt x="951" y="123"/>
                </a:moveTo>
                <a:cubicBezTo>
                  <a:pt x="992" y="123"/>
                  <a:pt x="992" y="123"/>
                  <a:pt x="992" y="123"/>
                </a:cubicBezTo>
                <a:cubicBezTo>
                  <a:pt x="992" y="163"/>
                  <a:pt x="992" y="163"/>
                  <a:pt x="992" y="163"/>
                </a:cubicBezTo>
                <a:cubicBezTo>
                  <a:pt x="951" y="163"/>
                  <a:pt x="951" y="163"/>
                  <a:pt x="951" y="163"/>
                </a:cubicBezTo>
                <a:lnTo>
                  <a:pt x="951" y="123"/>
                </a:lnTo>
                <a:close/>
                <a:moveTo>
                  <a:pt x="951" y="191"/>
                </a:moveTo>
                <a:cubicBezTo>
                  <a:pt x="992" y="191"/>
                  <a:pt x="992" y="191"/>
                  <a:pt x="992" y="191"/>
                </a:cubicBezTo>
                <a:cubicBezTo>
                  <a:pt x="992" y="231"/>
                  <a:pt x="992" y="231"/>
                  <a:pt x="992" y="231"/>
                </a:cubicBezTo>
                <a:cubicBezTo>
                  <a:pt x="951" y="231"/>
                  <a:pt x="951" y="231"/>
                  <a:pt x="951" y="231"/>
                </a:cubicBezTo>
                <a:lnTo>
                  <a:pt x="951" y="191"/>
                </a:lnTo>
                <a:close/>
                <a:moveTo>
                  <a:pt x="877" y="52"/>
                </a:moveTo>
                <a:cubicBezTo>
                  <a:pt x="917" y="52"/>
                  <a:pt x="917" y="52"/>
                  <a:pt x="917" y="52"/>
                </a:cubicBezTo>
                <a:cubicBezTo>
                  <a:pt x="917" y="92"/>
                  <a:pt x="917" y="92"/>
                  <a:pt x="917" y="92"/>
                </a:cubicBezTo>
                <a:cubicBezTo>
                  <a:pt x="877" y="92"/>
                  <a:pt x="877" y="92"/>
                  <a:pt x="877" y="92"/>
                </a:cubicBezTo>
                <a:lnTo>
                  <a:pt x="877" y="52"/>
                </a:lnTo>
                <a:close/>
                <a:moveTo>
                  <a:pt x="877" y="123"/>
                </a:moveTo>
                <a:cubicBezTo>
                  <a:pt x="917" y="123"/>
                  <a:pt x="917" y="123"/>
                  <a:pt x="917" y="123"/>
                </a:cubicBezTo>
                <a:cubicBezTo>
                  <a:pt x="917" y="163"/>
                  <a:pt x="917" y="163"/>
                  <a:pt x="917" y="163"/>
                </a:cubicBezTo>
                <a:cubicBezTo>
                  <a:pt x="877" y="163"/>
                  <a:pt x="877" y="163"/>
                  <a:pt x="877" y="163"/>
                </a:cubicBezTo>
                <a:lnTo>
                  <a:pt x="877" y="123"/>
                </a:lnTo>
                <a:close/>
                <a:moveTo>
                  <a:pt x="877" y="191"/>
                </a:moveTo>
                <a:cubicBezTo>
                  <a:pt x="917" y="191"/>
                  <a:pt x="917" y="191"/>
                  <a:pt x="917" y="191"/>
                </a:cubicBezTo>
                <a:cubicBezTo>
                  <a:pt x="917" y="231"/>
                  <a:pt x="917" y="231"/>
                  <a:pt x="917" y="231"/>
                </a:cubicBezTo>
                <a:cubicBezTo>
                  <a:pt x="877" y="231"/>
                  <a:pt x="877" y="231"/>
                  <a:pt x="877" y="231"/>
                </a:cubicBezTo>
                <a:lnTo>
                  <a:pt x="877" y="191"/>
                </a:lnTo>
                <a:close/>
                <a:moveTo>
                  <a:pt x="802" y="52"/>
                </a:moveTo>
                <a:cubicBezTo>
                  <a:pt x="842" y="52"/>
                  <a:pt x="842" y="52"/>
                  <a:pt x="842" y="52"/>
                </a:cubicBezTo>
                <a:cubicBezTo>
                  <a:pt x="842" y="92"/>
                  <a:pt x="842" y="92"/>
                  <a:pt x="842" y="92"/>
                </a:cubicBezTo>
                <a:cubicBezTo>
                  <a:pt x="802" y="92"/>
                  <a:pt x="802" y="92"/>
                  <a:pt x="802" y="92"/>
                </a:cubicBezTo>
                <a:lnTo>
                  <a:pt x="802" y="52"/>
                </a:lnTo>
                <a:close/>
                <a:moveTo>
                  <a:pt x="802" y="123"/>
                </a:moveTo>
                <a:cubicBezTo>
                  <a:pt x="842" y="123"/>
                  <a:pt x="842" y="123"/>
                  <a:pt x="842" y="123"/>
                </a:cubicBezTo>
                <a:cubicBezTo>
                  <a:pt x="842" y="163"/>
                  <a:pt x="842" y="163"/>
                  <a:pt x="842" y="163"/>
                </a:cubicBezTo>
                <a:cubicBezTo>
                  <a:pt x="802" y="163"/>
                  <a:pt x="802" y="163"/>
                  <a:pt x="802" y="163"/>
                </a:cubicBezTo>
                <a:lnTo>
                  <a:pt x="802" y="123"/>
                </a:lnTo>
                <a:close/>
                <a:moveTo>
                  <a:pt x="802" y="191"/>
                </a:moveTo>
                <a:cubicBezTo>
                  <a:pt x="842" y="191"/>
                  <a:pt x="842" y="191"/>
                  <a:pt x="842" y="191"/>
                </a:cubicBezTo>
                <a:cubicBezTo>
                  <a:pt x="842" y="231"/>
                  <a:pt x="842" y="231"/>
                  <a:pt x="842" y="231"/>
                </a:cubicBezTo>
                <a:cubicBezTo>
                  <a:pt x="802" y="231"/>
                  <a:pt x="802" y="231"/>
                  <a:pt x="802" y="231"/>
                </a:cubicBezTo>
                <a:lnTo>
                  <a:pt x="802" y="191"/>
                </a:lnTo>
                <a:close/>
                <a:moveTo>
                  <a:pt x="727" y="52"/>
                </a:moveTo>
                <a:cubicBezTo>
                  <a:pt x="768" y="52"/>
                  <a:pt x="768" y="52"/>
                  <a:pt x="768" y="52"/>
                </a:cubicBezTo>
                <a:cubicBezTo>
                  <a:pt x="768" y="92"/>
                  <a:pt x="768" y="92"/>
                  <a:pt x="768" y="92"/>
                </a:cubicBezTo>
                <a:cubicBezTo>
                  <a:pt x="727" y="92"/>
                  <a:pt x="727" y="92"/>
                  <a:pt x="727" y="92"/>
                </a:cubicBezTo>
                <a:lnTo>
                  <a:pt x="727" y="52"/>
                </a:lnTo>
                <a:close/>
                <a:moveTo>
                  <a:pt x="727" y="123"/>
                </a:moveTo>
                <a:cubicBezTo>
                  <a:pt x="768" y="123"/>
                  <a:pt x="768" y="123"/>
                  <a:pt x="768" y="123"/>
                </a:cubicBezTo>
                <a:cubicBezTo>
                  <a:pt x="768" y="163"/>
                  <a:pt x="768" y="163"/>
                  <a:pt x="768" y="163"/>
                </a:cubicBezTo>
                <a:cubicBezTo>
                  <a:pt x="727" y="163"/>
                  <a:pt x="727" y="163"/>
                  <a:pt x="727" y="163"/>
                </a:cubicBezTo>
                <a:lnTo>
                  <a:pt x="727" y="123"/>
                </a:lnTo>
                <a:close/>
                <a:moveTo>
                  <a:pt x="727" y="191"/>
                </a:moveTo>
                <a:cubicBezTo>
                  <a:pt x="768" y="191"/>
                  <a:pt x="768" y="191"/>
                  <a:pt x="768" y="191"/>
                </a:cubicBezTo>
                <a:cubicBezTo>
                  <a:pt x="768" y="231"/>
                  <a:pt x="768" y="231"/>
                  <a:pt x="768" y="231"/>
                </a:cubicBezTo>
                <a:cubicBezTo>
                  <a:pt x="727" y="231"/>
                  <a:pt x="727" y="231"/>
                  <a:pt x="727" y="231"/>
                </a:cubicBezTo>
                <a:lnTo>
                  <a:pt x="727" y="191"/>
                </a:lnTo>
                <a:close/>
                <a:moveTo>
                  <a:pt x="653" y="52"/>
                </a:moveTo>
                <a:cubicBezTo>
                  <a:pt x="693" y="52"/>
                  <a:pt x="693" y="52"/>
                  <a:pt x="693" y="52"/>
                </a:cubicBezTo>
                <a:cubicBezTo>
                  <a:pt x="693" y="92"/>
                  <a:pt x="693" y="92"/>
                  <a:pt x="693" y="92"/>
                </a:cubicBezTo>
                <a:cubicBezTo>
                  <a:pt x="653" y="92"/>
                  <a:pt x="653" y="92"/>
                  <a:pt x="653" y="92"/>
                </a:cubicBezTo>
                <a:lnTo>
                  <a:pt x="653" y="52"/>
                </a:lnTo>
                <a:close/>
                <a:moveTo>
                  <a:pt x="653" y="123"/>
                </a:moveTo>
                <a:cubicBezTo>
                  <a:pt x="693" y="123"/>
                  <a:pt x="693" y="123"/>
                  <a:pt x="693" y="123"/>
                </a:cubicBezTo>
                <a:cubicBezTo>
                  <a:pt x="693" y="163"/>
                  <a:pt x="693" y="163"/>
                  <a:pt x="693" y="163"/>
                </a:cubicBezTo>
                <a:cubicBezTo>
                  <a:pt x="653" y="163"/>
                  <a:pt x="653" y="163"/>
                  <a:pt x="653" y="163"/>
                </a:cubicBezTo>
                <a:lnTo>
                  <a:pt x="653" y="123"/>
                </a:lnTo>
                <a:close/>
                <a:moveTo>
                  <a:pt x="653" y="191"/>
                </a:moveTo>
                <a:cubicBezTo>
                  <a:pt x="693" y="191"/>
                  <a:pt x="693" y="191"/>
                  <a:pt x="693" y="191"/>
                </a:cubicBezTo>
                <a:cubicBezTo>
                  <a:pt x="693" y="231"/>
                  <a:pt x="693" y="231"/>
                  <a:pt x="693" y="231"/>
                </a:cubicBezTo>
                <a:cubicBezTo>
                  <a:pt x="653" y="231"/>
                  <a:pt x="653" y="231"/>
                  <a:pt x="653" y="231"/>
                </a:cubicBezTo>
                <a:lnTo>
                  <a:pt x="653" y="191"/>
                </a:lnTo>
                <a:close/>
                <a:moveTo>
                  <a:pt x="1345" y="2036"/>
                </a:moveTo>
                <a:cubicBezTo>
                  <a:pt x="1339" y="2029"/>
                  <a:pt x="1325" y="2023"/>
                  <a:pt x="1315" y="2023"/>
                </a:cubicBezTo>
                <a:cubicBezTo>
                  <a:pt x="878" y="2023"/>
                  <a:pt x="878" y="2023"/>
                  <a:pt x="878" y="2023"/>
                </a:cubicBezTo>
                <a:cubicBezTo>
                  <a:pt x="868" y="2023"/>
                  <a:pt x="855" y="2029"/>
                  <a:pt x="848" y="2036"/>
                </a:cubicBezTo>
                <a:cubicBezTo>
                  <a:pt x="761" y="2138"/>
                  <a:pt x="761" y="2138"/>
                  <a:pt x="761" y="2138"/>
                </a:cubicBezTo>
                <a:cubicBezTo>
                  <a:pt x="755" y="2146"/>
                  <a:pt x="749" y="2160"/>
                  <a:pt x="749" y="2170"/>
                </a:cubicBezTo>
                <a:cubicBezTo>
                  <a:pt x="749" y="2179"/>
                  <a:pt x="749" y="2179"/>
                  <a:pt x="749" y="2179"/>
                </a:cubicBezTo>
                <a:cubicBezTo>
                  <a:pt x="749" y="2189"/>
                  <a:pt x="757" y="2197"/>
                  <a:pt x="767" y="2197"/>
                </a:cubicBezTo>
                <a:cubicBezTo>
                  <a:pt x="1426" y="2197"/>
                  <a:pt x="1426" y="2197"/>
                  <a:pt x="1426" y="2197"/>
                </a:cubicBezTo>
                <a:cubicBezTo>
                  <a:pt x="1436" y="2197"/>
                  <a:pt x="1444" y="2189"/>
                  <a:pt x="1444" y="2179"/>
                </a:cubicBezTo>
                <a:cubicBezTo>
                  <a:pt x="1444" y="2170"/>
                  <a:pt x="1444" y="2170"/>
                  <a:pt x="1444" y="2170"/>
                </a:cubicBezTo>
                <a:cubicBezTo>
                  <a:pt x="1444" y="2160"/>
                  <a:pt x="1439" y="2146"/>
                  <a:pt x="1432" y="2138"/>
                </a:cubicBezTo>
                <a:lnTo>
                  <a:pt x="1345" y="2036"/>
                </a:lnTo>
                <a:close/>
                <a:moveTo>
                  <a:pt x="2182" y="1590"/>
                </a:moveTo>
                <a:cubicBezTo>
                  <a:pt x="2095" y="1488"/>
                  <a:pt x="2095" y="1488"/>
                  <a:pt x="2095" y="1488"/>
                </a:cubicBezTo>
                <a:cubicBezTo>
                  <a:pt x="2088" y="1480"/>
                  <a:pt x="2075" y="1474"/>
                  <a:pt x="2065" y="1474"/>
                </a:cubicBezTo>
                <a:cubicBezTo>
                  <a:pt x="1627" y="1474"/>
                  <a:pt x="1627" y="1474"/>
                  <a:pt x="1627" y="1474"/>
                </a:cubicBezTo>
                <a:cubicBezTo>
                  <a:pt x="1617" y="1474"/>
                  <a:pt x="1604" y="1480"/>
                  <a:pt x="1597" y="1488"/>
                </a:cubicBezTo>
                <a:cubicBezTo>
                  <a:pt x="1510" y="1590"/>
                  <a:pt x="1510" y="1590"/>
                  <a:pt x="1510" y="1590"/>
                </a:cubicBezTo>
                <a:cubicBezTo>
                  <a:pt x="1504" y="1598"/>
                  <a:pt x="1499" y="1612"/>
                  <a:pt x="1499" y="1622"/>
                </a:cubicBezTo>
                <a:cubicBezTo>
                  <a:pt x="1499" y="1630"/>
                  <a:pt x="1499" y="1630"/>
                  <a:pt x="1499" y="1630"/>
                </a:cubicBezTo>
                <a:cubicBezTo>
                  <a:pt x="1499" y="1640"/>
                  <a:pt x="1507" y="1649"/>
                  <a:pt x="1517" y="1649"/>
                </a:cubicBezTo>
                <a:cubicBezTo>
                  <a:pt x="2175" y="1649"/>
                  <a:pt x="2175" y="1649"/>
                  <a:pt x="2175" y="1649"/>
                </a:cubicBezTo>
                <a:cubicBezTo>
                  <a:pt x="2185" y="1649"/>
                  <a:pt x="2193" y="1640"/>
                  <a:pt x="2193" y="1630"/>
                </a:cubicBezTo>
                <a:cubicBezTo>
                  <a:pt x="2193" y="1622"/>
                  <a:pt x="2193" y="1622"/>
                  <a:pt x="2193" y="1622"/>
                </a:cubicBezTo>
                <a:cubicBezTo>
                  <a:pt x="2193" y="1612"/>
                  <a:pt x="2188" y="1598"/>
                  <a:pt x="2182" y="1590"/>
                </a:cubicBezTo>
                <a:close/>
                <a:moveTo>
                  <a:pt x="176" y="1449"/>
                </a:moveTo>
                <a:cubicBezTo>
                  <a:pt x="519" y="1449"/>
                  <a:pt x="519" y="1449"/>
                  <a:pt x="519" y="1449"/>
                </a:cubicBezTo>
                <a:cubicBezTo>
                  <a:pt x="559" y="1449"/>
                  <a:pt x="591" y="1417"/>
                  <a:pt x="591" y="1377"/>
                </a:cubicBezTo>
                <a:cubicBezTo>
                  <a:pt x="591" y="1322"/>
                  <a:pt x="591" y="1322"/>
                  <a:pt x="591" y="1322"/>
                </a:cubicBezTo>
                <a:cubicBezTo>
                  <a:pt x="920" y="1322"/>
                  <a:pt x="920" y="1322"/>
                  <a:pt x="920" y="1322"/>
                </a:cubicBezTo>
                <a:cubicBezTo>
                  <a:pt x="936" y="1388"/>
                  <a:pt x="990" y="1440"/>
                  <a:pt x="1057" y="1455"/>
                </a:cubicBezTo>
                <a:cubicBezTo>
                  <a:pt x="1057" y="1617"/>
                  <a:pt x="1057" y="1617"/>
                  <a:pt x="1057" y="1617"/>
                </a:cubicBezTo>
                <a:cubicBezTo>
                  <a:pt x="925" y="1617"/>
                  <a:pt x="925" y="1617"/>
                  <a:pt x="925" y="1617"/>
                </a:cubicBezTo>
                <a:cubicBezTo>
                  <a:pt x="885" y="1617"/>
                  <a:pt x="853" y="1650"/>
                  <a:pt x="853" y="1690"/>
                </a:cubicBezTo>
                <a:cubicBezTo>
                  <a:pt x="853" y="1925"/>
                  <a:pt x="853" y="1925"/>
                  <a:pt x="853" y="1925"/>
                </a:cubicBezTo>
                <a:cubicBezTo>
                  <a:pt x="853" y="1965"/>
                  <a:pt x="885" y="1997"/>
                  <a:pt x="925" y="1997"/>
                </a:cubicBezTo>
                <a:cubicBezTo>
                  <a:pt x="1268" y="1997"/>
                  <a:pt x="1268" y="1997"/>
                  <a:pt x="1268" y="1997"/>
                </a:cubicBezTo>
                <a:cubicBezTo>
                  <a:pt x="1308" y="1997"/>
                  <a:pt x="1341" y="1965"/>
                  <a:pt x="1341" y="1925"/>
                </a:cubicBezTo>
                <a:cubicBezTo>
                  <a:pt x="1341" y="1690"/>
                  <a:pt x="1341" y="1690"/>
                  <a:pt x="1341" y="1690"/>
                </a:cubicBezTo>
                <a:cubicBezTo>
                  <a:pt x="1341" y="1650"/>
                  <a:pt x="1308" y="1617"/>
                  <a:pt x="1268" y="1617"/>
                </a:cubicBezTo>
                <a:cubicBezTo>
                  <a:pt x="1137" y="1617"/>
                  <a:pt x="1137" y="1617"/>
                  <a:pt x="1137" y="1617"/>
                </a:cubicBezTo>
                <a:cubicBezTo>
                  <a:pt x="1137" y="1455"/>
                  <a:pt x="1137" y="1455"/>
                  <a:pt x="1137" y="1455"/>
                </a:cubicBezTo>
                <a:cubicBezTo>
                  <a:pt x="1204" y="1440"/>
                  <a:pt x="1257" y="1388"/>
                  <a:pt x="1273" y="1322"/>
                </a:cubicBezTo>
                <a:cubicBezTo>
                  <a:pt x="1602" y="1322"/>
                  <a:pt x="1602" y="1322"/>
                  <a:pt x="1602" y="1322"/>
                </a:cubicBezTo>
                <a:cubicBezTo>
                  <a:pt x="1602" y="1377"/>
                  <a:pt x="1602" y="1377"/>
                  <a:pt x="1602" y="1377"/>
                </a:cubicBezTo>
                <a:cubicBezTo>
                  <a:pt x="1602" y="1417"/>
                  <a:pt x="1634" y="1449"/>
                  <a:pt x="1675" y="1449"/>
                </a:cubicBezTo>
                <a:cubicBezTo>
                  <a:pt x="2018" y="1449"/>
                  <a:pt x="2018" y="1449"/>
                  <a:pt x="2018" y="1449"/>
                </a:cubicBezTo>
                <a:cubicBezTo>
                  <a:pt x="2058" y="1449"/>
                  <a:pt x="2090" y="1417"/>
                  <a:pt x="2090" y="1377"/>
                </a:cubicBezTo>
                <a:cubicBezTo>
                  <a:pt x="2090" y="1142"/>
                  <a:pt x="2090" y="1142"/>
                  <a:pt x="2090" y="1142"/>
                </a:cubicBezTo>
                <a:cubicBezTo>
                  <a:pt x="2090" y="1102"/>
                  <a:pt x="2058" y="1069"/>
                  <a:pt x="2018" y="1069"/>
                </a:cubicBezTo>
                <a:cubicBezTo>
                  <a:pt x="1675" y="1069"/>
                  <a:pt x="1675" y="1069"/>
                  <a:pt x="1675" y="1069"/>
                </a:cubicBezTo>
                <a:cubicBezTo>
                  <a:pt x="1634" y="1069"/>
                  <a:pt x="1602" y="1102"/>
                  <a:pt x="1602" y="1142"/>
                </a:cubicBezTo>
                <a:cubicBezTo>
                  <a:pt x="1602" y="1242"/>
                  <a:pt x="1602" y="1242"/>
                  <a:pt x="1602" y="1242"/>
                </a:cubicBezTo>
                <a:cubicBezTo>
                  <a:pt x="1275" y="1242"/>
                  <a:pt x="1275" y="1242"/>
                  <a:pt x="1275" y="1242"/>
                </a:cubicBezTo>
                <a:cubicBezTo>
                  <a:pt x="1262" y="1176"/>
                  <a:pt x="1214" y="1122"/>
                  <a:pt x="1150" y="1103"/>
                </a:cubicBezTo>
                <a:cubicBezTo>
                  <a:pt x="1150" y="908"/>
                  <a:pt x="1150" y="908"/>
                  <a:pt x="1150" y="908"/>
                </a:cubicBezTo>
                <a:cubicBezTo>
                  <a:pt x="1538" y="908"/>
                  <a:pt x="1538" y="908"/>
                  <a:pt x="1538" y="908"/>
                </a:cubicBezTo>
                <a:cubicBezTo>
                  <a:pt x="1574" y="908"/>
                  <a:pt x="1603" y="879"/>
                  <a:pt x="1603" y="843"/>
                </a:cubicBezTo>
                <a:cubicBezTo>
                  <a:pt x="1603" y="690"/>
                  <a:pt x="1603" y="690"/>
                  <a:pt x="1603" y="690"/>
                </a:cubicBezTo>
                <a:cubicBezTo>
                  <a:pt x="1603" y="654"/>
                  <a:pt x="1574" y="625"/>
                  <a:pt x="1538" y="625"/>
                </a:cubicBezTo>
                <a:cubicBezTo>
                  <a:pt x="655" y="625"/>
                  <a:pt x="655" y="625"/>
                  <a:pt x="655" y="625"/>
                </a:cubicBezTo>
                <a:cubicBezTo>
                  <a:pt x="619" y="625"/>
                  <a:pt x="590" y="654"/>
                  <a:pt x="590" y="690"/>
                </a:cubicBezTo>
                <a:cubicBezTo>
                  <a:pt x="590" y="843"/>
                  <a:pt x="590" y="843"/>
                  <a:pt x="590" y="843"/>
                </a:cubicBezTo>
                <a:cubicBezTo>
                  <a:pt x="590" y="879"/>
                  <a:pt x="619" y="908"/>
                  <a:pt x="655" y="908"/>
                </a:cubicBezTo>
                <a:cubicBezTo>
                  <a:pt x="1043" y="908"/>
                  <a:pt x="1043" y="908"/>
                  <a:pt x="1043" y="908"/>
                </a:cubicBezTo>
                <a:cubicBezTo>
                  <a:pt x="1043" y="1103"/>
                  <a:pt x="1043" y="1103"/>
                  <a:pt x="1043" y="1103"/>
                </a:cubicBezTo>
                <a:cubicBezTo>
                  <a:pt x="980" y="1122"/>
                  <a:pt x="931" y="1176"/>
                  <a:pt x="918" y="1242"/>
                </a:cubicBezTo>
                <a:cubicBezTo>
                  <a:pt x="591" y="1242"/>
                  <a:pt x="591" y="1242"/>
                  <a:pt x="591" y="1242"/>
                </a:cubicBezTo>
                <a:cubicBezTo>
                  <a:pt x="591" y="1142"/>
                  <a:pt x="591" y="1142"/>
                  <a:pt x="591" y="1142"/>
                </a:cubicBezTo>
                <a:cubicBezTo>
                  <a:pt x="591" y="1102"/>
                  <a:pt x="559" y="1069"/>
                  <a:pt x="519" y="1069"/>
                </a:cubicBezTo>
                <a:cubicBezTo>
                  <a:pt x="176" y="1069"/>
                  <a:pt x="176" y="1069"/>
                  <a:pt x="176" y="1069"/>
                </a:cubicBezTo>
                <a:cubicBezTo>
                  <a:pt x="136" y="1069"/>
                  <a:pt x="103" y="1102"/>
                  <a:pt x="103" y="1142"/>
                </a:cubicBezTo>
                <a:cubicBezTo>
                  <a:pt x="103" y="1377"/>
                  <a:pt x="103" y="1377"/>
                  <a:pt x="103" y="1377"/>
                </a:cubicBezTo>
                <a:cubicBezTo>
                  <a:pt x="103" y="1417"/>
                  <a:pt x="136" y="1449"/>
                  <a:pt x="176" y="1449"/>
                </a:cubicBezTo>
                <a:close/>
                <a:moveTo>
                  <a:pt x="1644" y="1142"/>
                </a:moveTo>
                <a:cubicBezTo>
                  <a:pt x="1644" y="1125"/>
                  <a:pt x="1658" y="1111"/>
                  <a:pt x="1675" y="1111"/>
                </a:cubicBezTo>
                <a:cubicBezTo>
                  <a:pt x="2018" y="1111"/>
                  <a:pt x="2018" y="1111"/>
                  <a:pt x="2018" y="1111"/>
                </a:cubicBezTo>
                <a:cubicBezTo>
                  <a:pt x="2034" y="1111"/>
                  <a:pt x="2048" y="1125"/>
                  <a:pt x="2048" y="1142"/>
                </a:cubicBezTo>
                <a:cubicBezTo>
                  <a:pt x="2048" y="1377"/>
                  <a:pt x="2048" y="1377"/>
                  <a:pt x="2048" y="1377"/>
                </a:cubicBezTo>
                <a:cubicBezTo>
                  <a:pt x="2048" y="1393"/>
                  <a:pt x="2034" y="1407"/>
                  <a:pt x="2018" y="1407"/>
                </a:cubicBezTo>
                <a:cubicBezTo>
                  <a:pt x="1675" y="1407"/>
                  <a:pt x="1675" y="1407"/>
                  <a:pt x="1675" y="1407"/>
                </a:cubicBezTo>
                <a:cubicBezTo>
                  <a:pt x="1658" y="1407"/>
                  <a:pt x="1644" y="1393"/>
                  <a:pt x="1644" y="1377"/>
                </a:cubicBezTo>
                <a:lnTo>
                  <a:pt x="1644" y="1142"/>
                </a:lnTo>
                <a:close/>
                <a:moveTo>
                  <a:pt x="1464" y="715"/>
                </a:moveTo>
                <a:cubicBezTo>
                  <a:pt x="1492" y="715"/>
                  <a:pt x="1515" y="738"/>
                  <a:pt x="1515" y="766"/>
                </a:cubicBezTo>
                <a:cubicBezTo>
                  <a:pt x="1515" y="795"/>
                  <a:pt x="1492" y="818"/>
                  <a:pt x="1464" y="818"/>
                </a:cubicBezTo>
                <a:cubicBezTo>
                  <a:pt x="1436" y="818"/>
                  <a:pt x="1413" y="795"/>
                  <a:pt x="1413" y="766"/>
                </a:cubicBezTo>
                <a:cubicBezTo>
                  <a:pt x="1413" y="738"/>
                  <a:pt x="1436" y="715"/>
                  <a:pt x="1464" y="715"/>
                </a:cubicBezTo>
                <a:close/>
                <a:moveTo>
                  <a:pt x="1268" y="1660"/>
                </a:moveTo>
                <a:cubicBezTo>
                  <a:pt x="1285" y="1660"/>
                  <a:pt x="1298" y="1673"/>
                  <a:pt x="1298" y="1690"/>
                </a:cubicBezTo>
                <a:cubicBezTo>
                  <a:pt x="1298" y="1925"/>
                  <a:pt x="1298" y="1925"/>
                  <a:pt x="1298" y="1925"/>
                </a:cubicBezTo>
                <a:cubicBezTo>
                  <a:pt x="1298" y="1942"/>
                  <a:pt x="1285" y="1955"/>
                  <a:pt x="1268" y="1955"/>
                </a:cubicBezTo>
                <a:cubicBezTo>
                  <a:pt x="925" y="1955"/>
                  <a:pt x="925" y="1955"/>
                  <a:pt x="925" y="1955"/>
                </a:cubicBezTo>
                <a:cubicBezTo>
                  <a:pt x="908" y="1955"/>
                  <a:pt x="895" y="1942"/>
                  <a:pt x="895" y="1925"/>
                </a:cubicBezTo>
                <a:cubicBezTo>
                  <a:pt x="895" y="1690"/>
                  <a:pt x="895" y="1690"/>
                  <a:pt x="895" y="1690"/>
                </a:cubicBezTo>
                <a:cubicBezTo>
                  <a:pt x="895" y="1673"/>
                  <a:pt x="908" y="1660"/>
                  <a:pt x="925" y="1660"/>
                </a:cubicBezTo>
                <a:lnTo>
                  <a:pt x="1268" y="1660"/>
                </a:lnTo>
                <a:close/>
                <a:moveTo>
                  <a:pt x="1100" y="677"/>
                </a:moveTo>
                <a:cubicBezTo>
                  <a:pt x="1140" y="677"/>
                  <a:pt x="1140" y="677"/>
                  <a:pt x="1140" y="677"/>
                </a:cubicBezTo>
                <a:cubicBezTo>
                  <a:pt x="1140" y="717"/>
                  <a:pt x="1140" y="717"/>
                  <a:pt x="1140" y="717"/>
                </a:cubicBezTo>
                <a:cubicBezTo>
                  <a:pt x="1100" y="717"/>
                  <a:pt x="1100" y="717"/>
                  <a:pt x="1100" y="717"/>
                </a:cubicBezTo>
                <a:lnTo>
                  <a:pt x="1100" y="677"/>
                </a:lnTo>
                <a:close/>
                <a:moveTo>
                  <a:pt x="1100" y="748"/>
                </a:moveTo>
                <a:cubicBezTo>
                  <a:pt x="1140" y="748"/>
                  <a:pt x="1140" y="748"/>
                  <a:pt x="1140" y="748"/>
                </a:cubicBezTo>
                <a:cubicBezTo>
                  <a:pt x="1140" y="788"/>
                  <a:pt x="1140" y="788"/>
                  <a:pt x="1140" y="788"/>
                </a:cubicBezTo>
                <a:cubicBezTo>
                  <a:pt x="1100" y="788"/>
                  <a:pt x="1100" y="788"/>
                  <a:pt x="1100" y="788"/>
                </a:cubicBezTo>
                <a:lnTo>
                  <a:pt x="1100" y="748"/>
                </a:lnTo>
                <a:close/>
                <a:moveTo>
                  <a:pt x="1100" y="816"/>
                </a:moveTo>
                <a:cubicBezTo>
                  <a:pt x="1140" y="816"/>
                  <a:pt x="1140" y="816"/>
                  <a:pt x="1140" y="816"/>
                </a:cubicBezTo>
                <a:cubicBezTo>
                  <a:pt x="1140" y="856"/>
                  <a:pt x="1140" y="856"/>
                  <a:pt x="1140" y="856"/>
                </a:cubicBezTo>
                <a:cubicBezTo>
                  <a:pt x="1100" y="856"/>
                  <a:pt x="1100" y="856"/>
                  <a:pt x="1100" y="856"/>
                </a:cubicBezTo>
                <a:lnTo>
                  <a:pt x="1100" y="816"/>
                </a:lnTo>
                <a:close/>
                <a:moveTo>
                  <a:pt x="1025" y="677"/>
                </a:moveTo>
                <a:cubicBezTo>
                  <a:pt x="1066" y="677"/>
                  <a:pt x="1066" y="677"/>
                  <a:pt x="1066" y="677"/>
                </a:cubicBezTo>
                <a:cubicBezTo>
                  <a:pt x="1066" y="717"/>
                  <a:pt x="1066" y="717"/>
                  <a:pt x="1066" y="717"/>
                </a:cubicBezTo>
                <a:cubicBezTo>
                  <a:pt x="1025" y="717"/>
                  <a:pt x="1025" y="717"/>
                  <a:pt x="1025" y="717"/>
                </a:cubicBezTo>
                <a:lnTo>
                  <a:pt x="1025" y="677"/>
                </a:lnTo>
                <a:close/>
                <a:moveTo>
                  <a:pt x="1025" y="748"/>
                </a:moveTo>
                <a:cubicBezTo>
                  <a:pt x="1066" y="748"/>
                  <a:pt x="1066" y="748"/>
                  <a:pt x="1066" y="748"/>
                </a:cubicBezTo>
                <a:cubicBezTo>
                  <a:pt x="1066" y="788"/>
                  <a:pt x="1066" y="788"/>
                  <a:pt x="1066" y="788"/>
                </a:cubicBezTo>
                <a:cubicBezTo>
                  <a:pt x="1025" y="788"/>
                  <a:pt x="1025" y="788"/>
                  <a:pt x="1025" y="788"/>
                </a:cubicBezTo>
                <a:lnTo>
                  <a:pt x="1025" y="748"/>
                </a:lnTo>
                <a:close/>
                <a:moveTo>
                  <a:pt x="693" y="856"/>
                </a:moveTo>
                <a:cubicBezTo>
                  <a:pt x="653" y="856"/>
                  <a:pt x="653" y="856"/>
                  <a:pt x="653" y="856"/>
                </a:cubicBezTo>
                <a:cubicBezTo>
                  <a:pt x="653" y="816"/>
                  <a:pt x="653" y="816"/>
                  <a:pt x="653" y="816"/>
                </a:cubicBezTo>
                <a:cubicBezTo>
                  <a:pt x="693" y="816"/>
                  <a:pt x="693" y="816"/>
                  <a:pt x="693" y="816"/>
                </a:cubicBezTo>
                <a:lnTo>
                  <a:pt x="693" y="856"/>
                </a:lnTo>
                <a:close/>
                <a:moveTo>
                  <a:pt x="693" y="788"/>
                </a:moveTo>
                <a:cubicBezTo>
                  <a:pt x="653" y="788"/>
                  <a:pt x="653" y="788"/>
                  <a:pt x="653" y="788"/>
                </a:cubicBezTo>
                <a:cubicBezTo>
                  <a:pt x="653" y="748"/>
                  <a:pt x="653" y="748"/>
                  <a:pt x="653" y="748"/>
                </a:cubicBezTo>
                <a:cubicBezTo>
                  <a:pt x="693" y="748"/>
                  <a:pt x="693" y="748"/>
                  <a:pt x="693" y="748"/>
                </a:cubicBezTo>
                <a:lnTo>
                  <a:pt x="693" y="788"/>
                </a:lnTo>
                <a:close/>
                <a:moveTo>
                  <a:pt x="693" y="717"/>
                </a:moveTo>
                <a:cubicBezTo>
                  <a:pt x="653" y="717"/>
                  <a:pt x="653" y="717"/>
                  <a:pt x="653" y="717"/>
                </a:cubicBezTo>
                <a:cubicBezTo>
                  <a:pt x="653" y="677"/>
                  <a:pt x="653" y="677"/>
                  <a:pt x="653" y="677"/>
                </a:cubicBezTo>
                <a:cubicBezTo>
                  <a:pt x="693" y="677"/>
                  <a:pt x="693" y="677"/>
                  <a:pt x="693" y="677"/>
                </a:cubicBezTo>
                <a:lnTo>
                  <a:pt x="693" y="717"/>
                </a:lnTo>
                <a:close/>
                <a:moveTo>
                  <a:pt x="768" y="856"/>
                </a:moveTo>
                <a:cubicBezTo>
                  <a:pt x="727" y="856"/>
                  <a:pt x="727" y="856"/>
                  <a:pt x="727" y="856"/>
                </a:cubicBezTo>
                <a:cubicBezTo>
                  <a:pt x="727" y="816"/>
                  <a:pt x="727" y="816"/>
                  <a:pt x="727" y="816"/>
                </a:cubicBezTo>
                <a:cubicBezTo>
                  <a:pt x="768" y="816"/>
                  <a:pt x="768" y="816"/>
                  <a:pt x="768" y="816"/>
                </a:cubicBezTo>
                <a:lnTo>
                  <a:pt x="768" y="856"/>
                </a:lnTo>
                <a:close/>
                <a:moveTo>
                  <a:pt x="768" y="788"/>
                </a:moveTo>
                <a:cubicBezTo>
                  <a:pt x="727" y="788"/>
                  <a:pt x="727" y="788"/>
                  <a:pt x="727" y="788"/>
                </a:cubicBezTo>
                <a:cubicBezTo>
                  <a:pt x="727" y="748"/>
                  <a:pt x="727" y="748"/>
                  <a:pt x="727" y="748"/>
                </a:cubicBezTo>
                <a:cubicBezTo>
                  <a:pt x="768" y="748"/>
                  <a:pt x="768" y="748"/>
                  <a:pt x="768" y="748"/>
                </a:cubicBezTo>
                <a:lnTo>
                  <a:pt x="768" y="788"/>
                </a:lnTo>
                <a:close/>
                <a:moveTo>
                  <a:pt x="768" y="717"/>
                </a:moveTo>
                <a:cubicBezTo>
                  <a:pt x="727" y="717"/>
                  <a:pt x="727" y="717"/>
                  <a:pt x="727" y="717"/>
                </a:cubicBezTo>
                <a:cubicBezTo>
                  <a:pt x="727" y="677"/>
                  <a:pt x="727" y="677"/>
                  <a:pt x="727" y="677"/>
                </a:cubicBezTo>
                <a:cubicBezTo>
                  <a:pt x="768" y="677"/>
                  <a:pt x="768" y="677"/>
                  <a:pt x="768" y="677"/>
                </a:cubicBezTo>
                <a:lnTo>
                  <a:pt x="768" y="717"/>
                </a:lnTo>
                <a:close/>
                <a:moveTo>
                  <a:pt x="842" y="856"/>
                </a:moveTo>
                <a:cubicBezTo>
                  <a:pt x="802" y="856"/>
                  <a:pt x="802" y="856"/>
                  <a:pt x="802" y="856"/>
                </a:cubicBezTo>
                <a:cubicBezTo>
                  <a:pt x="802" y="816"/>
                  <a:pt x="802" y="816"/>
                  <a:pt x="802" y="816"/>
                </a:cubicBezTo>
                <a:cubicBezTo>
                  <a:pt x="842" y="816"/>
                  <a:pt x="842" y="816"/>
                  <a:pt x="842" y="816"/>
                </a:cubicBezTo>
                <a:lnTo>
                  <a:pt x="842" y="856"/>
                </a:lnTo>
                <a:close/>
                <a:moveTo>
                  <a:pt x="842" y="788"/>
                </a:moveTo>
                <a:cubicBezTo>
                  <a:pt x="802" y="788"/>
                  <a:pt x="802" y="788"/>
                  <a:pt x="802" y="788"/>
                </a:cubicBezTo>
                <a:cubicBezTo>
                  <a:pt x="802" y="748"/>
                  <a:pt x="802" y="748"/>
                  <a:pt x="802" y="748"/>
                </a:cubicBezTo>
                <a:cubicBezTo>
                  <a:pt x="842" y="748"/>
                  <a:pt x="842" y="748"/>
                  <a:pt x="842" y="748"/>
                </a:cubicBezTo>
                <a:lnTo>
                  <a:pt x="842" y="788"/>
                </a:lnTo>
                <a:close/>
                <a:moveTo>
                  <a:pt x="842" y="717"/>
                </a:moveTo>
                <a:cubicBezTo>
                  <a:pt x="802" y="717"/>
                  <a:pt x="802" y="717"/>
                  <a:pt x="802" y="717"/>
                </a:cubicBezTo>
                <a:cubicBezTo>
                  <a:pt x="802" y="677"/>
                  <a:pt x="802" y="677"/>
                  <a:pt x="802" y="677"/>
                </a:cubicBezTo>
                <a:cubicBezTo>
                  <a:pt x="842" y="677"/>
                  <a:pt x="842" y="677"/>
                  <a:pt x="842" y="677"/>
                </a:cubicBezTo>
                <a:lnTo>
                  <a:pt x="842" y="717"/>
                </a:lnTo>
                <a:close/>
                <a:moveTo>
                  <a:pt x="917" y="856"/>
                </a:moveTo>
                <a:cubicBezTo>
                  <a:pt x="877" y="856"/>
                  <a:pt x="877" y="856"/>
                  <a:pt x="877" y="856"/>
                </a:cubicBezTo>
                <a:cubicBezTo>
                  <a:pt x="877" y="816"/>
                  <a:pt x="877" y="816"/>
                  <a:pt x="877" y="816"/>
                </a:cubicBezTo>
                <a:cubicBezTo>
                  <a:pt x="917" y="816"/>
                  <a:pt x="917" y="816"/>
                  <a:pt x="917" y="816"/>
                </a:cubicBezTo>
                <a:lnTo>
                  <a:pt x="917" y="856"/>
                </a:lnTo>
                <a:close/>
                <a:moveTo>
                  <a:pt x="917" y="788"/>
                </a:moveTo>
                <a:cubicBezTo>
                  <a:pt x="877" y="788"/>
                  <a:pt x="877" y="788"/>
                  <a:pt x="877" y="788"/>
                </a:cubicBezTo>
                <a:cubicBezTo>
                  <a:pt x="877" y="748"/>
                  <a:pt x="877" y="748"/>
                  <a:pt x="877" y="748"/>
                </a:cubicBezTo>
                <a:cubicBezTo>
                  <a:pt x="917" y="748"/>
                  <a:pt x="917" y="748"/>
                  <a:pt x="917" y="748"/>
                </a:cubicBezTo>
                <a:lnTo>
                  <a:pt x="917" y="788"/>
                </a:lnTo>
                <a:close/>
                <a:moveTo>
                  <a:pt x="917" y="717"/>
                </a:moveTo>
                <a:cubicBezTo>
                  <a:pt x="877" y="717"/>
                  <a:pt x="877" y="717"/>
                  <a:pt x="877" y="717"/>
                </a:cubicBezTo>
                <a:cubicBezTo>
                  <a:pt x="877" y="677"/>
                  <a:pt x="877" y="677"/>
                  <a:pt x="877" y="677"/>
                </a:cubicBezTo>
                <a:cubicBezTo>
                  <a:pt x="917" y="677"/>
                  <a:pt x="917" y="677"/>
                  <a:pt x="917" y="677"/>
                </a:cubicBezTo>
                <a:lnTo>
                  <a:pt x="917" y="717"/>
                </a:lnTo>
                <a:close/>
                <a:moveTo>
                  <a:pt x="992" y="856"/>
                </a:moveTo>
                <a:cubicBezTo>
                  <a:pt x="951" y="856"/>
                  <a:pt x="951" y="856"/>
                  <a:pt x="951" y="856"/>
                </a:cubicBezTo>
                <a:cubicBezTo>
                  <a:pt x="951" y="816"/>
                  <a:pt x="951" y="816"/>
                  <a:pt x="951" y="816"/>
                </a:cubicBezTo>
                <a:cubicBezTo>
                  <a:pt x="992" y="816"/>
                  <a:pt x="992" y="816"/>
                  <a:pt x="992" y="816"/>
                </a:cubicBezTo>
                <a:lnTo>
                  <a:pt x="992" y="856"/>
                </a:lnTo>
                <a:close/>
                <a:moveTo>
                  <a:pt x="992" y="788"/>
                </a:moveTo>
                <a:cubicBezTo>
                  <a:pt x="951" y="788"/>
                  <a:pt x="951" y="788"/>
                  <a:pt x="951" y="788"/>
                </a:cubicBezTo>
                <a:cubicBezTo>
                  <a:pt x="951" y="748"/>
                  <a:pt x="951" y="748"/>
                  <a:pt x="951" y="748"/>
                </a:cubicBezTo>
                <a:cubicBezTo>
                  <a:pt x="992" y="748"/>
                  <a:pt x="992" y="748"/>
                  <a:pt x="992" y="748"/>
                </a:cubicBezTo>
                <a:lnTo>
                  <a:pt x="992" y="788"/>
                </a:lnTo>
                <a:close/>
                <a:moveTo>
                  <a:pt x="992" y="717"/>
                </a:moveTo>
                <a:cubicBezTo>
                  <a:pt x="951" y="717"/>
                  <a:pt x="951" y="717"/>
                  <a:pt x="951" y="717"/>
                </a:cubicBezTo>
                <a:cubicBezTo>
                  <a:pt x="951" y="677"/>
                  <a:pt x="951" y="677"/>
                  <a:pt x="951" y="677"/>
                </a:cubicBezTo>
                <a:cubicBezTo>
                  <a:pt x="992" y="677"/>
                  <a:pt x="992" y="677"/>
                  <a:pt x="992" y="677"/>
                </a:cubicBezTo>
                <a:lnTo>
                  <a:pt x="992" y="717"/>
                </a:lnTo>
                <a:close/>
                <a:moveTo>
                  <a:pt x="1025" y="856"/>
                </a:moveTo>
                <a:cubicBezTo>
                  <a:pt x="1025" y="816"/>
                  <a:pt x="1025" y="816"/>
                  <a:pt x="1025" y="816"/>
                </a:cubicBezTo>
                <a:cubicBezTo>
                  <a:pt x="1066" y="816"/>
                  <a:pt x="1066" y="816"/>
                  <a:pt x="1066" y="816"/>
                </a:cubicBezTo>
                <a:cubicBezTo>
                  <a:pt x="1066" y="856"/>
                  <a:pt x="1066" y="856"/>
                  <a:pt x="1066" y="856"/>
                </a:cubicBezTo>
                <a:lnTo>
                  <a:pt x="1025" y="856"/>
                </a:lnTo>
                <a:close/>
                <a:moveTo>
                  <a:pt x="145" y="1142"/>
                </a:moveTo>
                <a:cubicBezTo>
                  <a:pt x="145" y="1125"/>
                  <a:pt x="159" y="1111"/>
                  <a:pt x="176" y="1111"/>
                </a:cubicBezTo>
                <a:cubicBezTo>
                  <a:pt x="519" y="1111"/>
                  <a:pt x="519" y="1111"/>
                  <a:pt x="519" y="1111"/>
                </a:cubicBezTo>
                <a:cubicBezTo>
                  <a:pt x="535" y="1111"/>
                  <a:pt x="549" y="1125"/>
                  <a:pt x="549" y="1142"/>
                </a:cubicBezTo>
                <a:cubicBezTo>
                  <a:pt x="549" y="1377"/>
                  <a:pt x="549" y="1377"/>
                  <a:pt x="549" y="1377"/>
                </a:cubicBezTo>
                <a:cubicBezTo>
                  <a:pt x="549" y="1393"/>
                  <a:pt x="535" y="1407"/>
                  <a:pt x="519" y="1407"/>
                </a:cubicBezTo>
                <a:cubicBezTo>
                  <a:pt x="176" y="1407"/>
                  <a:pt x="176" y="1407"/>
                  <a:pt x="176" y="1407"/>
                </a:cubicBezTo>
                <a:cubicBezTo>
                  <a:pt x="159" y="1407"/>
                  <a:pt x="145" y="1393"/>
                  <a:pt x="145" y="1377"/>
                </a:cubicBezTo>
                <a:lnTo>
                  <a:pt x="145" y="1142"/>
                </a:lnTo>
                <a:close/>
                <a:moveTo>
                  <a:pt x="596" y="1488"/>
                </a:moveTo>
                <a:cubicBezTo>
                  <a:pt x="589" y="1480"/>
                  <a:pt x="576" y="1474"/>
                  <a:pt x="566" y="1474"/>
                </a:cubicBezTo>
                <a:cubicBezTo>
                  <a:pt x="128" y="1474"/>
                  <a:pt x="128" y="1474"/>
                  <a:pt x="128" y="1474"/>
                </a:cubicBezTo>
                <a:cubicBezTo>
                  <a:pt x="118" y="1474"/>
                  <a:pt x="105" y="1480"/>
                  <a:pt x="99" y="1488"/>
                </a:cubicBezTo>
                <a:cubicBezTo>
                  <a:pt x="12" y="1590"/>
                  <a:pt x="12" y="1590"/>
                  <a:pt x="12" y="1590"/>
                </a:cubicBezTo>
                <a:cubicBezTo>
                  <a:pt x="5" y="1598"/>
                  <a:pt x="0" y="1612"/>
                  <a:pt x="0" y="1622"/>
                </a:cubicBezTo>
                <a:cubicBezTo>
                  <a:pt x="0" y="1630"/>
                  <a:pt x="0" y="1630"/>
                  <a:pt x="0" y="1630"/>
                </a:cubicBezTo>
                <a:cubicBezTo>
                  <a:pt x="0" y="1640"/>
                  <a:pt x="8" y="1649"/>
                  <a:pt x="18" y="1649"/>
                </a:cubicBezTo>
                <a:cubicBezTo>
                  <a:pt x="676" y="1649"/>
                  <a:pt x="676" y="1649"/>
                  <a:pt x="676" y="1649"/>
                </a:cubicBezTo>
                <a:cubicBezTo>
                  <a:pt x="686" y="1649"/>
                  <a:pt x="694" y="1640"/>
                  <a:pt x="694" y="1630"/>
                </a:cubicBezTo>
                <a:cubicBezTo>
                  <a:pt x="694" y="1622"/>
                  <a:pt x="694" y="1622"/>
                  <a:pt x="694" y="1622"/>
                </a:cubicBezTo>
                <a:cubicBezTo>
                  <a:pt x="694" y="1612"/>
                  <a:pt x="689" y="1598"/>
                  <a:pt x="683" y="1590"/>
                </a:cubicBezTo>
                <a:lnTo>
                  <a:pt x="596" y="1488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Cz8dVJwESo6To5yWrP6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_TILE" val="YES"/>
</p:tagLst>
</file>

<file path=ppt/theme/theme1.xml><?xml version="1.0" encoding="utf-8"?>
<a:theme xmlns:a="http://schemas.openxmlformats.org/drawingml/2006/main" name="Office Them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Dark" id="{D39323B7-B2D6-4C10-818B-A5CD4ACE85BD}" vid="{15FD9199-0511-4D87-8BFB-2FF3F0C5B5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CB64F037847840BC28A87C42D5E492" ma:contentTypeVersion="0" ma:contentTypeDescription="Create a new document." ma:contentTypeScope="" ma:versionID="6093548fc7a967360b777404f80bde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1CE081-E3E2-434B-B04A-10956572A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E985530-7B40-4D28-A8F7-88382AEAF3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43712-0289-48C9-A463-FB870EF2E6BB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7563</TotalTime>
  <Words>1282</Words>
  <Application>Microsoft Office PowerPoint</Application>
  <PresentationFormat>Широкоэкранный</PresentationFormat>
  <Paragraphs>158</Paragraphs>
  <Slides>26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8" baseType="lpstr">
      <vt:lpstr>Arial</vt:lpstr>
      <vt:lpstr>Calibri</vt:lpstr>
      <vt:lpstr>Calibri Light</vt:lpstr>
      <vt:lpstr>Segoe</vt:lpstr>
      <vt:lpstr>Segoe Light</vt:lpstr>
      <vt:lpstr>Segoe UI</vt:lpstr>
      <vt:lpstr>Segoe UI Light</vt:lpstr>
      <vt:lpstr>Times</vt:lpstr>
      <vt:lpstr>Times New Roman</vt:lpstr>
      <vt:lpstr>Wingdings</vt:lpstr>
      <vt:lpstr>Wingdings 2</vt:lpstr>
      <vt:lpstr>Office Theme Dark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SPLA</vt:lpstr>
      <vt:lpstr>Презентация PowerPoint</vt:lpstr>
      <vt:lpstr>Презентация PowerPoint</vt:lpstr>
      <vt:lpstr>Имеет ли партнер программы SPLA право использовать SQL Server Express в совокупности с Lync или SharePoint вместо использования SQL Server Standard? </vt:lpstr>
      <vt:lpstr>Можно ли использовать лицензии SQL Server Core в рамках Azure?</vt:lpstr>
      <vt:lpstr>Презентация PowerPoint</vt:lpstr>
      <vt:lpstr> Можно ли отключать ядра на серверах HP (Hewlett Packard) в ЦП, чтобы они были невидимы для ОС?  Допускается ли не учитывать выключенные ядра при подсчете, если они пролицензированы посредством SQLcore licenses на таком сервере?</vt:lpstr>
      <vt:lpstr>Презентация PowerPoint</vt:lpstr>
      <vt:lpstr>Существуют ли какие-либо ограничения касательно места расположения конечных пользователей ПО в программе SPLA?</vt:lpstr>
      <vt:lpstr>Презентация PowerPoint</vt:lpstr>
      <vt:lpstr>Возможно ли совмещать лицензии SPLA с корпоративными лицензиями для одного партнера в специально выделенной физической среде.</vt:lpstr>
      <vt:lpstr>    Если SPLA партнер приобретает Azure в рамках EA или Open, может ли он установить лицензии O365, принадлежащие конечному пользователю в данной виртуальной среде?   </vt:lpstr>
      <vt:lpstr>Презентация PowerPoint</vt:lpstr>
      <vt:lpstr>            Windows Server 2003:  </vt:lpstr>
      <vt:lpstr>License Mobility and System Center   </vt:lpstr>
      <vt:lpstr>Презентация PowerPoint</vt:lpstr>
      <vt:lpstr>Презентация PowerPoint</vt:lpstr>
      <vt:lpstr>Презентация PowerPoint</vt:lpstr>
      <vt:lpstr> SBS Server  </vt:lpstr>
      <vt:lpstr>Презентация PowerPoint</vt:lpstr>
      <vt:lpstr>Презентация PowerPoint</vt:lpstr>
    </vt:vector>
  </TitlesOfParts>
  <Company>Microsoft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Nikki Pierce</dc:creator>
  <cp:lastModifiedBy>Верховых Ольга</cp:lastModifiedBy>
  <cp:revision>229</cp:revision>
  <dcterms:created xsi:type="dcterms:W3CDTF">2012-09-18T05:50:34Z</dcterms:created>
  <dcterms:modified xsi:type="dcterms:W3CDTF">2015-06-11T07:34:41Z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0x010100DDCB64F037847840BC28A87C42D5E492</vt:lpwstr>
  </property>
</Properties>
</file>