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895" r:id="rId5"/>
  </p:sldMasterIdLst>
  <p:notesMasterIdLst>
    <p:notesMasterId r:id="rId18"/>
  </p:notesMasterIdLst>
  <p:handoutMasterIdLst>
    <p:handoutMasterId r:id="rId19"/>
  </p:handoutMasterIdLst>
  <p:sldIdLst>
    <p:sldId id="425" r:id="rId6"/>
    <p:sldId id="423" r:id="rId7"/>
    <p:sldId id="422" r:id="rId8"/>
    <p:sldId id="358" r:id="rId9"/>
    <p:sldId id="416" r:id="rId10"/>
    <p:sldId id="419" r:id="rId11"/>
    <p:sldId id="412" r:id="rId12"/>
    <p:sldId id="418" r:id="rId13"/>
    <p:sldId id="420" r:id="rId14"/>
    <p:sldId id="410" r:id="rId15"/>
    <p:sldId id="424" r:id="rId16"/>
    <p:sldId id="352" r:id="rId1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E23A1068-2CF3-417F-8074-683D3C8B9AF3}">
          <p14:sldIdLst>
            <p14:sldId id="425"/>
            <p14:sldId id="423"/>
            <p14:sldId id="422"/>
            <p14:sldId id="358"/>
            <p14:sldId id="416"/>
            <p14:sldId id="419"/>
            <p14:sldId id="412"/>
            <p14:sldId id="418"/>
            <p14:sldId id="420"/>
            <p14:sldId id="410"/>
            <p14:sldId id="424"/>
            <p14:sldId id="352"/>
          </p14:sldIdLst>
        </p14:section>
        <p14:section name="Next Steps" id="{BF2AED49-8CDF-4DBE-8653-B9F915BA7CD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Clavijo" initials="MC" lastIdx="7" clrIdx="0">
    <p:extLst>
      <p:ext uri="{19B8F6BF-5375-455C-9EA6-DF929625EA0E}">
        <p15:presenceInfo xmlns:p15="http://schemas.microsoft.com/office/powerpoint/2012/main" userId="S-1-5-21-124525095-708259637-1543119021-94607" providerId="AD"/>
      </p:ext>
    </p:extLst>
  </p:cmAuthor>
  <p:cmAuthor id="2" name="Laura Hefferan (Volt)" initials="LH(" lastIdx="2" clrIdx="1">
    <p:extLst>
      <p:ext uri="{19B8F6BF-5375-455C-9EA6-DF929625EA0E}">
        <p15:presenceInfo xmlns:p15="http://schemas.microsoft.com/office/powerpoint/2012/main" userId="S-1-5-21-2127521184-1604012920-1887927527-26555014" providerId="AD"/>
      </p:ext>
    </p:extLst>
  </p:cmAuthor>
  <p:cmAuthor id="3" name="Paul Simpson" initials="PS" lastIdx="1" clrIdx="2">
    <p:extLst>
      <p:ext uri="{19B8F6BF-5375-455C-9EA6-DF929625EA0E}">
        <p15:presenceInfo xmlns:p15="http://schemas.microsoft.com/office/powerpoint/2012/main" userId="S-1-5-21-2127521184-1604012920-1887927527-1275684" providerId="AD"/>
      </p:ext>
    </p:extLst>
  </p:cmAuthor>
  <p:cmAuthor id="4" name="Andrey Vasilevich" initials="AV" lastIdx="29" clrIdx="3">
    <p:extLst>
      <p:ext uri="{19B8F6BF-5375-455C-9EA6-DF929625EA0E}">
        <p15:presenceInfo xmlns:p15="http://schemas.microsoft.com/office/powerpoint/2012/main" userId="S-1-5-21-1721254763-462695806-1538882281-3842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5B9BD5"/>
    <a:srgbClr val="44546A"/>
    <a:srgbClr val="0078D7"/>
    <a:srgbClr val="00B294"/>
    <a:srgbClr val="4472C4"/>
    <a:srgbClr val="008272"/>
    <a:srgbClr val="002050"/>
    <a:srgbClr val="7F7F7F"/>
    <a:srgbClr val="004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6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F6478-DE39-47AD-8F07-BFA761F0EF3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7E969369-AC60-458F-89B9-F7E2580289D4}">
      <dgm:prSet phldrT="[Tekst]"/>
      <dgm:spPr/>
      <dgm:t>
        <a:bodyPr/>
        <a:lstStyle/>
        <a:p>
          <a:r>
            <a:rPr lang="pl-PL"/>
            <a:t>Marek Świątek</a:t>
          </a:r>
        </a:p>
        <a:p>
          <a:r>
            <a:rPr lang="pl-PL"/>
            <a:t>MSP </a:t>
          </a:r>
          <a:r>
            <a:rPr lang="pl-PL" err="1"/>
            <a:t>Lead</a:t>
          </a:r>
          <a:endParaRPr lang="pl-PL"/>
        </a:p>
      </dgm:t>
    </dgm:pt>
    <dgm:pt modelId="{F98999E2-F10D-46FF-BA40-C411358EF03E}" type="parTrans" cxnId="{38F8A00B-7BDB-45C1-9749-BB0BA2B47026}">
      <dgm:prSet/>
      <dgm:spPr/>
      <dgm:t>
        <a:bodyPr/>
        <a:lstStyle/>
        <a:p>
          <a:endParaRPr lang="pl-PL"/>
        </a:p>
      </dgm:t>
    </dgm:pt>
    <dgm:pt modelId="{543637EF-FBFB-4A45-90E4-174A5F2822B6}" type="sibTrans" cxnId="{38F8A00B-7BDB-45C1-9749-BB0BA2B47026}">
      <dgm:prSet/>
      <dgm:spPr/>
      <dgm:t>
        <a:bodyPr/>
        <a:lstStyle/>
        <a:p>
          <a:endParaRPr lang="pl-PL"/>
        </a:p>
      </dgm:t>
    </dgm:pt>
    <dgm:pt modelId="{4912A4A6-D6C7-4408-B003-9F57A32A470B}">
      <dgm:prSet phldrT="[Tekst]"/>
      <dgm:spPr/>
      <dgm:t>
        <a:bodyPr/>
        <a:lstStyle/>
        <a:p>
          <a:r>
            <a:rPr lang="pl-PL"/>
            <a:t>Poland</a:t>
          </a:r>
        </a:p>
      </dgm:t>
    </dgm:pt>
    <dgm:pt modelId="{2CE59CC2-E2E7-424E-A053-7575B8F788B5}" type="parTrans" cxnId="{D8F02573-3C8B-4B27-88C4-F0A646968F7D}">
      <dgm:prSet/>
      <dgm:spPr>
        <a:ln>
          <a:prstDash val="dash"/>
        </a:ln>
      </dgm:spPr>
      <dgm:t>
        <a:bodyPr/>
        <a:lstStyle/>
        <a:p>
          <a:endParaRPr lang="pl-PL"/>
        </a:p>
      </dgm:t>
    </dgm:pt>
    <dgm:pt modelId="{0EF81404-7B38-494A-808F-B90C0839606E}" type="sibTrans" cxnId="{D8F02573-3C8B-4B27-88C4-F0A646968F7D}">
      <dgm:prSet/>
      <dgm:spPr/>
      <dgm:t>
        <a:bodyPr/>
        <a:lstStyle/>
        <a:p>
          <a:endParaRPr lang="pl-PL"/>
        </a:p>
      </dgm:t>
    </dgm:pt>
    <dgm:pt modelId="{2C852118-1C2E-4D66-9BA5-D1823D28B461}">
      <dgm:prSet/>
      <dgm:spPr/>
      <dgm:t>
        <a:bodyPr/>
        <a:lstStyle/>
        <a:p>
          <a:r>
            <a:rPr lang="pl-PL" err="1"/>
            <a:t>Czech&amp;SK</a:t>
          </a:r>
          <a:endParaRPr lang="pl-PL"/>
        </a:p>
      </dgm:t>
    </dgm:pt>
    <dgm:pt modelId="{7D46DB03-5999-434A-AFF7-452AAB089765}" type="parTrans" cxnId="{52955199-D737-4A0E-8E4C-1208E1C259AB}">
      <dgm:prSet/>
      <dgm:spPr>
        <a:ln>
          <a:prstDash val="dash"/>
        </a:ln>
      </dgm:spPr>
      <dgm:t>
        <a:bodyPr/>
        <a:lstStyle/>
        <a:p>
          <a:endParaRPr lang="pl-PL"/>
        </a:p>
      </dgm:t>
    </dgm:pt>
    <dgm:pt modelId="{6344AB03-4FAB-4CBF-969C-62E0ACF5BF0A}" type="sibTrans" cxnId="{52955199-D737-4A0E-8E4C-1208E1C259AB}">
      <dgm:prSet/>
      <dgm:spPr/>
      <dgm:t>
        <a:bodyPr/>
        <a:lstStyle/>
        <a:p>
          <a:endParaRPr lang="pl-PL"/>
        </a:p>
      </dgm:t>
    </dgm:pt>
    <dgm:pt modelId="{79B0F54C-7CEC-4059-858D-F737FEEBC41F}">
      <dgm:prSet/>
      <dgm:spPr/>
      <dgm:t>
        <a:bodyPr/>
        <a:lstStyle/>
        <a:p>
          <a:r>
            <a:rPr lang="pl-PL" err="1"/>
            <a:t>Hungary</a:t>
          </a:r>
          <a:endParaRPr lang="pl-PL"/>
        </a:p>
      </dgm:t>
    </dgm:pt>
    <dgm:pt modelId="{9807146B-F19A-4AF7-BD94-2DCB529D2929}" type="parTrans" cxnId="{891E9235-067F-42C1-8611-C4EFF6F72014}">
      <dgm:prSet/>
      <dgm:spPr>
        <a:ln>
          <a:prstDash val="dash"/>
        </a:ln>
      </dgm:spPr>
      <dgm:t>
        <a:bodyPr/>
        <a:lstStyle/>
        <a:p>
          <a:endParaRPr lang="pl-PL"/>
        </a:p>
      </dgm:t>
    </dgm:pt>
    <dgm:pt modelId="{4FC2B80A-79EF-4A9E-82EE-714D4C0E2872}" type="sibTrans" cxnId="{891E9235-067F-42C1-8611-C4EFF6F72014}">
      <dgm:prSet/>
      <dgm:spPr/>
      <dgm:t>
        <a:bodyPr/>
        <a:lstStyle/>
        <a:p>
          <a:endParaRPr lang="pl-PL"/>
        </a:p>
      </dgm:t>
    </dgm:pt>
    <dgm:pt modelId="{41B82D72-F67D-4BCF-BE34-0D7D48E7176A}">
      <dgm:prSet/>
      <dgm:spPr/>
      <dgm:t>
        <a:bodyPr/>
        <a:lstStyle/>
        <a:p>
          <a:r>
            <a:rPr lang="pl-PL"/>
            <a:t>CEE HQ</a:t>
          </a:r>
        </a:p>
        <a:p>
          <a:r>
            <a:rPr lang="pl-PL"/>
            <a:t>PDM</a:t>
          </a:r>
        </a:p>
      </dgm:t>
    </dgm:pt>
    <dgm:pt modelId="{952C3047-DCE9-4F28-B3DC-B979AEF7ABF1}" type="parTrans" cxnId="{A60C3023-92E0-45BC-BCF7-61B33EB5CD41}">
      <dgm:prSet/>
      <dgm:spPr/>
      <dgm:t>
        <a:bodyPr/>
        <a:lstStyle/>
        <a:p>
          <a:endParaRPr lang="pl-PL"/>
        </a:p>
      </dgm:t>
    </dgm:pt>
    <dgm:pt modelId="{08F8F0F2-9C9E-4910-BB86-FF83EF03A668}" type="sibTrans" cxnId="{A60C3023-92E0-45BC-BCF7-61B33EB5CD41}">
      <dgm:prSet/>
      <dgm:spPr/>
      <dgm:t>
        <a:bodyPr/>
        <a:lstStyle/>
        <a:p>
          <a:endParaRPr lang="pl-PL"/>
        </a:p>
      </dgm:t>
    </dgm:pt>
    <dgm:pt modelId="{3FFCE282-85F9-4319-8254-B0FF6A33D7C9}">
      <dgm:prSet/>
      <dgm:spPr/>
      <dgm:t>
        <a:bodyPr/>
        <a:lstStyle/>
        <a:p>
          <a:r>
            <a:rPr lang="pl-PL"/>
            <a:t>Romania</a:t>
          </a:r>
        </a:p>
      </dgm:t>
    </dgm:pt>
    <dgm:pt modelId="{73C58FCB-689B-4F1F-B5F0-69F4416B8724}" type="parTrans" cxnId="{FCC91DF8-FAEA-4F97-8AAA-8C426D080D1E}">
      <dgm:prSet/>
      <dgm:spPr>
        <a:ln>
          <a:prstDash val="sysDash"/>
        </a:ln>
      </dgm:spPr>
      <dgm:t>
        <a:bodyPr/>
        <a:lstStyle/>
        <a:p>
          <a:endParaRPr lang="pl-PL"/>
        </a:p>
      </dgm:t>
    </dgm:pt>
    <dgm:pt modelId="{161AD698-38F5-4974-8058-AFC162903C42}" type="sibTrans" cxnId="{FCC91DF8-FAEA-4F97-8AAA-8C426D080D1E}">
      <dgm:prSet/>
      <dgm:spPr/>
      <dgm:t>
        <a:bodyPr/>
        <a:lstStyle/>
        <a:p>
          <a:endParaRPr lang="pl-PL"/>
        </a:p>
      </dgm:t>
    </dgm:pt>
    <dgm:pt modelId="{4CD33AB6-8905-44F5-96AC-0FF2D8F9CE3F}">
      <dgm:prSet/>
      <dgm:spPr/>
      <dgm:t>
        <a:bodyPr/>
        <a:lstStyle/>
        <a:p>
          <a:r>
            <a:rPr lang="pl-PL"/>
            <a:t>Russia</a:t>
          </a:r>
        </a:p>
      </dgm:t>
    </dgm:pt>
    <dgm:pt modelId="{D7D9A6C2-4A31-4531-B93B-4AD963DFF2A0}" type="parTrans" cxnId="{4641D202-EEE6-4EA3-AB61-AF6ABE9B63CA}">
      <dgm:prSet/>
      <dgm:spPr>
        <a:ln>
          <a:prstDash val="dashDot"/>
        </a:ln>
      </dgm:spPr>
      <dgm:t>
        <a:bodyPr/>
        <a:lstStyle/>
        <a:p>
          <a:endParaRPr lang="pl-PL"/>
        </a:p>
      </dgm:t>
    </dgm:pt>
    <dgm:pt modelId="{840BF66D-F7D1-4589-916C-9FBA496DE3FD}" type="sibTrans" cxnId="{4641D202-EEE6-4EA3-AB61-AF6ABE9B63CA}">
      <dgm:prSet/>
      <dgm:spPr/>
      <dgm:t>
        <a:bodyPr/>
        <a:lstStyle/>
        <a:p>
          <a:endParaRPr lang="pl-PL"/>
        </a:p>
      </dgm:t>
    </dgm:pt>
    <dgm:pt modelId="{7B0EF19D-6D2D-4E4A-B2EF-371AE86A1B57}">
      <dgm:prSet/>
      <dgm:spPr/>
      <dgm:t>
        <a:bodyPr/>
        <a:lstStyle/>
        <a:p>
          <a:r>
            <a:rPr lang="pl-PL"/>
            <a:t>MC CIS</a:t>
          </a:r>
        </a:p>
      </dgm:t>
    </dgm:pt>
    <dgm:pt modelId="{04ADDFDF-C3DD-472B-8E3A-5982B4CC4199}" type="parTrans" cxnId="{1A7FB755-8BF5-4B71-A4EE-B107022ED2D2}">
      <dgm:prSet/>
      <dgm:spPr>
        <a:ln>
          <a:prstDash val="sysDash"/>
        </a:ln>
      </dgm:spPr>
      <dgm:t>
        <a:bodyPr/>
        <a:lstStyle/>
        <a:p>
          <a:endParaRPr lang="pl-PL"/>
        </a:p>
      </dgm:t>
    </dgm:pt>
    <dgm:pt modelId="{702054EB-BE57-4D05-9BF7-A1CA3A8B75B3}" type="sibTrans" cxnId="{1A7FB755-8BF5-4B71-A4EE-B107022ED2D2}">
      <dgm:prSet/>
      <dgm:spPr/>
      <dgm:t>
        <a:bodyPr/>
        <a:lstStyle/>
        <a:p>
          <a:endParaRPr lang="pl-PL"/>
        </a:p>
      </dgm:t>
    </dgm:pt>
    <dgm:pt modelId="{3C612596-E87D-4049-9DAE-4BD8A2FD9C2B}">
      <dgm:prSet/>
      <dgm:spPr/>
      <dgm:t>
        <a:bodyPr/>
        <a:lstStyle/>
        <a:p>
          <a:r>
            <a:rPr lang="pl-PL"/>
            <a:t>Greece</a:t>
          </a:r>
        </a:p>
      </dgm:t>
    </dgm:pt>
    <dgm:pt modelId="{9D38D6BB-10AC-4143-914E-E1593952C6F7}" type="parTrans" cxnId="{3ECD4918-40C8-4988-9D85-2CEBCC019BB7}">
      <dgm:prSet/>
      <dgm:spPr>
        <a:ln>
          <a:prstDash val="sysDash"/>
        </a:ln>
      </dgm:spPr>
      <dgm:t>
        <a:bodyPr/>
        <a:lstStyle/>
        <a:p>
          <a:endParaRPr lang="pl-PL"/>
        </a:p>
      </dgm:t>
    </dgm:pt>
    <dgm:pt modelId="{F694E3C0-B4EF-4F43-8B59-5B9BD7A6BAC9}" type="sibTrans" cxnId="{3ECD4918-40C8-4988-9D85-2CEBCC019BB7}">
      <dgm:prSet/>
      <dgm:spPr/>
      <dgm:t>
        <a:bodyPr/>
        <a:lstStyle/>
        <a:p>
          <a:endParaRPr lang="pl-PL"/>
        </a:p>
      </dgm:t>
    </dgm:pt>
    <dgm:pt modelId="{5FF120BC-37E0-4412-8342-6DBD4365FAD8}">
      <dgm:prSet/>
      <dgm:spPr/>
      <dgm:t>
        <a:bodyPr/>
        <a:lstStyle/>
        <a:p>
          <a:r>
            <a:rPr lang="pl-PL"/>
            <a:t>Anna Filutowicz</a:t>
          </a:r>
        </a:p>
        <a:p>
          <a:r>
            <a:rPr lang="pl-PL"/>
            <a:t>PDM</a:t>
          </a:r>
        </a:p>
      </dgm:t>
    </dgm:pt>
    <dgm:pt modelId="{C0006697-521D-4C17-BA60-DEBB0B610AAF}" type="parTrans" cxnId="{7FCB10A7-3283-45DC-87E4-0247F734B261}">
      <dgm:prSet/>
      <dgm:spPr/>
      <dgm:t>
        <a:bodyPr/>
        <a:lstStyle/>
        <a:p>
          <a:endParaRPr lang="pl-PL"/>
        </a:p>
      </dgm:t>
    </dgm:pt>
    <dgm:pt modelId="{5B55162C-D9E3-41B8-8B41-3191AC60A841}" type="sibTrans" cxnId="{7FCB10A7-3283-45DC-87E4-0247F734B261}">
      <dgm:prSet/>
      <dgm:spPr/>
      <dgm:t>
        <a:bodyPr/>
        <a:lstStyle/>
        <a:p>
          <a:endParaRPr lang="pl-PL"/>
        </a:p>
      </dgm:t>
    </dgm:pt>
    <dgm:pt modelId="{0AC18406-89D4-4488-AF3F-46EBCE92FB3D}">
      <dgm:prSet/>
      <dgm:spPr>
        <a:solidFill>
          <a:schemeClr val="accent6">
            <a:lumMod val="75000"/>
          </a:schemeClr>
        </a:solidFill>
      </dgm:spPr>
      <dgm:t>
        <a:bodyPr/>
        <a:lstStyle/>
        <a:p>
          <a:r>
            <a:rPr lang="pl-PL"/>
            <a:t>Michał Halagiera</a:t>
          </a:r>
        </a:p>
        <a:p>
          <a:r>
            <a:rPr lang="pl-PL"/>
            <a:t>PTS</a:t>
          </a:r>
        </a:p>
      </dgm:t>
    </dgm:pt>
    <dgm:pt modelId="{C6BAB2C0-CF16-4D7A-928D-3D4BA6CD8E63}" type="parTrans" cxnId="{60868ABF-D764-4760-A299-9AE037951E70}">
      <dgm:prSet/>
      <dgm:spPr/>
      <dgm:t>
        <a:bodyPr/>
        <a:lstStyle/>
        <a:p>
          <a:endParaRPr lang="pl-PL"/>
        </a:p>
      </dgm:t>
    </dgm:pt>
    <dgm:pt modelId="{491DF606-E572-4B49-B3ED-3D1DCBFD3DF6}" type="sibTrans" cxnId="{60868ABF-D764-4760-A299-9AE037951E70}">
      <dgm:prSet/>
      <dgm:spPr/>
      <dgm:t>
        <a:bodyPr/>
        <a:lstStyle/>
        <a:p>
          <a:endParaRPr lang="pl-PL"/>
        </a:p>
      </dgm:t>
    </dgm:pt>
    <dgm:pt modelId="{8BE8D7BE-929E-43A0-859E-84A494630860}">
      <dgm:prSet/>
      <dgm:spPr/>
      <dgm:t>
        <a:bodyPr/>
        <a:lstStyle/>
        <a:p>
          <a:r>
            <a:rPr lang="pl-PL"/>
            <a:t>Daniel Feldman</a:t>
          </a:r>
        </a:p>
        <a:p>
          <a:r>
            <a:rPr lang="pl-PL"/>
            <a:t>PDM</a:t>
          </a:r>
        </a:p>
      </dgm:t>
    </dgm:pt>
    <dgm:pt modelId="{A02C4BB9-1CB2-4F96-8543-E11D415AB8B8}" type="parTrans" cxnId="{313C460A-3C12-4D97-87CE-C46C2B2EFD9A}">
      <dgm:prSet/>
      <dgm:spPr/>
      <dgm:t>
        <a:bodyPr/>
        <a:lstStyle/>
        <a:p>
          <a:endParaRPr lang="pl-PL"/>
        </a:p>
      </dgm:t>
    </dgm:pt>
    <dgm:pt modelId="{2D3B0BF9-45BD-4F86-89D5-1086B625A7BB}" type="sibTrans" cxnId="{313C460A-3C12-4D97-87CE-C46C2B2EFD9A}">
      <dgm:prSet/>
      <dgm:spPr/>
      <dgm:t>
        <a:bodyPr/>
        <a:lstStyle/>
        <a:p>
          <a:endParaRPr lang="pl-PL"/>
        </a:p>
      </dgm:t>
    </dgm:pt>
    <dgm:pt modelId="{ED619992-D74F-42D6-ACA8-622BE7CFF334}">
      <dgm:prSet/>
      <dgm:spPr>
        <a:solidFill>
          <a:schemeClr val="accent6">
            <a:lumMod val="75000"/>
          </a:schemeClr>
        </a:solidFill>
      </dgm:spPr>
      <dgm:t>
        <a:bodyPr/>
        <a:lstStyle/>
        <a:p>
          <a:r>
            <a:rPr lang="pl-PL"/>
            <a:t>Stanislav Sikachina</a:t>
          </a:r>
        </a:p>
        <a:p>
          <a:r>
            <a:rPr lang="pl-PL"/>
            <a:t>PTS</a:t>
          </a:r>
        </a:p>
      </dgm:t>
    </dgm:pt>
    <dgm:pt modelId="{74110958-8B88-4572-B7CE-F8FFE7E9F205}" type="parTrans" cxnId="{8FECBA4B-A271-4A5F-9152-653868589A3C}">
      <dgm:prSet/>
      <dgm:spPr/>
      <dgm:t>
        <a:bodyPr/>
        <a:lstStyle/>
        <a:p>
          <a:endParaRPr lang="pl-PL"/>
        </a:p>
      </dgm:t>
    </dgm:pt>
    <dgm:pt modelId="{16FB208E-B85E-4E2B-8E61-5284B0A65CE3}" type="sibTrans" cxnId="{8FECBA4B-A271-4A5F-9152-653868589A3C}">
      <dgm:prSet/>
      <dgm:spPr/>
      <dgm:t>
        <a:bodyPr/>
        <a:lstStyle/>
        <a:p>
          <a:endParaRPr lang="pl-PL"/>
        </a:p>
      </dgm:t>
    </dgm:pt>
    <dgm:pt modelId="{5B77FA41-37BB-4B8C-AD8D-4CE6732A9B29}">
      <dgm:prSet/>
      <dgm:spPr/>
      <dgm:t>
        <a:bodyPr/>
        <a:lstStyle/>
        <a:p>
          <a:r>
            <a:rPr lang="pl-PL"/>
            <a:t>Karel Florian</a:t>
          </a:r>
        </a:p>
        <a:p>
          <a:r>
            <a:rPr lang="pl-PL"/>
            <a:t>PDM</a:t>
          </a:r>
        </a:p>
      </dgm:t>
    </dgm:pt>
    <dgm:pt modelId="{EBEC4C09-5239-45B4-B6C3-37A9813715FE}" type="parTrans" cxnId="{A852535F-8F72-4906-819A-5A796A129A4E}">
      <dgm:prSet/>
      <dgm:spPr/>
      <dgm:t>
        <a:bodyPr/>
        <a:lstStyle/>
        <a:p>
          <a:endParaRPr lang="pl-PL"/>
        </a:p>
      </dgm:t>
    </dgm:pt>
    <dgm:pt modelId="{8B21702E-ACE2-4A86-9C42-C510E265F1D8}" type="sibTrans" cxnId="{A852535F-8F72-4906-819A-5A796A129A4E}">
      <dgm:prSet/>
      <dgm:spPr/>
      <dgm:t>
        <a:bodyPr/>
        <a:lstStyle/>
        <a:p>
          <a:endParaRPr lang="pl-PL"/>
        </a:p>
      </dgm:t>
    </dgm:pt>
    <dgm:pt modelId="{63AF0A03-197D-4203-9232-6136802943BE}">
      <dgm:prSet/>
      <dgm:spPr/>
      <dgm:t>
        <a:bodyPr/>
        <a:lstStyle/>
        <a:p>
          <a:r>
            <a:rPr lang="pl-PL"/>
            <a:t>Istvan Szedlar</a:t>
          </a:r>
        </a:p>
        <a:p>
          <a:r>
            <a:rPr lang="pl-PL"/>
            <a:t>PDM</a:t>
          </a:r>
        </a:p>
      </dgm:t>
    </dgm:pt>
    <dgm:pt modelId="{16208773-FF21-44E6-8A70-BCA718ACD0AC}" type="parTrans" cxnId="{29298B43-565F-4EDA-9F16-2E8E9288F88F}">
      <dgm:prSet/>
      <dgm:spPr/>
      <dgm:t>
        <a:bodyPr/>
        <a:lstStyle/>
        <a:p>
          <a:endParaRPr lang="pl-PL"/>
        </a:p>
      </dgm:t>
    </dgm:pt>
    <dgm:pt modelId="{0E4940B9-4614-4E7B-8183-0661EA735996}" type="sibTrans" cxnId="{29298B43-565F-4EDA-9F16-2E8E9288F88F}">
      <dgm:prSet/>
      <dgm:spPr/>
      <dgm:t>
        <a:bodyPr/>
        <a:lstStyle/>
        <a:p>
          <a:endParaRPr lang="pl-PL"/>
        </a:p>
      </dgm:t>
    </dgm:pt>
    <dgm:pt modelId="{C09F1FE5-D2A0-44A2-B188-533D0DBDA414}">
      <dgm:prSet/>
      <dgm:spPr/>
      <dgm:t>
        <a:bodyPr/>
        <a:lstStyle/>
        <a:p>
          <a:r>
            <a:rPr lang="pl-PL" err="1"/>
            <a:t>Sasha</a:t>
          </a:r>
          <a:r>
            <a:rPr lang="pl-PL"/>
            <a:t> Ushakov</a:t>
          </a:r>
        </a:p>
        <a:p>
          <a:r>
            <a:rPr lang="pl-PL"/>
            <a:t>PDM </a:t>
          </a:r>
        </a:p>
      </dgm:t>
    </dgm:pt>
    <dgm:pt modelId="{19C6801C-5517-4E97-95AB-6A9867810C4A}" type="parTrans" cxnId="{58CE4364-79DA-4A76-AE0F-4008005A425A}">
      <dgm:prSet/>
      <dgm:spPr/>
      <dgm:t>
        <a:bodyPr/>
        <a:lstStyle/>
        <a:p>
          <a:endParaRPr lang="pl-PL"/>
        </a:p>
      </dgm:t>
    </dgm:pt>
    <dgm:pt modelId="{98C6DCED-DF2D-4AE2-8B49-4893408029C3}" type="sibTrans" cxnId="{58CE4364-79DA-4A76-AE0F-4008005A425A}">
      <dgm:prSet/>
      <dgm:spPr/>
      <dgm:t>
        <a:bodyPr/>
        <a:lstStyle/>
        <a:p>
          <a:endParaRPr lang="pl-PL"/>
        </a:p>
      </dgm:t>
    </dgm:pt>
    <dgm:pt modelId="{1E5E7DFD-208C-48AA-B2DE-0E45EBCAE1C9}">
      <dgm:prSet/>
      <dgm:spPr/>
      <dgm:t>
        <a:bodyPr/>
        <a:lstStyle/>
        <a:p>
          <a:r>
            <a:rPr lang="pl-PL"/>
            <a:t>PDM</a:t>
          </a:r>
        </a:p>
        <a:p>
          <a:r>
            <a:rPr lang="pl-PL"/>
            <a:t>TBH</a:t>
          </a:r>
        </a:p>
      </dgm:t>
    </dgm:pt>
    <dgm:pt modelId="{C21CE9C0-BBA3-4CF3-B61A-42B94A8709B2}" type="parTrans" cxnId="{EFD71B3C-F29D-4AF8-A48D-B39DC59C3DC9}">
      <dgm:prSet/>
      <dgm:spPr/>
      <dgm:t>
        <a:bodyPr/>
        <a:lstStyle/>
        <a:p>
          <a:endParaRPr lang="pl-PL"/>
        </a:p>
      </dgm:t>
    </dgm:pt>
    <dgm:pt modelId="{03AD2037-8AF3-4713-A455-686A201084B6}" type="sibTrans" cxnId="{EFD71B3C-F29D-4AF8-A48D-B39DC59C3DC9}">
      <dgm:prSet/>
      <dgm:spPr/>
      <dgm:t>
        <a:bodyPr/>
        <a:lstStyle/>
        <a:p>
          <a:endParaRPr lang="pl-PL"/>
        </a:p>
      </dgm:t>
    </dgm:pt>
    <dgm:pt modelId="{5E141D9F-A817-49AC-B726-070928199AE5}">
      <dgm:prSet/>
      <dgm:spPr/>
      <dgm:t>
        <a:bodyPr/>
        <a:lstStyle/>
        <a:p>
          <a:r>
            <a:rPr lang="pl-PL"/>
            <a:t>Yekaterina Sergeyeva</a:t>
          </a:r>
        </a:p>
        <a:p>
          <a:r>
            <a:rPr lang="pl-PL"/>
            <a:t>PDM</a:t>
          </a:r>
        </a:p>
      </dgm:t>
    </dgm:pt>
    <dgm:pt modelId="{2E778789-33F3-4507-AB5A-B24FC224A341}" type="parTrans" cxnId="{A67EC119-223D-4C6B-8194-4BB95BF788AE}">
      <dgm:prSet/>
      <dgm:spPr/>
      <dgm:t>
        <a:bodyPr/>
        <a:lstStyle/>
        <a:p>
          <a:endParaRPr lang="pl-PL"/>
        </a:p>
      </dgm:t>
    </dgm:pt>
    <dgm:pt modelId="{991362D6-C3D0-4C05-9F7C-998559740154}" type="sibTrans" cxnId="{A67EC119-223D-4C6B-8194-4BB95BF788AE}">
      <dgm:prSet/>
      <dgm:spPr/>
      <dgm:t>
        <a:bodyPr/>
        <a:lstStyle/>
        <a:p>
          <a:endParaRPr lang="pl-PL"/>
        </a:p>
      </dgm:t>
    </dgm:pt>
    <dgm:pt modelId="{EEB4812E-C77C-4C7F-BC31-9825AB2C24DC}">
      <dgm:prSet/>
      <dgm:spPr/>
      <dgm:t>
        <a:bodyPr/>
        <a:lstStyle/>
        <a:p>
          <a:r>
            <a:rPr lang="pl-PL" err="1"/>
            <a:t>Gerry</a:t>
          </a:r>
          <a:r>
            <a:rPr lang="pl-PL"/>
            <a:t> </a:t>
          </a:r>
          <a:r>
            <a:rPr lang="pl-PL" err="1"/>
            <a:t>Apostolatos</a:t>
          </a:r>
          <a:endParaRPr lang="pl-PL"/>
        </a:p>
        <a:p>
          <a:r>
            <a:rPr lang="pl-PL"/>
            <a:t>PDM </a:t>
          </a:r>
        </a:p>
      </dgm:t>
    </dgm:pt>
    <dgm:pt modelId="{665FC4FB-96A3-4238-85EE-7C646CF268AD}" type="parTrans" cxnId="{163F2A11-C951-4B8A-8E85-1C7AE2C783FF}">
      <dgm:prSet/>
      <dgm:spPr/>
      <dgm:t>
        <a:bodyPr/>
        <a:lstStyle/>
        <a:p>
          <a:endParaRPr lang="pl-PL"/>
        </a:p>
      </dgm:t>
    </dgm:pt>
    <dgm:pt modelId="{82B6A718-31DE-40C2-B8C9-4024FC1219F9}" type="sibTrans" cxnId="{163F2A11-C951-4B8A-8E85-1C7AE2C783FF}">
      <dgm:prSet/>
      <dgm:spPr/>
      <dgm:t>
        <a:bodyPr/>
        <a:lstStyle/>
        <a:p>
          <a:endParaRPr lang="pl-PL"/>
        </a:p>
      </dgm:t>
    </dgm:pt>
    <dgm:pt modelId="{C3F9B034-0918-4C67-9A3E-D7DD093EC2D9}">
      <dgm:prSet/>
      <dgm:spPr>
        <a:solidFill>
          <a:schemeClr val="accent6">
            <a:lumMod val="75000"/>
          </a:schemeClr>
        </a:solidFill>
      </dgm:spPr>
      <dgm:t>
        <a:bodyPr/>
        <a:lstStyle/>
        <a:p>
          <a:pPr algn="ctr"/>
          <a:r>
            <a:rPr lang="pl-PL"/>
            <a:t>    Vlastimil </a:t>
          </a:r>
          <a:r>
            <a:rPr lang="pl-PL" err="1"/>
            <a:t>Tesar</a:t>
          </a:r>
          <a:endParaRPr lang="pl-PL"/>
        </a:p>
        <a:p>
          <a:pPr algn="ctr"/>
          <a:r>
            <a:rPr lang="pl-PL"/>
            <a:t>     PTS 	 </a:t>
          </a:r>
        </a:p>
      </dgm:t>
    </dgm:pt>
    <dgm:pt modelId="{8AEBCC3E-FA54-43CD-8A8C-BEB5116E2AF6}" type="parTrans" cxnId="{B75A2570-6C6E-48F3-B5FE-491B34918B9B}">
      <dgm:prSet/>
      <dgm:spPr/>
      <dgm:t>
        <a:bodyPr/>
        <a:lstStyle/>
        <a:p>
          <a:endParaRPr lang="pl-PL"/>
        </a:p>
      </dgm:t>
    </dgm:pt>
    <dgm:pt modelId="{92C3BA7A-D736-4533-974C-D99B846BB9B0}" type="sibTrans" cxnId="{B75A2570-6C6E-48F3-B5FE-491B34918B9B}">
      <dgm:prSet/>
      <dgm:spPr/>
      <dgm:t>
        <a:bodyPr/>
        <a:lstStyle/>
        <a:p>
          <a:endParaRPr lang="pl-PL"/>
        </a:p>
      </dgm:t>
    </dgm:pt>
    <dgm:pt modelId="{DA5E0604-73B9-4CB7-B1ED-F82AB7E8717E}">
      <dgm:prSet/>
      <dgm:spPr/>
      <dgm:t>
        <a:bodyPr/>
        <a:lstStyle/>
        <a:p>
          <a:r>
            <a:rPr lang="pl-PL"/>
            <a:t>Andrey Vasilevich</a:t>
          </a:r>
        </a:p>
        <a:p>
          <a:r>
            <a:rPr lang="pl-PL"/>
            <a:t>PDM</a:t>
          </a:r>
        </a:p>
      </dgm:t>
    </dgm:pt>
    <dgm:pt modelId="{AAC77F47-388B-4039-BB0A-79DE660A0C1A}" type="parTrans" cxnId="{D3E397DC-4E46-4E98-A7C5-21A853A3894A}">
      <dgm:prSet/>
      <dgm:spPr/>
      <dgm:t>
        <a:bodyPr/>
        <a:lstStyle/>
        <a:p>
          <a:endParaRPr lang="pl-PL"/>
        </a:p>
      </dgm:t>
    </dgm:pt>
    <dgm:pt modelId="{99D96BE6-35B8-494A-A316-3FCA49A6042A}" type="sibTrans" cxnId="{D3E397DC-4E46-4E98-A7C5-21A853A3894A}">
      <dgm:prSet/>
      <dgm:spPr/>
      <dgm:t>
        <a:bodyPr/>
        <a:lstStyle/>
        <a:p>
          <a:endParaRPr lang="pl-PL"/>
        </a:p>
      </dgm:t>
    </dgm:pt>
    <dgm:pt modelId="{D6ECBAFB-7FFE-45C6-A4E7-A988B7C530F3}">
      <dgm:prSet/>
      <dgm:spPr>
        <a:solidFill>
          <a:schemeClr val="accent6">
            <a:lumMod val="75000"/>
          </a:schemeClr>
        </a:solidFill>
      </dgm:spPr>
      <dgm:t>
        <a:bodyPr/>
        <a:lstStyle/>
        <a:p>
          <a:r>
            <a:rPr lang="pl-PL"/>
            <a:t>Pavel </a:t>
          </a:r>
          <a:r>
            <a:rPr lang="pl-PL" err="1"/>
            <a:t>Chuchanov</a:t>
          </a:r>
          <a:endParaRPr lang="pl-PL"/>
        </a:p>
        <a:p>
          <a:r>
            <a:rPr lang="pl-PL"/>
            <a:t>PTS MSP </a:t>
          </a:r>
          <a:r>
            <a:rPr lang="pl-PL" err="1"/>
            <a:t>Lead</a:t>
          </a:r>
          <a:endParaRPr lang="pl-PL"/>
        </a:p>
      </dgm:t>
    </dgm:pt>
    <dgm:pt modelId="{BF762EF4-CEAE-445B-A7FB-168033B48874}" type="parTrans" cxnId="{E91C3AC4-AAB0-4126-B493-240FCA7F1A61}">
      <dgm:prSet/>
      <dgm:spPr/>
      <dgm:t>
        <a:bodyPr/>
        <a:lstStyle/>
        <a:p>
          <a:endParaRPr lang="pl-PL"/>
        </a:p>
      </dgm:t>
    </dgm:pt>
    <dgm:pt modelId="{CAA09D9C-C437-4ACC-A4AC-3AC92DEB981C}" type="sibTrans" cxnId="{E91C3AC4-AAB0-4126-B493-240FCA7F1A61}">
      <dgm:prSet/>
      <dgm:spPr/>
      <dgm:t>
        <a:bodyPr/>
        <a:lstStyle/>
        <a:p>
          <a:endParaRPr lang="pl-PL"/>
        </a:p>
      </dgm:t>
    </dgm:pt>
    <dgm:pt modelId="{7FE35746-7CF7-40C9-B0F5-C242151413B2}">
      <dgm:prSet/>
      <dgm:spPr>
        <a:solidFill>
          <a:schemeClr val="accent6">
            <a:lumMod val="75000"/>
          </a:schemeClr>
        </a:solidFill>
      </dgm:spPr>
      <dgm:t>
        <a:bodyPr/>
        <a:lstStyle/>
        <a:p>
          <a:r>
            <a:rPr lang="pl-PL"/>
            <a:t>CEE HQ</a:t>
          </a:r>
        </a:p>
        <a:p>
          <a:r>
            <a:rPr lang="pl-PL"/>
            <a:t>PTS</a:t>
          </a:r>
        </a:p>
      </dgm:t>
    </dgm:pt>
    <dgm:pt modelId="{FE4F1075-2959-4ACC-A03C-1DB25734DDBC}" type="parTrans" cxnId="{FCE96DFB-1311-486D-A58D-AF26B45042B1}">
      <dgm:prSet/>
      <dgm:spPr/>
      <dgm:t>
        <a:bodyPr/>
        <a:lstStyle/>
        <a:p>
          <a:endParaRPr lang="en-US"/>
        </a:p>
      </dgm:t>
    </dgm:pt>
    <dgm:pt modelId="{6A8C3199-37CC-4E31-BE1F-C1DCA15263C9}" type="sibTrans" cxnId="{FCE96DFB-1311-486D-A58D-AF26B45042B1}">
      <dgm:prSet/>
      <dgm:spPr/>
      <dgm:t>
        <a:bodyPr/>
        <a:lstStyle/>
        <a:p>
          <a:endParaRPr lang="en-US"/>
        </a:p>
      </dgm:t>
    </dgm:pt>
    <dgm:pt modelId="{A2AC4153-060D-44F3-9019-89BF6D3D0282}">
      <dgm:prSet/>
      <dgm:spPr>
        <a:solidFill>
          <a:schemeClr val="accent6">
            <a:lumMod val="75000"/>
          </a:schemeClr>
        </a:solidFill>
      </dgm:spPr>
      <dgm:t>
        <a:bodyPr/>
        <a:lstStyle/>
        <a:p>
          <a:r>
            <a:rPr lang="pl-PL"/>
            <a:t>Attila Macskasy</a:t>
          </a:r>
        </a:p>
        <a:p>
          <a:r>
            <a:rPr lang="pl-PL"/>
            <a:t>PTS</a:t>
          </a:r>
        </a:p>
      </dgm:t>
    </dgm:pt>
    <dgm:pt modelId="{0EFB9376-35C4-4000-AF7A-F17667413645}" type="parTrans" cxnId="{05BF9A6F-DACC-41FC-A675-AC0F6FDFA1C4}">
      <dgm:prSet/>
      <dgm:spPr/>
      <dgm:t>
        <a:bodyPr/>
        <a:lstStyle/>
        <a:p>
          <a:endParaRPr lang="en-US"/>
        </a:p>
      </dgm:t>
    </dgm:pt>
    <dgm:pt modelId="{6DA92DCC-E659-43EF-917B-2787228AB894}" type="sibTrans" cxnId="{05BF9A6F-DACC-41FC-A675-AC0F6FDFA1C4}">
      <dgm:prSet/>
      <dgm:spPr/>
      <dgm:t>
        <a:bodyPr/>
        <a:lstStyle/>
        <a:p>
          <a:endParaRPr lang="en-US"/>
        </a:p>
      </dgm:t>
    </dgm:pt>
    <dgm:pt modelId="{8866C859-B33E-44D2-91C8-2B8254C7EEC7}">
      <dgm:prSet/>
      <dgm:spPr>
        <a:solidFill>
          <a:schemeClr val="accent6">
            <a:lumMod val="75000"/>
          </a:schemeClr>
        </a:solidFill>
      </dgm:spPr>
      <dgm:t>
        <a:bodyPr/>
        <a:lstStyle/>
        <a:p>
          <a:r>
            <a:rPr lang="pl-PL"/>
            <a:t>PTS</a:t>
          </a:r>
        </a:p>
        <a:p>
          <a:r>
            <a:rPr lang="pl-PL"/>
            <a:t>TBH</a:t>
          </a:r>
        </a:p>
      </dgm:t>
    </dgm:pt>
    <dgm:pt modelId="{30386BF3-F1E2-4A3A-9B7D-337869FAB9CD}" type="parTrans" cxnId="{E06B3953-2979-48B5-B27B-48A116972F5B}">
      <dgm:prSet/>
      <dgm:spPr/>
      <dgm:t>
        <a:bodyPr/>
        <a:lstStyle/>
        <a:p>
          <a:endParaRPr lang="en-US"/>
        </a:p>
      </dgm:t>
    </dgm:pt>
    <dgm:pt modelId="{2D00A2CE-F9FB-4014-A4D3-763D97E570F1}" type="sibTrans" cxnId="{E06B3953-2979-48B5-B27B-48A116972F5B}">
      <dgm:prSet/>
      <dgm:spPr/>
      <dgm:t>
        <a:bodyPr/>
        <a:lstStyle/>
        <a:p>
          <a:endParaRPr lang="en-US"/>
        </a:p>
      </dgm:t>
    </dgm:pt>
    <dgm:pt modelId="{0520E3C3-0DF2-4D2B-9318-BB9DB54678BF}" type="pres">
      <dgm:prSet presAssocID="{CC9F6478-DE39-47AD-8F07-BFA761F0EF33}" presName="hierChild1" presStyleCnt="0">
        <dgm:presLayoutVars>
          <dgm:orgChart val="1"/>
          <dgm:chPref val="1"/>
          <dgm:dir/>
          <dgm:animOne val="branch"/>
          <dgm:animLvl val="lvl"/>
          <dgm:resizeHandles/>
        </dgm:presLayoutVars>
      </dgm:prSet>
      <dgm:spPr/>
    </dgm:pt>
    <dgm:pt modelId="{668E63E7-1FB7-4F63-9E7C-5C3E637DCAFA}" type="pres">
      <dgm:prSet presAssocID="{7E969369-AC60-458F-89B9-F7E2580289D4}" presName="hierRoot1" presStyleCnt="0">
        <dgm:presLayoutVars>
          <dgm:hierBranch val="init"/>
        </dgm:presLayoutVars>
      </dgm:prSet>
      <dgm:spPr/>
    </dgm:pt>
    <dgm:pt modelId="{3B487183-A230-43FB-AD9F-2DD0FF0DFB2A}" type="pres">
      <dgm:prSet presAssocID="{7E969369-AC60-458F-89B9-F7E2580289D4}" presName="rootComposite1" presStyleCnt="0"/>
      <dgm:spPr/>
    </dgm:pt>
    <dgm:pt modelId="{91C53C6E-7EB2-493B-A6BA-5FB46D027C68}" type="pres">
      <dgm:prSet presAssocID="{7E969369-AC60-458F-89B9-F7E2580289D4}" presName="rootText1" presStyleLbl="node0" presStyleIdx="0" presStyleCnt="2" custLinFactNeighborX="1274" custLinFactNeighborY="-85365">
        <dgm:presLayoutVars>
          <dgm:chPref val="3"/>
        </dgm:presLayoutVars>
      </dgm:prSet>
      <dgm:spPr/>
    </dgm:pt>
    <dgm:pt modelId="{0AFA7556-6768-41DA-9AB4-CE74B418261A}" type="pres">
      <dgm:prSet presAssocID="{7E969369-AC60-458F-89B9-F7E2580289D4}" presName="rootConnector1" presStyleLbl="node1" presStyleIdx="0" presStyleCnt="0"/>
      <dgm:spPr/>
    </dgm:pt>
    <dgm:pt modelId="{1DA1C9D5-DD6A-4080-848C-B58386517A02}" type="pres">
      <dgm:prSet presAssocID="{7E969369-AC60-458F-89B9-F7E2580289D4}" presName="hierChild2" presStyleCnt="0"/>
      <dgm:spPr/>
    </dgm:pt>
    <dgm:pt modelId="{ED46B34F-B458-4328-BDA0-092854893456}" type="pres">
      <dgm:prSet presAssocID="{D7D9A6C2-4A31-4531-B93B-4AD963DFF2A0}" presName="Name37" presStyleLbl="parChTrans1D2" presStyleIdx="0" presStyleCnt="9"/>
      <dgm:spPr/>
    </dgm:pt>
    <dgm:pt modelId="{7DD78D14-4845-4920-A0C6-39D675F9B7BB}" type="pres">
      <dgm:prSet presAssocID="{4CD33AB6-8905-44F5-96AC-0FF2D8F9CE3F}" presName="hierRoot2" presStyleCnt="0">
        <dgm:presLayoutVars>
          <dgm:hierBranch val="init"/>
        </dgm:presLayoutVars>
      </dgm:prSet>
      <dgm:spPr/>
    </dgm:pt>
    <dgm:pt modelId="{94C51E68-D2FA-4177-B50D-04A2C7B748B0}" type="pres">
      <dgm:prSet presAssocID="{4CD33AB6-8905-44F5-96AC-0FF2D8F9CE3F}" presName="rootComposite" presStyleCnt="0"/>
      <dgm:spPr/>
    </dgm:pt>
    <dgm:pt modelId="{9BE1436E-4672-4972-9DE4-9D9951890DF7}" type="pres">
      <dgm:prSet presAssocID="{4CD33AB6-8905-44F5-96AC-0FF2D8F9CE3F}" presName="rootText" presStyleLbl="node2" presStyleIdx="0" presStyleCnt="9">
        <dgm:presLayoutVars>
          <dgm:chPref val="3"/>
        </dgm:presLayoutVars>
      </dgm:prSet>
      <dgm:spPr>
        <a:prstGeom prst="roundRect">
          <a:avLst/>
        </a:prstGeom>
      </dgm:spPr>
    </dgm:pt>
    <dgm:pt modelId="{62E2F873-32CF-4906-BF04-276EA5ABBF44}" type="pres">
      <dgm:prSet presAssocID="{4CD33AB6-8905-44F5-96AC-0FF2D8F9CE3F}" presName="rootConnector" presStyleLbl="node2" presStyleIdx="0" presStyleCnt="9"/>
      <dgm:spPr/>
    </dgm:pt>
    <dgm:pt modelId="{531779C8-9AA7-4534-9645-2D9C5D7340EA}" type="pres">
      <dgm:prSet presAssocID="{4CD33AB6-8905-44F5-96AC-0FF2D8F9CE3F}" presName="hierChild4" presStyleCnt="0"/>
      <dgm:spPr/>
    </dgm:pt>
    <dgm:pt modelId="{4A774F1C-8335-433E-8693-B05175490C10}" type="pres">
      <dgm:prSet presAssocID="{A02C4BB9-1CB2-4F96-8543-E11D415AB8B8}" presName="Name37" presStyleLbl="parChTrans1D3" presStyleIdx="0" presStyleCnt="14"/>
      <dgm:spPr/>
    </dgm:pt>
    <dgm:pt modelId="{7F912FB9-A567-4D57-BB5F-073A7C83C415}" type="pres">
      <dgm:prSet presAssocID="{8BE8D7BE-929E-43A0-859E-84A494630860}" presName="hierRoot2" presStyleCnt="0">
        <dgm:presLayoutVars>
          <dgm:hierBranch val="init"/>
        </dgm:presLayoutVars>
      </dgm:prSet>
      <dgm:spPr/>
    </dgm:pt>
    <dgm:pt modelId="{AE6BF4B4-26A6-45E9-8AE7-75C5D1372062}" type="pres">
      <dgm:prSet presAssocID="{8BE8D7BE-929E-43A0-859E-84A494630860}" presName="rootComposite" presStyleCnt="0"/>
      <dgm:spPr/>
    </dgm:pt>
    <dgm:pt modelId="{5B7369B3-8A11-4B18-9044-35C8EEA2A1C3}" type="pres">
      <dgm:prSet presAssocID="{8BE8D7BE-929E-43A0-859E-84A494630860}" presName="rootText" presStyleLbl="node3" presStyleIdx="0" presStyleCnt="14">
        <dgm:presLayoutVars>
          <dgm:chPref val="3"/>
        </dgm:presLayoutVars>
      </dgm:prSet>
      <dgm:spPr/>
    </dgm:pt>
    <dgm:pt modelId="{54B065C5-360D-4270-946C-C19CC8615FE8}" type="pres">
      <dgm:prSet presAssocID="{8BE8D7BE-929E-43A0-859E-84A494630860}" presName="rootConnector" presStyleLbl="node3" presStyleIdx="0" presStyleCnt="14"/>
      <dgm:spPr/>
    </dgm:pt>
    <dgm:pt modelId="{011DC63C-E5B1-4D67-A67C-00F84D8E6F65}" type="pres">
      <dgm:prSet presAssocID="{8BE8D7BE-929E-43A0-859E-84A494630860}" presName="hierChild4" presStyleCnt="0"/>
      <dgm:spPr/>
    </dgm:pt>
    <dgm:pt modelId="{27378881-9EED-4A4B-8CAA-72E35EA0DF73}" type="pres">
      <dgm:prSet presAssocID="{8BE8D7BE-929E-43A0-859E-84A494630860}" presName="hierChild5" presStyleCnt="0"/>
      <dgm:spPr/>
    </dgm:pt>
    <dgm:pt modelId="{8535614C-BA18-4E04-AF74-9E21DA68580F}" type="pres">
      <dgm:prSet presAssocID="{74110958-8B88-4572-B7CE-F8FFE7E9F205}" presName="Name37" presStyleLbl="parChTrans1D3" presStyleIdx="1" presStyleCnt="14"/>
      <dgm:spPr/>
    </dgm:pt>
    <dgm:pt modelId="{387578B3-957B-45FF-A96F-8CE5E97168E3}" type="pres">
      <dgm:prSet presAssocID="{ED619992-D74F-42D6-ACA8-622BE7CFF334}" presName="hierRoot2" presStyleCnt="0">
        <dgm:presLayoutVars>
          <dgm:hierBranch val="init"/>
        </dgm:presLayoutVars>
      </dgm:prSet>
      <dgm:spPr/>
    </dgm:pt>
    <dgm:pt modelId="{2A31AD1A-DD52-4309-8DE4-F58056F392B0}" type="pres">
      <dgm:prSet presAssocID="{ED619992-D74F-42D6-ACA8-622BE7CFF334}" presName="rootComposite" presStyleCnt="0"/>
      <dgm:spPr/>
    </dgm:pt>
    <dgm:pt modelId="{A24D0619-41A0-4627-9C19-8B54B450C47C}" type="pres">
      <dgm:prSet presAssocID="{ED619992-D74F-42D6-ACA8-622BE7CFF334}" presName="rootText" presStyleLbl="node3" presStyleIdx="1" presStyleCnt="14">
        <dgm:presLayoutVars>
          <dgm:chPref val="3"/>
        </dgm:presLayoutVars>
      </dgm:prSet>
      <dgm:spPr/>
    </dgm:pt>
    <dgm:pt modelId="{8C821949-036E-4772-BD3A-84B8AF5DA3DC}" type="pres">
      <dgm:prSet presAssocID="{ED619992-D74F-42D6-ACA8-622BE7CFF334}" presName="rootConnector" presStyleLbl="node3" presStyleIdx="1" presStyleCnt="14"/>
      <dgm:spPr/>
    </dgm:pt>
    <dgm:pt modelId="{DA4FB64A-5261-4801-BD36-AE742578B153}" type="pres">
      <dgm:prSet presAssocID="{ED619992-D74F-42D6-ACA8-622BE7CFF334}" presName="hierChild4" presStyleCnt="0"/>
      <dgm:spPr/>
    </dgm:pt>
    <dgm:pt modelId="{6EE81112-0656-443A-9FE6-DDEC479CC055}" type="pres">
      <dgm:prSet presAssocID="{ED619992-D74F-42D6-ACA8-622BE7CFF334}" presName="hierChild5" presStyleCnt="0"/>
      <dgm:spPr/>
    </dgm:pt>
    <dgm:pt modelId="{0AFCF36A-F6A8-468E-A997-4B92185837AB}" type="pres">
      <dgm:prSet presAssocID="{4CD33AB6-8905-44F5-96AC-0FF2D8F9CE3F}" presName="hierChild5" presStyleCnt="0"/>
      <dgm:spPr/>
    </dgm:pt>
    <dgm:pt modelId="{F55EA41A-D20E-4735-9ACE-FB8A1F25B98A}" type="pres">
      <dgm:prSet presAssocID="{2CE59CC2-E2E7-424E-A053-7575B8F788B5}" presName="Name37" presStyleLbl="parChTrans1D2" presStyleIdx="1" presStyleCnt="9"/>
      <dgm:spPr/>
    </dgm:pt>
    <dgm:pt modelId="{3CDFC287-DB21-4463-BD50-2672B9F51471}" type="pres">
      <dgm:prSet presAssocID="{4912A4A6-D6C7-4408-B003-9F57A32A470B}" presName="hierRoot2" presStyleCnt="0">
        <dgm:presLayoutVars>
          <dgm:hierBranch val="init"/>
        </dgm:presLayoutVars>
      </dgm:prSet>
      <dgm:spPr/>
    </dgm:pt>
    <dgm:pt modelId="{D6788729-2149-477A-A934-2A4CE1FE6A3B}" type="pres">
      <dgm:prSet presAssocID="{4912A4A6-D6C7-4408-B003-9F57A32A470B}" presName="rootComposite" presStyleCnt="0"/>
      <dgm:spPr/>
    </dgm:pt>
    <dgm:pt modelId="{D602FE17-3F15-4001-9471-58B81D6270BE}" type="pres">
      <dgm:prSet presAssocID="{4912A4A6-D6C7-4408-B003-9F57A32A470B}" presName="rootText" presStyleLbl="node2" presStyleIdx="1" presStyleCnt="9">
        <dgm:presLayoutVars>
          <dgm:chPref val="3"/>
        </dgm:presLayoutVars>
      </dgm:prSet>
      <dgm:spPr>
        <a:prstGeom prst="roundRect">
          <a:avLst/>
        </a:prstGeom>
      </dgm:spPr>
    </dgm:pt>
    <dgm:pt modelId="{70765D0C-C531-41C5-92CD-B7FD405B6C84}" type="pres">
      <dgm:prSet presAssocID="{4912A4A6-D6C7-4408-B003-9F57A32A470B}" presName="rootConnector" presStyleLbl="node2" presStyleIdx="1" presStyleCnt="9"/>
      <dgm:spPr/>
    </dgm:pt>
    <dgm:pt modelId="{DB298590-D0AC-4A48-8562-CBAE59C45B4D}" type="pres">
      <dgm:prSet presAssocID="{4912A4A6-D6C7-4408-B003-9F57A32A470B}" presName="hierChild4" presStyleCnt="0"/>
      <dgm:spPr/>
    </dgm:pt>
    <dgm:pt modelId="{7F7EA2A2-F418-47C9-BD59-4EDA16DB66D6}" type="pres">
      <dgm:prSet presAssocID="{C0006697-521D-4C17-BA60-DEBB0B610AAF}" presName="Name37" presStyleLbl="parChTrans1D3" presStyleIdx="2" presStyleCnt="14"/>
      <dgm:spPr/>
    </dgm:pt>
    <dgm:pt modelId="{C0BB4953-CECE-4BEF-9976-CCA716352FE9}" type="pres">
      <dgm:prSet presAssocID="{5FF120BC-37E0-4412-8342-6DBD4365FAD8}" presName="hierRoot2" presStyleCnt="0">
        <dgm:presLayoutVars>
          <dgm:hierBranch val="init"/>
        </dgm:presLayoutVars>
      </dgm:prSet>
      <dgm:spPr/>
    </dgm:pt>
    <dgm:pt modelId="{74BE2CA6-BF32-4BAC-B23F-4794CD3F1C65}" type="pres">
      <dgm:prSet presAssocID="{5FF120BC-37E0-4412-8342-6DBD4365FAD8}" presName="rootComposite" presStyleCnt="0"/>
      <dgm:spPr/>
    </dgm:pt>
    <dgm:pt modelId="{54843AAA-D806-4EFD-814D-598D2834FE8C}" type="pres">
      <dgm:prSet presAssocID="{5FF120BC-37E0-4412-8342-6DBD4365FAD8}" presName="rootText" presStyleLbl="node3" presStyleIdx="2" presStyleCnt="14">
        <dgm:presLayoutVars>
          <dgm:chPref val="3"/>
        </dgm:presLayoutVars>
      </dgm:prSet>
      <dgm:spPr/>
    </dgm:pt>
    <dgm:pt modelId="{0292C92F-F035-403C-821E-7D6ECE125204}" type="pres">
      <dgm:prSet presAssocID="{5FF120BC-37E0-4412-8342-6DBD4365FAD8}" presName="rootConnector" presStyleLbl="node3" presStyleIdx="2" presStyleCnt="14"/>
      <dgm:spPr/>
    </dgm:pt>
    <dgm:pt modelId="{625812E8-BD83-4D92-9145-A1EBEB4ABF6C}" type="pres">
      <dgm:prSet presAssocID="{5FF120BC-37E0-4412-8342-6DBD4365FAD8}" presName="hierChild4" presStyleCnt="0"/>
      <dgm:spPr/>
    </dgm:pt>
    <dgm:pt modelId="{BDB2DD75-6A01-4BA2-B498-1012F67DBFB3}" type="pres">
      <dgm:prSet presAssocID="{5FF120BC-37E0-4412-8342-6DBD4365FAD8}" presName="hierChild5" presStyleCnt="0"/>
      <dgm:spPr/>
    </dgm:pt>
    <dgm:pt modelId="{3913B206-27D0-4B04-A15C-9EBEDB5F0136}" type="pres">
      <dgm:prSet presAssocID="{C6BAB2C0-CF16-4D7A-928D-3D4BA6CD8E63}" presName="Name37" presStyleLbl="parChTrans1D3" presStyleIdx="3" presStyleCnt="14"/>
      <dgm:spPr/>
    </dgm:pt>
    <dgm:pt modelId="{CCAFC141-51E6-42E0-A415-79DB8004B130}" type="pres">
      <dgm:prSet presAssocID="{0AC18406-89D4-4488-AF3F-46EBCE92FB3D}" presName="hierRoot2" presStyleCnt="0">
        <dgm:presLayoutVars>
          <dgm:hierBranch val="init"/>
        </dgm:presLayoutVars>
      </dgm:prSet>
      <dgm:spPr/>
    </dgm:pt>
    <dgm:pt modelId="{E5D001F6-2419-4753-8BDA-CA940E5FE1F2}" type="pres">
      <dgm:prSet presAssocID="{0AC18406-89D4-4488-AF3F-46EBCE92FB3D}" presName="rootComposite" presStyleCnt="0"/>
      <dgm:spPr/>
    </dgm:pt>
    <dgm:pt modelId="{D0105F37-A2B9-4A37-897F-D40BB1F5C359}" type="pres">
      <dgm:prSet presAssocID="{0AC18406-89D4-4488-AF3F-46EBCE92FB3D}" presName="rootText" presStyleLbl="node3" presStyleIdx="3" presStyleCnt="14">
        <dgm:presLayoutVars>
          <dgm:chPref val="3"/>
        </dgm:presLayoutVars>
      </dgm:prSet>
      <dgm:spPr/>
    </dgm:pt>
    <dgm:pt modelId="{3A8F0C4B-6DAB-47E7-BEEC-8C084AD609BD}" type="pres">
      <dgm:prSet presAssocID="{0AC18406-89D4-4488-AF3F-46EBCE92FB3D}" presName="rootConnector" presStyleLbl="node3" presStyleIdx="3" presStyleCnt="14"/>
      <dgm:spPr/>
    </dgm:pt>
    <dgm:pt modelId="{FF25E675-7354-4077-AB81-9D68644975BC}" type="pres">
      <dgm:prSet presAssocID="{0AC18406-89D4-4488-AF3F-46EBCE92FB3D}" presName="hierChild4" presStyleCnt="0"/>
      <dgm:spPr/>
    </dgm:pt>
    <dgm:pt modelId="{0676EE74-8EEF-41EB-86F1-9E8E3C6D413C}" type="pres">
      <dgm:prSet presAssocID="{0AC18406-89D4-4488-AF3F-46EBCE92FB3D}" presName="hierChild5" presStyleCnt="0"/>
      <dgm:spPr/>
    </dgm:pt>
    <dgm:pt modelId="{7AF8DACD-DF60-47DC-AF58-5D64A6BF97E5}" type="pres">
      <dgm:prSet presAssocID="{4912A4A6-D6C7-4408-B003-9F57A32A470B}" presName="hierChild5" presStyleCnt="0"/>
      <dgm:spPr/>
    </dgm:pt>
    <dgm:pt modelId="{B0FB00F1-BD99-4A5D-BBB6-E134C231C328}" type="pres">
      <dgm:prSet presAssocID="{7D46DB03-5999-434A-AFF7-452AAB089765}" presName="Name37" presStyleLbl="parChTrans1D2" presStyleIdx="2" presStyleCnt="9"/>
      <dgm:spPr/>
    </dgm:pt>
    <dgm:pt modelId="{1F72050C-1B4B-4918-9451-58E66E951F67}" type="pres">
      <dgm:prSet presAssocID="{2C852118-1C2E-4D66-9BA5-D1823D28B461}" presName="hierRoot2" presStyleCnt="0">
        <dgm:presLayoutVars>
          <dgm:hierBranch val="init"/>
        </dgm:presLayoutVars>
      </dgm:prSet>
      <dgm:spPr/>
    </dgm:pt>
    <dgm:pt modelId="{52652079-4DB5-4C7A-9F88-4CDE63B7C922}" type="pres">
      <dgm:prSet presAssocID="{2C852118-1C2E-4D66-9BA5-D1823D28B461}" presName="rootComposite" presStyleCnt="0"/>
      <dgm:spPr/>
    </dgm:pt>
    <dgm:pt modelId="{7A911268-4436-4184-AD2E-CEA49A800BB2}" type="pres">
      <dgm:prSet presAssocID="{2C852118-1C2E-4D66-9BA5-D1823D28B461}" presName="rootText" presStyleLbl="node2" presStyleIdx="2" presStyleCnt="9">
        <dgm:presLayoutVars>
          <dgm:chPref val="3"/>
        </dgm:presLayoutVars>
      </dgm:prSet>
      <dgm:spPr>
        <a:prstGeom prst="roundRect">
          <a:avLst/>
        </a:prstGeom>
      </dgm:spPr>
    </dgm:pt>
    <dgm:pt modelId="{862C2E06-5AA8-4546-9AE1-AEBD62FBEBF3}" type="pres">
      <dgm:prSet presAssocID="{2C852118-1C2E-4D66-9BA5-D1823D28B461}" presName="rootConnector" presStyleLbl="node2" presStyleIdx="2" presStyleCnt="9"/>
      <dgm:spPr/>
    </dgm:pt>
    <dgm:pt modelId="{1101B839-FB89-4AD0-894D-9955CAA41A3A}" type="pres">
      <dgm:prSet presAssocID="{2C852118-1C2E-4D66-9BA5-D1823D28B461}" presName="hierChild4" presStyleCnt="0"/>
      <dgm:spPr/>
    </dgm:pt>
    <dgm:pt modelId="{54A94CF4-3B1A-46F9-9AC0-67A74C952472}" type="pres">
      <dgm:prSet presAssocID="{EBEC4C09-5239-45B4-B6C3-37A9813715FE}" presName="Name37" presStyleLbl="parChTrans1D3" presStyleIdx="4" presStyleCnt="14"/>
      <dgm:spPr/>
    </dgm:pt>
    <dgm:pt modelId="{582C905E-DD5D-4F73-BD82-4F337A3E98E8}" type="pres">
      <dgm:prSet presAssocID="{5B77FA41-37BB-4B8C-AD8D-4CE6732A9B29}" presName="hierRoot2" presStyleCnt="0">
        <dgm:presLayoutVars>
          <dgm:hierBranch val="init"/>
        </dgm:presLayoutVars>
      </dgm:prSet>
      <dgm:spPr/>
    </dgm:pt>
    <dgm:pt modelId="{CE69C37B-C869-4D23-9D61-B1A5C07B9DDB}" type="pres">
      <dgm:prSet presAssocID="{5B77FA41-37BB-4B8C-AD8D-4CE6732A9B29}" presName="rootComposite" presStyleCnt="0"/>
      <dgm:spPr/>
    </dgm:pt>
    <dgm:pt modelId="{7846BB79-BE10-4981-A97D-12C7DC740DE2}" type="pres">
      <dgm:prSet presAssocID="{5B77FA41-37BB-4B8C-AD8D-4CE6732A9B29}" presName="rootText" presStyleLbl="node3" presStyleIdx="4" presStyleCnt="14">
        <dgm:presLayoutVars>
          <dgm:chPref val="3"/>
        </dgm:presLayoutVars>
      </dgm:prSet>
      <dgm:spPr/>
    </dgm:pt>
    <dgm:pt modelId="{4E89DF77-3ED4-48AA-BFB0-EF2A2BE1FC6F}" type="pres">
      <dgm:prSet presAssocID="{5B77FA41-37BB-4B8C-AD8D-4CE6732A9B29}" presName="rootConnector" presStyleLbl="node3" presStyleIdx="4" presStyleCnt="14"/>
      <dgm:spPr/>
    </dgm:pt>
    <dgm:pt modelId="{1E02EDBF-2BBA-4273-9BC7-7C5AF768D238}" type="pres">
      <dgm:prSet presAssocID="{5B77FA41-37BB-4B8C-AD8D-4CE6732A9B29}" presName="hierChild4" presStyleCnt="0"/>
      <dgm:spPr/>
    </dgm:pt>
    <dgm:pt modelId="{B1B40ED8-61C8-4E59-8D6D-EAB6A83F6257}" type="pres">
      <dgm:prSet presAssocID="{5B77FA41-37BB-4B8C-AD8D-4CE6732A9B29}" presName="hierChild5" presStyleCnt="0"/>
      <dgm:spPr/>
    </dgm:pt>
    <dgm:pt modelId="{8573E45A-65F2-4B85-B5B4-26F65F99B8FE}" type="pres">
      <dgm:prSet presAssocID="{8AEBCC3E-FA54-43CD-8A8C-BEB5116E2AF6}" presName="Name37" presStyleLbl="parChTrans1D3" presStyleIdx="5" presStyleCnt="14"/>
      <dgm:spPr/>
    </dgm:pt>
    <dgm:pt modelId="{12B893E7-4000-4AA2-A679-7B10F904220F}" type="pres">
      <dgm:prSet presAssocID="{C3F9B034-0918-4C67-9A3E-D7DD093EC2D9}" presName="hierRoot2" presStyleCnt="0">
        <dgm:presLayoutVars>
          <dgm:hierBranch val="init"/>
        </dgm:presLayoutVars>
      </dgm:prSet>
      <dgm:spPr/>
    </dgm:pt>
    <dgm:pt modelId="{89EC6860-7C1E-4BAE-B952-1ABC638874CD}" type="pres">
      <dgm:prSet presAssocID="{C3F9B034-0918-4C67-9A3E-D7DD093EC2D9}" presName="rootComposite" presStyleCnt="0"/>
      <dgm:spPr/>
    </dgm:pt>
    <dgm:pt modelId="{E3AB5B30-13DE-4770-BF7E-E5379E6DD7A8}" type="pres">
      <dgm:prSet presAssocID="{C3F9B034-0918-4C67-9A3E-D7DD093EC2D9}" presName="rootText" presStyleLbl="node3" presStyleIdx="5" presStyleCnt="14">
        <dgm:presLayoutVars>
          <dgm:chPref val="3"/>
        </dgm:presLayoutVars>
      </dgm:prSet>
      <dgm:spPr/>
    </dgm:pt>
    <dgm:pt modelId="{21F44074-AB49-4FB2-90A6-FC5660C9C452}" type="pres">
      <dgm:prSet presAssocID="{C3F9B034-0918-4C67-9A3E-D7DD093EC2D9}" presName="rootConnector" presStyleLbl="node3" presStyleIdx="5" presStyleCnt="14"/>
      <dgm:spPr/>
    </dgm:pt>
    <dgm:pt modelId="{7A281A4F-1C67-4D8D-A7F5-8E034A1779B2}" type="pres">
      <dgm:prSet presAssocID="{C3F9B034-0918-4C67-9A3E-D7DD093EC2D9}" presName="hierChild4" presStyleCnt="0"/>
      <dgm:spPr/>
    </dgm:pt>
    <dgm:pt modelId="{5612D447-E1A9-4551-BB71-8FBC090BDA4A}" type="pres">
      <dgm:prSet presAssocID="{C3F9B034-0918-4C67-9A3E-D7DD093EC2D9}" presName="hierChild5" presStyleCnt="0"/>
      <dgm:spPr/>
    </dgm:pt>
    <dgm:pt modelId="{0DF48736-76AD-4F39-9483-C6EDBEF38920}" type="pres">
      <dgm:prSet presAssocID="{2C852118-1C2E-4D66-9BA5-D1823D28B461}" presName="hierChild5" presStyleCnt="0"/>
      <dgm:spPr/>
    </dgm:pt>
    <dgm:pt modelId="{E307CE16-80CB-4BF8-9F15-63C1D05C5873}" type="pres">
      <dgm:prSet presAssocID="{9807146B-F19A-4AF7-BD94-2DCB529D2929}" presName="Name37" presStyleLbl="parChTrans1D2" presStyleIdx="3" presStyleCnt="9"/>
      <dgm:spPr/>
    </dgm:pt>
    <dgm:pt modelId="{33DF3D83-D5E4-4AD1-87D5-D4A395489D30}" type="pres">
      <dgm:prSet presAssocID="{79B0F54C-7CEC-4059-858D-F737FEEBC41F}" presName="hierRoot2" presStyleCnt="0">
        <dgm:presLayoutVars>
          <dgm:hierBranch val="init"/>
        </dgm:presLayoutVars>
      </dgm:prSet>
      <dgm:spPr/>
    </dgm:pt>
    <dgm:pt modelId="{0A036B68-14FC-46AC-8B46-F9E66BC932E6}" type="pres">
      <dgm:prSet presAssocID="{79B0F54C-7CEC-4059-858D-F737FEEBC41F}" presName="rootComposite" presStyleCnt="0"/>
      <dgm:spPr/>
    </dgm:pt>
    <dgm:pt modelId="{405933A0-4FAA-452F-9DEC-345B8C19897F}" type="pres">
      <dgm:prSet presAssocID="{79B0F54C-7CEC-4059-858D-F737FEEBC41F}" presName="rootText" presStyleLbl="node2" presStyleIdx="3" presStyleCnt="9">
        <dgm:presLayoutVars>
          <dgm:chPref val="3"/>
        </dgm:presLayoutVars>
      </dgm:prSet>
      <dgm:spPr>
        <a:prstGeom prst="roundRect">
          <a:avLst/>
        </a:prstGeom>
      </dgm:spPr>
    </dgm:pt>
    <dgm:pt modelId="{34C010EB-8165-4C36-9638-C2A3533B28EC}" type="pres">
      <dgm:prSet presAssocID="{79B0F54C-7CEC-4059-858D-F737FEEBC41F}" presName="rootConnector" presStyleLbl="node2" presStyleIdx="3" presStyleCnt="9"/>
      <dgm:spPr/>
    </dgm:pt>
    <dgm:pt modelId="{FC9011C6-43C9-41C8-BD54-14E258AE0BA9}" type="pres">
      <dgm:prSet presAssocID="{79B0F54C-7CEC-4059-858D-F737FEEBC41F}" presName="hierChild4" presStyleCnt="0"/>
      <dgm:spPr/>
    </dgm:pt>
    <dgm:pt modelId="{C799FF12-4907-45FF-AABB-071D7A3CDE0D}" type="pres">
      <dgm:prSet presAssocID="{16208773-FF21-44E6-8A70-BCA718ACD0AC}" presName="Name37" presStyleLbl="parChTrans1D3" presStyleIdx="6" presStyleCnt="14"/>
      <dgm:spPr/>
    </dgm:pt>
    <dgm:pt modelId="{8A55413C-9B27-4023-92D1-C56489802167}" type="pres">
      <dgm:prSet presAssocID="{63AF0A03-197D-4203-9232-6136802943BE}" presName="hierRoot2" presStyleCnt="0">
        <dgm:presLayoutVars>
          <dgm:hierBranch val="init"/>
        </dgm:presLayoutVars>
      </dgm:prSet>
      <dgm:spPr/>
    </dgm:pt>
    <dgm:pt modelId="{9A095522-08F0-45E7-9A2E-878B54BFB25E}" type="pres">
      <dgm:prSet presAssocID="{63AF0A03-197D-4203-9232-6136802943BE}" presName="rootComposite" presStyleCnt="0"/>
      <dgm:spPr/>
    </dgm:pt>
    <dgm:pt modelId="{AFCDCED7-4396-4B02-82A6-7EE06FBB2D65}" type="pres">
      <dgm:prSet presAssocID="{63AF0A03-197D-4203-9232-6136802943BE}" presName="rootText" presStyleLbl="node3" presStyleIdx="6" presStyleCnt="14">
        <dgm:presLayoutVars>
          <dgm:chPref val="3"/>
        </dgm:presLayoutVars>
      </dgm:prSet>
      <dgm:spPr/>
    </dgm:pt>
    <dgm:pt modelId="{1A8D53C6-5689-4D7D-9E1E-50630D1D36D0}" type="pres">
      <dgm:prSet presAssocID="{63AF0A03-197D-4203-9232-6136802943BE}" presName="rootConnector" presStyleLbl="node3" presStyleIdx="6" presStyleCnt="14"/>
      <dgm:spPr/>
    </dgm:pt>
    <dgm:pt modelId="{96DA74EC-E209-48FD-9216-79EDEFA719D9}" type="pres">
      <dgm:prSet presAssocID="{63AF0A03-197D-4203-9232-6136802943BE}" presName="hierChild4" presStyleCnt="0"/>
      <dgm:spPr/>
    </dgm:pt>
    <dgm:pt modelId="{99B36198-688F-4B1A-B192-80737B820305}" type="pres">
      <dgm:prSet presAssocID="{63AF0A03-197D-4203-9232-6136802943BE}" presName="hierChild5" presStyleCnt="0"/>
      <dgm:spPr/>
    </dgm:pt>
    <dgm:pt modelId="{361C39FE-E101-4153-98A0-AA238C75DE79}" type="pres">
      <dgm:prSet presAssocID="{79B0F54C-7CEC-4059-858D-F737FEEBC41F}" presName="hierChild5" presStyleCnt="0"/>
      <dgm:spPr/>
    </dgm:pt>
    <dgm:pt modelId="{F665B70A-ECF4-4DBF-A44C-320278BF7A98}" type="pres">
      <dgm:prSet presAssocID="{952C3047-DCE9-4F28-B3DC-B979AEF7ABF1}" presName="Name37" presStyleLbl="parChTrans1D2" presStyleIdx="4" presStyleCnt="9"/>
      <dgm:spPr/>
    </dgm:pt>
    <dgm:pt modelId="{8B216C2D-6D29-4F4C-A25C-AA7E1BFF4F5A}" type="pres">
      <dgm:prSet presAssocID="{41B82D72-F67D-4BCF-BE34-0D7D48E7176A}" presName="hierRoot2" presStyleCnt="0">
        <dgm:presLayoutVars>
          <dgm:hierBranch val="init"/>
        </dgm:presLayoutVars>
      </dgm:prSet>
      <dgm:spPr/>
    </dgm:pt>
    <dgm:pt modelId="{75C8C5E3-CBA5-4C2D-B5E3-8BE01202AF67}" type="pres">
      <dgm:prSet presAssocID="{41B82D72-F67D-4BCF-BE34-0D7D48E7176A}" presName="rootComposite" presStyleCnt="0"/>
      <dgm:spPr/>
    </dgm:pt>
    <dgm:pt modelId="{5D285B30-320D-4AA1-8E63-D468565CDD53}" type="pres">
      <dgm:prSet presAssocID="{41B82D72-F67D-4BCF-BE34-0D7D48E7176A}" presName="rootText" presStyleLbl="node2" presStyleIdx="4" presStyleCnt="9">
        <dgm:presLayoutVars>
          <dgm:chPref val="3"/>
        </dgm:presLayoutVars>
      </dgm:prSet>
      <dgm:spPr>
        <a:prstGeom prst="roundRect">
          <a:avLst/>
        </a:prstGeom>
      </dgm:spPr>
    </dgm:pt>
    <dgm:pt modelId="{24473EF4-ED86-4AC6-97F1-D05FD8E40CBD}" type="pres">
      <dgm:prSet presAssocID="{41B82D72-F67D-4BCF-BE34-0D7D48E7176A}" presName="rootConnector" presStyleLbl="node2" presStyleIdx="4" presStyleCnt="9"/>
      <dgm:spPr/>
    </dgm:pt>
    <dgm:pt modelId="{7D3F6D52-0EBA-4AEA-B21F-E85EDF124DDC}" type="pres">
      <dgm:prSet presAssocID="{41B82D72-F67D-4BCF-BE34-0D7D48E7176A}" presName="hierChild4" presStyleCnt="0"/>
      <dgm:spPr/>
    </dgm:pt>
    <dgm:pt modelId="{18533E6A-3108-4733-9B84-29176075F010}" type="pres">
      <dgm:prSet presAssocID="{19C6801C-5517-4E97-95AB-6A9867810C4A}" presName="Name37" presStyleLbl="parChTrans1D3" presStyleIdx="7" presStyleCnt="14"/>
      <dgm:spPr/>
    </dgm:pt>
    <dgm:pt modelId="{3B642424-0615-491F-AE38-C5C4BE06D3DD}" type="pres">
      <dgm:prSet presAssocID="{C09F1FE5-D2A0-44A2-B188-533D0DBDA414}" presName="hierRoot2" presStyleCnt="0">
        <dgm:presLayoutVars>
          <dgm:hierBranch val="init"/>
        </dgm:presLayoutVars>
      </dgm:prSet>
      <dgm:spPr/>
    </dgm:pt>
    <dgm:pt modelId="{220B7D51-E38D-44EC-B030-E055FE053E59}" type="pres">
      <dgm:prSet presAssocID="{C09F1FE5-D2A0-44A2-B188-533D0DBDA414}" presName="rootComposite" presStyleCnt="0"/>
      <dgm:spPr/>
    </dgm:pt>
    <dgm:pt modelId="{5449C34E-C375-42CD-8D70-C526DE3F727F}" type="pres">
      <dgm:prSet presAssocID="{C09F1FE5-D2A0-44A2-B188-533D0DBDA414}" presName="rootText" presStyleLbl="node3" presStyleIdx="7" presStyleCnt="14">
        <dgm:presLayoutVars>
          <dgm:chPref val="3"/>
        </dgm:presLayoutVars>
      </dgm:prSet>
      <dgm:spPr/>
    </dgm:pt>
    <dgm:pt modelId="{E0975F10-C311-41B4-9582-0A43FAE564AC}" type="pres">
      <dgm:prSet presAssocID="{C09F1FE5-D2A0-44A2-B188-533D0DBDA414}" presName="rootConnector" presStyleLbl="node3" presStyleIdx="7" presStyleCnt="14"/>
      <dgm:spPr/>
    </dgm:pt>
    <dgm:pt modelId="{2B8A8CEF-5884-4A84-A2D5-679E7039E45F}" type="pres">
      <dgm:prSet presAssocID="{C09F1FE5-D2A0-44A2-B188-533D0DBDA414}" presName="hierChild4" presStyleCnt="0"/>
      <dgm:spPr/>
    </dgm:pt>
    <dgm:pt modelId="{2750168A-7054-45B9-8E62-78B5856DEF58}" type="pres">
      <dgm:prSet presAssocID="{C09F1FE5-D2A0-44A2-B188-533D0DBDA414}" presName="hierChild5" presStyleCnt="0"/>
      <dgm:spPr/>
    </dgm:pt>
    <dgm:pt modelId="{2985817B-24C9-4B07-9C06-27C0E5C00C6E}" type="pres">
      <dgm:prSet presAssocID="{AAC77F47-388B-4039-BB0A-79DE660A0C1A}" presName="Name37" presStyleLbl="parChTrans1D3" presStyleIdx="8" presStyleCnt="14"/>
      <dgm:spPr/>
    </dgm:pt>
    <dgm:pt modelId="{A04C4627-599E-4023-A098-BDC7386CEB34}" type="pres">
      <dgm:prSet presAssocID="{DA5E0604-73B9-4CB7-B1ED-F82AB7E8717E}" presName="hierRoot2" presStyleCnt="0">
        <dgm:presLayoutVars>
          <dgm:hierBranch val="init"/>
        </dgm:presLayoutVars>
      </dgm:prSet>
      <dgm:spPr/>
    </dgm:pt>
    <dgm:pt modelId="{959D352D-99A2-429B-BF78-61B7E2AF503F}" type="pres">
      <dgm:prSet presAssocID="{DA5E0604-73B9-4CB7-B1ED-F82AB7E8717E}" presName="rootComposite" presStyleCnt="0"/>
      <dgm:spPr/>
    </dgm:pt>
    <dgm:pt modelId="{7C2B82FA-7BC2-4D30-A31A-5EF78BB7DB8E}" type="pres">
      <dgm:prSet presAssocID="{DA5E0604-73B9-4CB7-B1ED-F82AB7E8717E}" presName="rootText" presStyleLbl="node3" presStyleIdx="8" presStyleCnt="14">
        <dgm:presLayoutVars>
          <dgm:chPref val="3"/>
        </dgm:presLayoutVars>
      </dgm:prSet>
      <dgm:spPr/>
    </dgm:pt>
    <dgm:pt modelId="{130F0AFF-3EA0-4A73-9B4E-E22A8014E1BC}" type="pres">
      <dgm:prSet presAssocID="{DA5E0604-73B9-4CB7-B1ED-F82AB7E8717E}" presName="rootConnector" presStyleLbl="node3" presStyleIdx="8" presStyleCnt="14"/>
      <dgm:spPr/>
    </dgm:pt>
    <dgm:pt modelId="{8D1F19C9-7D03-45DF-8592-02FF1FD5B892}" type="pres">
      <dgm:prSet presAssocID="{DA5E0604-73B9-4CB7-B1ED-F82AB7E8717E}" presName="hierChild4" presStyleCnt="0"/>
      <dgm:spPr/>
    </dgm:pt>
    <dgm:pt modelId="{851104D1-BCBB-47F9-A963-29BE3F7B1E26}" type="pres">
      <dgm:prSet presAssocID="{DA5E0604-73B9-4CB7-B1ED-F82AB7E8717E}" presName="hierChild5" presStyleCnt="0"/>
      <dgm:spPr/>
    </dgm:pt>
    <dgm:pt modelId="{EF30580F-0313-4C68-9470-6A09107A2449}" type="pres">
      <dgm:prSet presAssocID="{41B82D72-F67D-4BCF-BE34-0D7D48E7176A}" presName="hierChild5" presStyleCnt="0"/>
      <dgm:spPr/>
    </dgm:pt>
    <dgm:pt modelId="{FE4DDA12-FA44-434E-AA47-1D60877FD31A}" type="pres">
      <dgm:prSet presAssocID="{FE4F1075-2959-4ACC-A03C-1DB25734DDBC}" presName="Name37" presStyleLbl="parChTrans1D2" presStyleIdx="5" presStyleCnt="9"/>
      <dgm:spPr/>
    </dgm:pt>
    <dgm:pt modelId="{2252607F-2D7C-4622-B4B5-6E42ED5371DD}" type="pres">
      <dgm:prSet presAssocID="{7FE35746-7CF7-40C9-B0F5-C242151413B2}" presName="hierRoot2" presStyleCnt="0">
        <dgm:presLayoutVars>
          <dgm:hierBranch val="init"/>
        </dgm:presLayoutVars>
      </dgm:prSet>
      <dgm:spPr/>
    </dgm:pt>
    <dgm:pt modelId="{5D016A15-8642-4F6F-83DC-4ACC63ED9740}" type="pres">
      <dgm:prSet presAssocID="{7FE35746-7CF7-40C9-B0F5-C242151413B2}" presName="rootComposite" presStyleCnt="0"/>
      <dgm:spPr/>
    </dgm:pt>
    <dgm:pt modelId="{7A7B5F17-4DAD-41BC-A137-266916F19DDB}" type="pres">
      <dgm:prSet presAssocID="{7FE35746-7CF7-40C9-B0F5-C242151413B2}" presName="rootText" presStyleLbl="node2" presStyleIdx="5" presStyleCnt="9">
        <dgm:presLayoutVars>
          <dgm:chPref val="3"/>
        </dgm:presLayoutVars>
      </dgm:prSet>
      <dgm:spPr>
        <a:prstGeom prst="roundRect">
          <a:avLst/>
        </a:prstGeom>
      </dgm:spPr>
    </dgm:pt>
    <dgm:pt modelId="{AD37ABCE-2778-47E8-B651-336E71425A45}" type="pres">
      <dgm:prSet presAssocID="{7FE35746-7CF7-40C9-B0F5-C242151413B2}" presName="rootConnector" presStyleLbl="node2" presStyleIdx="5" presStyleCnt="9"/>
      <dgm:spPr/>
    </dgm:pt>
    <dgm:pt modelId="{CCC1388D-10AD-45A9-9DCF-B046B8121E18}" type="pres">
      <dgm:prSet presAssocID="{7FE35746-7CF7-40C9-B0F5-C242151413B2}" presName="hierChild4" presStyleCnt="0"/>
      <dgm:spPr/>
    </dgm:pt>
    <dgm:pt modelId="{8A9FD1A4-8833-4150-9C85-7D5611399B6B}" type="pres">
      <dgm:prSet presAssocID="{0EFB9376-35C4-4000-AF7A-F17667413645}" presName="Name37" presStyleLbl="parChTrans1D3" presStyleIdx="9" presStyleCnt="14"/>
      <dgm:spPr/>
    </dgm:pt>
    <dgm:pt modelId="{E5E46F5C-4FD3-4772-B016-57181111777F}" type="pres">
      <dgm:prSet presAssocID="{A2AC4153-060D-44F3-9019-89BF6D3D0282}" presName="hierRoot2" presStyleCnt="0">
        <dgm:presLayoutVars>
          <dgm:hierBranch val="init"/>
        </dgm:presLayoutVars>
      </dgm:prSet>
      <dgm:spPr/>
    </dgm:pt>
    <dgm:pt modelId="{8A8393A6-3910-4AE5-B211-6B367CB4C6E7}" type="pres">
      <dgm:prSet presAssocID="{A2AC4153-060D-44F3-9019-89BF6D3D0282}" presName="rootComposite" presStyleCnt="0"/>
      <dgm:spPr/>
    </dgm:pt>
    <dgm:pt modelId="{30311ED8-F75B-47C3-92A8-7D7A3CC90AD2}" type="pres">
      <dgm:prSet presAssocID="{A2AC4153-060D-44F3-9019-89BF6D3D0282}" presName="rootText" presStyleLbl="node3" presStyleIdx="9" presStyleCnt="14">
        <dgm:presLayoutVars>
          <dgm:chPref val="3"/>
        </dgm:presLayoutVars>
      </dgm:prSet>
      <dgm:spPr/>
    </dgm:pt>
    <dgm:pt modelId="{1D89AC35-9B88-40DE-B664-4328C088A61A}" type="pres">
      <dgm:prSet presAssocID="{A2AC4153-060D-44F3-9019-89BF6D3D0282}" presName="rootConnector" presStyleLbl="node3" presStyleIdx="9" presStyleCnt="14"/>
      <dgm:spPr/>
    </dgm:pt>
    <dgm:pt modelId="{FD372F7B-DA0E-4C6E-9DE4-68D3F6A50AD9}" type="pres">
      <dgm:prSet presAssocID="{A2AC4153-060D-44F3-9019-89BF6D3D0282}" presName="hierChild4" presStyleCnt="0"/>
      <dgm:spPr/>
    </dgm:pt>
    <dgm:pt modelId="{8CB1AEBC-5202-4DF3-B1C9-1522ED9D4226}" type="pres">
      <dgm:prSet presAssocID="{A2AC4153-060D-44F3-9019-89BF6D3D0282}" presName="hierChild5" presStyleCnt="0"/>
      <dgm:spPr/>
    </dgm:pt>
    <dgm:pt modelId="{DCF0890D-4D88-4216-9034-E5D313ED9CE4}" type="pres">
      <dgm:prSet presAssocID="{30386BF3-F1E2-4A3A-9B7D-337869FAB9CD}" presName="Name37" presStyleLbl="parChTrans1D3" presStyleIdx="10" presStyleCnt="14"/>
      <dgm:spPr/>
    </dgm:pt>
    <dgm:pt modelId="{90314DE0-3F7F-4D53-80CD-E0CDF1679FB2}" type="pres">
      <dgm:prSet presAssocID="{8866C859-B33E-44D2-91C8-2B8254C7EEC7}" presName="hierRoot2" presStyleCnt="0">
        <dgm:presLayoutVars>
          <dgm:hierBranch val="init"/>
        </dgm:presLayoutVars>
      </dgm:prSet>
      <dgm:spPr/>
    </dgm:pt>
    <dgm:pt modelId="{AB95B52B-C435-42C9-8A13-B1955D240A2C}" type="pres">
      <dgm:prSet presAssocID="{8866C859-B33E-44D2-91C8-2B8254C7EEC7}" presName="rootComposite" presStyleCnt="0"/>
      <dgm:spPr/>
    </dgm:pt>
    <dgm:pt modelId="{2060DB70-8D06-4A19-98CC-11562BEA0BFF}" type="pres">
      <dgm:prSet presAssocID="{8866C859-B33E-44D2-91C8-2B8254C7EEC7}" presName="rootText" presStyleLbl="node3" presStyleIdx="10" presStyleCnt="14">
        <dgm:presLayoutVars>
          <dgm:chPref val="3"/>
        </dgm:presLayoutVars>
      </dgm:prSet>
      <dgm:spPr/>
    </dgm:pt>
    <dgm:pt modelId="{5E9FA483-038E-43AB-988D-5E557C0E3C54}" type="pres">
      <dgm:prSet presAssocID="{8866C859-B33E-44D2-91C8-2B8254C7EEC7}" presName="rootConnector" presStyleLbl="node3" presStyleIdx="10" presStyleCnt="14"/>
      <dgm:spPr/>
    </dgm:pt>
    <dgm:pt modelId="{DFDE1367-2823-45D2-8CD9-6A5AEDF7E605}" type="pres">
      <dgm:prSet presAssocID="{8866C859-B33E-44D2-91C8-2B8254C7EEC7}" presName="hierChild4" presStyleCnt="0"/>
      <dgm:spPr/>
    </dgm:pt>
    <dgm:pt modelId="{9BC70AF5-8854-4408-AC3D-90C6D8DD562F}" type="pres">
      <dgm:prSet presAssocID="{8866C859-B33E-44D2-91C8-2B8254C7EEC7}" presName="hierChild5" presStyleCnt="0"/>
      <dgm:spPr/>
    </dgm:pt>
    <dgm:pt modelId="{FD0AB79D-AA7C-4B7D-A5CD-DE3D34DB2B5A}" type="pres">
      <dgm:prSet presAssocID="{7FE35746-7CF7-40C9-B0F5-C242151413B2}" presName="hierChild5" presStyleCnt="0"/>
      <dgm:spPr/>
    </dgm:pt>
    <dgm:pt modelId="{EE2181F5-7CD2-4015-B4A3-E40FA3A04B42}" type="pres">
      <dgm:prSet presAssocID="{73C58FCB-689B-4F1F-B5F0-69F4416B8724}" presName="Name37" presStyleLbl="parChTrans1D2" presStyleIdx="6" presStyleCnt="9"/>
      <dgm:spPr/>
    </dgm:pt>
    <dgm:pt modelId="{77AB43DA-5C5B-45CF-A0EF-AACE24714FFE}" type="pres">
      <dgm:prSet presAssocID="{3FFCE282-85F9-4319-8254-B0FF6A33D7C9}" presName="hierRoot2" presStyleCnt="0">
        <dgm:presLayoutVars>
          <dgm:hierBranch val="init"/>
        </dgm:presLayoutVars>
      </dgm:prSet>
      <dgm:spPr/>
    </dgm:pt>
    <dgm:pt modelId="{5D274103-3889-4B41-B116-2B0668B7C0BC}" type="pres">
      <dgm:prSet presAssocID="{3FFCE282-85F9-4319-8254-B0FF6A33D7C9}" presName="rootComposite" presStyleCnt="0"/>
      <dgm:spPr/>
    </dgm:pt>
    <dgm:pt modelId="{E91273FC-101B-4134-9E56-373599251A26}" type="pres">
      <dgm:prSet presAssocID="{3FFCE282-85F9-4319-8254-B0FF6A33D7C9}" presName="rootText" presStyleLbl="node2" presStyleIdx="6" presStyleCnt="9">
        <dgm:presLayoutVars>
          <dgm:chPref val="3"/>
        </dgm:presLayoutVars>
      </dgm:prSet>
      <dgm:spPr>
        <a:prstGeom prst="roundRect">
          <a:avLst/>
        </a:prstGeom>
      </dgm:spPr>
    </dgm:pt>
    <dgm:pt modelId="{BD51D1E6-FA16-4838-BB21-CD2C2EC33731}" type="pres">
      <dgm:prSet presAssocID="{3FFCE282-85F9-4319-8254-B0FF6A33D7C9}" presName="rootConnector" presStyleLbl="node2" presStyleIdx="6" presStyleCnt="9"/>
      <dgm:spPr/>
    </dgm:pt>
    <dgm:pt modelId="{A3CF36C9-C094-4FAC-8C23-73C8463DB9F3}" type="pres">
      <dgm:prSet presAssocID="{3FFCE282-85F9-4319-8254-B0FF6A33D7C9}" presName="hierChild4" presStyleCnt="0"/>
      <dgm:spPr/>
    </dgm:pt>
    <dgm:pt modelId="{EF611EC0-D598-4BF8-AC0F-56DD4A78FD41}" type="pres">
      <dgm:prSet presAssocID="{C21CE9C0-BBA3-4CF3-B61A-42B94A8709B2}" presName="Name37" presStyleLbl="parChTrans1D3" presStyleIdx="11" presStyleCnt="14"/>
      <dgm:spPr/>
    </dgm:pt>
    <dgm:pt modelId="{BBCB6009-DCA0-48A3-8AB1-A749A210668B}" type="pres">
      <dgm:prSet presAssocID="{1E5E7DFD-208C-48AA-B2DE-0E45EBCAE1C9}" presName="hierRoot2" presStyleCnt="0">
        <dgm:presLayoutVars>
          <dgm:hierBranch val="init"/>
        </dgm:presLayoutVars>
      </dgm:prSet>
      <dgm:spPr/>
    </dgm:pt>
    <dgm:pt modelId="{E8892409-30D2-4657-9CD6-E9DA73F53265}" type="pres">
      <dgm:prSet presAssocID="{1E5E7DFD-208C-48AA-B2DE-0E45EBCAE1C9}" presName="rootComposite" presStyleCnt="0"/>
      <dgm:spPr/>
    </dgm:pt>
    <dgm:pt modelId="{584FA33C-F0AA-4120-A161-75C42DFE2835}" type="pres">
      <dgm:prSet presAssocID="{1E5E7DFD-208C-48AA-B2DE-0E45EBCAE1C9}" presName="rootText" presStyleLbl="node3" presStyleIdx="11" presStyleCnt="14">
        <dgm:presLayoutVars>
          <dgm:chPref val="3"/>
        </dgm:presLayoutVars>
      </dgm:prSet>
      <dgm:spPr/>
    </dgm:pt>
    <dgm:pt modelId="{600A5A4B-F983-4665-88E9-14F56EDD2A90}" type="pres">
      <dgm:prSet presAssocID="{1E5E7DFD-208C-48AA-B2DE-0E45EBCAE1C9}" presName="rootConnector" presStyleLbl="node3" presStyleIdx="11" presStyleCnt="14"/>
      <dgm:spPr/>
    </dgm:pt>
    <dgm:pt modelId="{C3A28949-AE41-4383-88E7-2514ACA6965A}" type="pres">
      <dgm:prSet presAssocID="{1E5E7DFD-208C-48AA-B2DE-0E45EBCAE1C9}" presName="hierChild4" presStyleCnt="0"/>
      <dgm:spPr/>
    </dgm:pt>
    <dgm:pt modelId="{15854D00-0D79-4BC9-AD58-D4B663B7C7EA}" type="pres">
      <dgm:prSet presAssocID="{1E5E7DFD-208C-48AA-B2DE-0E45EBCAE1C9}" presName="hierChild5" presStyleCnt="0"/>
      <dgm:spPr/>
    </dgm:pt>
    <dgm:pt modelId="{0F0FDFE1-D433-4021-AFD2-99FE6F2C9067}" type="pres">
      <dgm:prSet presAssocID="{3FFCE282-85F9-4319-8254-B0FF6A33D7C9}" presName="hierChild5" presStyleCnt="0"/>
      <dgm:spPr/>
    </dgm:pt>
    <dgm:pt modelId="{FCE4F932-DC9C-47C4-A641-509E7703BFC4}" type="pres">
      <dgm:prSet presAssocID="{04ADDFDF-C3DD-472B-8E3A-5982B4CC4199}" presName="Name37" presStyleLbl="parChTrans1D2" presStyleIdx="7" presStyleCnt="9"/>
      <dgm:spPr/>
    </dgm:pt>
    <dgm:pt modelId="{98795493-FED5-475F-97A4-2AC0D1F98D25}" type="pres">
      <dgm:prSet presAssocID="{7B0EF19D-6D2D-4E4A-B2EF-371AE86A1B57}" presName="hierRoot2" presStyleCnt="0">
        <dgm:presLayoutVars>
          <dgm:hierBranch val="init"/>
        </dgm:presLayoutVars>
      </dgm:prSet>
      <dgm:spPr/>
    </dgm:pt>
    <dgm:pt modelId="{62A88559-134B-4054-B73E-8263137DBEF2}" type="pres">
      <dgm:prSet presAssocID="{7B0EF19D-6D2D-4E4A-B2EF-371AE86A1B57}" presName="rootComposite" presStyleCnt="0"/>
      <dgm:spPr/>
    </dgm:pt>
    <dgm:pt modelId="{4178570F-1C0B-4E3D-B543-1184D6F4B2C6}" type="pres">
      <dgm:prSet presAssocID="{7B0EF19D-6D2D-4E4A-B2EF-371AE86A1B57}" presName="rootText" presStyleLbl="node2" presStyleIdx="7" presStyleCnt="9">
        <dgm:presLayoutVars>
          <dgm:chPref val="3"/>
        </dgm:presLayoutVars>
      </dgm:prSet>
      <dgm:spPr>
        <a:prstGeom prst="roundRect">
          <a:avLst/>
        </a:prstGeom>
      </dgm:spPr>
    </dgm:pt>
    <dgm:pt modelId="{5361EFC9-DD27-49E6-B913-8AD6FBB46BC0}" type="pres">
      <dgm:prSet presAssocID="{7B0EF19D-6D2D-4E4A-B2EF-371AE86A1B57}" presName="rootConnector" presStyleLbl="node2" presStyleIdx="7" presStyleCnt="9"/>
      <dgm:spPr/>
    </dgm:pt>
    <dgm:pt modelId="{47C898B5-04E8-44B5-B4CA-EE6949B256EA}" type="pres">
      <dgm:prSet presAssocID="{7B0EF19D-6D2D-4E4A-B2EF-371AE86A1B57}" presName="hierChild4" presStyleCnt="0"/>
      <dgm:spPr/>
    </dgm:pt>
    <dgm:pt modelId="{7614A72C-FD8C-488B-A073-7296692E7EA9}" type="pres">
      <dgm:prSet presAssocID="{2E778789-33F3-4507-AB5A-B24FC224A341}" presName="Name37" presStyleLbl="parChTrans1D3" presStyleIdx="12" presStyleCnt="14"/>
      <dgm:spPr/>
    </dgm:pt>
    <dgm:pt modelId="{9462432A-482A-4D40-BE10-CBA5D1245467}" type="pres">
      <dgm:prSet presAssocID="{5E141D9F-A817-49AC-B726-070928199AE5}" presName="hierRoot2" presStyleCnt="0">
        <dgm:presLayoutVars>
          <dgm:hierBranch val="init"/>
        </dgm:presLayoutVars>
      </dgm:prSet>
      <dgm:spPr/>
    </dgm:pt>
    <dgm:pt modelId="{2C0DB5CE-BE04-46FB-BC52-80D99597854C}" type="pres">
      <dgm:prSet presAssocID="{5E141D9F-A817-49AC-B726-070928199AE5}" presName="rootComposite" presStyleCnt="0"/>
      <dgm:spPr/>
    </dgm:pt>
    <dgm:pt modelId="{9754DCE6-D9B3-4176-8B2D-F039A177A7B4}" type="pres">
      <dgm:prSet presAssocID="{5E141D9F-A817-49AC-B726-070928199AE5}" presName="rootText" presStyleLbl="node3" presStyleIdx="12" presStyleCnt="14">
        <dgm:presLayoutVars>
          <dgm:chPref val="3"/>
        </dgm:presLayoutVars>
      </dgm:prSet>
      <dgm:spPr/>
    </dgm:pt>
    <dgm:pt modelId="{303BBEF7-06BB-48F8-B73E-2953283ECCDB}" type="pres">
      <dgm:prSet presAssocID="{5E141D9F-A817-49AC-B726-070928199AE5}" presName="rootConnector" presStyleLbl="node3" presStyleIdx="12" presStyleCnt="14"/>
      <dgm:spPr/>
    </dgm:pt>
    <dgm:pt modelId="{4C95F797-EFF5-4C8F-9A1D-3EE652F1E988}" type="pres">
      <dgm:prSet presAssocID="{5E141D9F-A817-49AC-B726-070928199AE5}" presName="hierChild4" presStyleCnt="0"/>
      <dgm:spPr/>
    </dgm:pt>
    <dgm:pt modelId="{C2D1D228-CDCB-4410-8584-807E64C2FBD2}" type="pres">
      <dgm:prSet presAssocID="{5E141D9F-A817-49AC-B726-070928199AE5}" presName="hierChild5" presStyleCnt="0"/>
      <dgm:spPr/>
    </dgm:pt>
    <dgm:pt modelId="{83E3AE70-8F4A-4857-BA0B-27C00E1BDADF}" type="pres">
      <dgm:prSet presAssocID="{7B0EF19D-6D2D-4E4A-B2EF-371AE86A1B57}" presName="hierChild5" presStyleCnt="0"/>
      <dgm:spPr/>
    </dgm:pt>
    <dgm:pt modelId="{0156E559-A7A8-4B73-9C8A-5D88F0CC9468}" type="pres">
      <dgm:prSet presAssocID="{9D38D6BB-10AC-4143-914E-E1593952C6F7}" presName="Name37" presStyleLbl="parChTrans1D2" presStyleIdx="8" presStyleCnt="9"/>
      <dgm:spPr/>
    </dgm:pt>
    <dgm:pt modelId="{15C1FB55-A3DD-4177-9E86-59B1EAC1B98D}" type="pres">
      <dgm:prSet presAssocID="{3C612596-E87D-4049-9DAE-4BD8A2FD9C2B}" presName="hierRoot2" presStyleCnt="0">
        <dgm:presLayoutVars>
          <dgm:hierBranch val="init"/>
        </dgm:presLayoutVars>
      </dgm:prSet>
      <dgm:spPr/>
    </dgm:pt>
    <dgm:pt modelId="{0E4C0782-44E5-4C5C-A0E8-79D4C414EF59}" type="pres">
      <dgm:prSet presAssocID="{3C612596-E87D-4049-9DAE-4BD8A2FD9C2B}" presName="rootComposite" presStyleCnt="0"/>
      <dgm:spPr/>
    </dgm:pt>
    <dgm:pt modelId="{EE7B1319-B3C4-465B-B351-B0FE9C6DBDD4}" type="pres">
      <dgm:prSet presAssocID="{3C612596-E87D-4049-9DAE-4BD8A2FD9C2B}" presName="rootText" presStyleLbl="node2" presStyleIdx="8" presStyleCnt="9">
        <dgm:presLayoutVars>
          <dgm:chPref val="3"/>
        </dgm:presLayoutVars>
      </dgm:prSet>
      <dgm:spPr>
        <a:prstGeom prst="roundRect">
          <a:avLst/>
        </a:prstGeom>
      </dgm:spPr>
    </dgm:pt>
    <dgm:pt modelId="{498D92E2-04B3-4AA3-967B-889660F99280}" type="pres">
      <dgm:prSet presAssocID="{3C612596-E87D-4049-9DAE-4BD8A2FD9C2B}" presName="rootConnector" presStyleLbl="node2" presStyleIdx="8" presStyleCnt="9"/>
      <dgm:spPr/>
    </dgm:pt>
    <dgm:pt modelId="{9C31C0E8-FEB7-4A46-9E35-E68A0BC1EB0F}" type="pres">
      <dgm:prSet presAssocID="{3C612596-E87D-4049-9DAE-4BD8A2FD9C2B}" presName="hierChild4" presStyleCnt="0"/>
      <dgm:spPr/>
    </dgm:pt>
    <dgm:pt modelId="{F9232B5E-2A7C-4E19-83BB-B6CF6E48E38C}" type="pres">
      <dgm:prSet presAssocID="{665FC4FB-96A3-4238-85EE-7C646CF268AD}" presName="Name37" presStyleLbl="parChTrans1D3" presStyleIdx="13" presStyleCnt="14"/>
      <dgm:spPr/>
    </dgm:pt>
    <dgm:pt modelId="{2EFC6A09-E248-4EEA-9CDD-1E8E705B9141}" type="pres">
      <dgm:prSet presAssocID="{EEB4812E-C77C-4C7F-BC31-9825AB2C24DC}" presName="hierRoot2" presStyleCnt="0">
        <dgm:presLayoutVars>
          <dgm:hierBranch val="init"/>
        </dgm:presLayoutVars>
      </dgm:prSet>
      <dgm:spPr/>
    </dgm:pt>
    <dgm:pt modelId="{BA377A2A-462B-49C2-A543-53B46B3AA2C4}" type="pres">
      <dgm:prSet presAssocID="{EEB4812E-C77C-4C7F-BC31-9825AB2C24DC}" presName="rootComposite" presStyleCnt="0"/>
      <dgm:spPr/>
    </dgm:pt>
    <dgm:pt modelId="{5899A4CD-3465-46E1-A12F-DCBE1235B211}" type="pres">
      <dgm:prSet presAssocID="{EEB4812E-C77C-4C7F-BC31-9825AB2C24DC}" presName="rootText" presStyleLbl="node3" presStyleIdx="13" presStyleCnt="14">
        <dgm:presLayoutVars>
          <dgm:chPref val="3"/>
        </dgm:presLayoutVars>
      </dgm:prSet>
      <dgm:spPr/>
    </dgm:pt>
    <dgm:pt modelId="{903A2150-BDBC-43A2-91B4-9141D8FA692A}" type="pres">
      <dgm:prSet presAssocID="{EEB4812E-C77C-4C7F-BC31-9825AB2C24DC}" presName="rootConnector" presStyleLbl="node3" presStyleIdx="13" presStyleCnt="14"/>
      <dgm:spPr/>
    </dgm:pt>
    <dgm:pt modelId="{B8237B20-9491-4ACA-AED5-53D07946671E}" type="pres">
      <dgm:prSet presAssocID="{EEB4812E-C77C-4C7F-BC31-9825AB2C24DC}" presName="hierChild4" presStyleCnt="0"/>
      <dgm:spPr/>
    </dgm:pt>
    <dgm:pt modelId="{3B1F0918-4F85-4F07-B8F4-643A6ACA2D7E}" type="pres">
      <dgm:prSet presAssocID="{EEB4812E-C77C-4C7F-BC31-9825AB2C24DC}" presName="hierChild5" presStyleCnt="0"/>
      <dgm:spPr/>
    </dgm:pt>
    <dgm:pt modelId="{CAC83473-2325-4BC9-A91F-D50F7EE3A692}" type="pres">
      <dgm:prSet presAssocID="{3C612596-E87D-4049-9DAE-4BD8A2FD9C2B}" presName="hierChild5" presStyleCnt="0"/>
      <dgm:spPr/>
    </dgm:pt>
    <dgm:pt modelId="{E60B4535-C7AA-4D9F-AEA1-485A2CA7A029}" type="pres">
      <dgm:prSet presAssocID="{7E969369-AC60-458F-89B9-F7E2580289D4}" presName="hierChild3" presStyleCnt="0"/>
      <dgm:spPr/>
    </dgm:pt>
    <dgm:pt modelId="{27CC4899-11FB-4A67-AB17-7E6E31B7B1FE}" type="pres">
      <dgm:prSet presAssocID="{D6ECBAFB-7FFE-45C6-A4E7-A988B7C530F3}" presName="hierRoot1" presStyleCnt="0">
        <dgm:presLayoutVars>
          <dgm:hierBranch val="init"/>
        </dgm:presLayoutVars>
      </dgm:prSet>
      <dgm:spPr/>
    </dgm:pt>
    <dgm:pt modelId="{9F2C0F08-9BD6-40E4-B272-8335119CF808}" type="pres">
      <dgm:prSet presAssocID="{D6ECBAFB-7FFE-45C6-A4E7-A988B7C530F3}" presName="rootComposite1" presStyleCnt="0"/>
      <dgm:spPr/>
    </dgm:pt>
    <dgm:pt modelId="{B6522CA1-415D-4BE8-AADB-0F042989DA10}" type="pres">
      <dgm:prSet presAssocID="{D6ECBAFB-7FFE-45C6-A4E7-A988B7C530F3}" presName="rootText1" presStyleLbl="node0" presStyleIdx="1" presStyleCnt="2" custLinFactNeighborX="-3822" custLinFactNeighborY="-82817">
        <dgm:presLayoutVars>
          <dgm:chPref val="3"/>
        </dgm:presLayoutVars>
      </dgm:prSet>
      <dgm:spPr/>
    </dgm:pt>
    <dgm:pt modelId="{8E06B870-BB54-4E69-AEC0-D9C27E2E6297}" type="pres">
      <dgm:prSet presAssocID="{D6ECBAFB-7FFE-45C6-A4E7-A988B7C530F3}" presName="rootConnector1" presStyleLbl="node1" presStyleIdx="0" presStyleCnt="0"/>
      <dgm:spPr/>
    </dgm:pt>
    <dgm:pt modelId="{EED08864-21B7-4EF8-8613-53C8291AA744}" type="pres">
      <dgm:prSet presAssocID="{D6ECBAFB-7FFE-45C6-A4E7-A988B7C530F3}" presName="hierChild2" presStyleCnt="0"/>
      <dgm:spPr/>
    </dgm:pt>
    <dgm:pt modelId="{92BEC450-CE09-4424-A8B2-FF17AC801977}" type="pres">
      <dgm:prSet presAssocID="{D6ECBAFB-7FFE-45C6-A4E7-A988B7C530F3}" presName="hierChild3" presStyleCnt="0"/>
      <dgm:spPr/>
    </dgm:pt>
  </dgm:ptLst>
  <dgm:cxnLst>
    <dgm:cxn modelId="{0862BD01-49FE-476B-BC7F-FBCD514968FC}" type="presOf" srcId="{CC9F6478-DE39-47AD-8F07-BFA761F0EF33}" destId="{0520E3C3-0DF2-4D2B-9318-BB9DB54678BF}" srcOrd="0" destOrd="0" presId="urn:microsoft.com/office/officeart/2005/8/layout/orgChart1"/>
    <dgm:cxn modelId="{4641D202-EEE6-4EA3-AB61-AF6ABE9B63CA}" srcId="{7E969369-AC60-458F-89B9-F7E2580289D4}" destId="{4CD33AB6-8905-44F5-96AC-0FF2D8F9CE3F}" srcOrd="0" destOrd="0" parTransId="{D7D9A6C2-4A31-4531-B93B-4AD963DFF2A0}" sibTransId="{840BF66D-F7D1-4589-916C-9FBA496DE3FD}"/>
    <dgm:cxn modelId="{313C460A-3C12-4D97-87CE-C46C2B2EFD9A}" srcId="{4CD33AB6-8905-44F5-96AC-0FF2D8F9CE3F}" destId="{8BE8D7BE-929E-43A0-859E-84A494630860}" srcOrd="0" destOrd="0" parTransId="{A02C4BB9-1CB2-4F96-8543-E11D415AB8B8}" sibTransId="{2D3B0BF9-45BD-4F86-89D5-1086B625A7BB}"/>
    <dgm:cxn modelId="{9A78590A-A063-4297-9243-295D27C35E40}" type="presOf" srcId="{FE4F1075-2959-4ACC-A03C-1DB25734DDBC}" destId="{FE4DDA12-FA44-434E-AA47-1D60877FD31A}" srcOrd="0" destOrd="0" presId="urn:microsoft.com/office/officeart/2005/8/layout/orgChart1"/>
    <dgm:cxn modelId="{38F8A00B-7BDB-45C1-9749-BB0BA2B47026}" srcId="{CC9F6478-DE39-47AD-8F07-BFA761F0EF33}" destId="{7E969369-AC60-458F-89B9-F7E2580289D4}" srcOrd="0" destOrd="0" parTransId="{F98999E2-F10D-46FF-BA40-C411358EF03E}" sibTransId="{543637EF-FBFB-4A45-90E4-174A5F2822B6}"/>
    <dgm:cxn modelId="{D3580C0C-C591-4511-9CB3-BD62130E13F5}" type="presOf" srcId="{952C3047-DCE9-4F28-B3DC-B979AEF7ABF1}" destId="{F665B70A-ECF4-4DBF-A44C-320278BF7A98}" srcOrd="0" destOrd="0" presId="urn:microsoft.com/office/officeart/2005/8/layout/orgChart1"/>
    <dgm:cxn modelId="{C7BCB80F-237D-4EDD-8301-F841E213BD92}" type="presOf" srcId="{D7D9A6C2-4A31-4531-B93B-4AD963DFF2A0}" destId="{ED46B34F-B458-4328-BDA0-092854893456}" srcOrd="0" destOrd="0" presId="urn:microsoft.com/office/officeart/2005/8/layout/orgChart1"/>
    <dgm:cxn modelId="{163F2A11-C951-4B8A-8E85-1C7AE2C783FF}" srcId="{3C612596-E87D-4049-9DAE-4BD8A2FD9C2B}" destId="{EEB4812E-C77C-4C7F-BC31-9825AB2C24DC}" srcOrd="0" destOrd="0" parTransId="{665FC4FB-96A3-4238-85EE-7C646CF268AD}" sibTransId="{82B6A718-31DE-40C2-B8C9-4024FC1219F9}"/>
    <dgm:cxn modelId="{A4185D13-843F-4FBC-905E-F964F6AD738E}" type="presOf" srcId="{3C612596-E87D-4049-9DAE-4BD8A2FD9C2B}" destId="{498D92E2-04B3-4AA3-967B-889660F99280}" srcOrd="1" destOrd="0" presId="urn:microsoft.com/office/officeart/2005/8/layout/orgChart1"/>
    <dgm:cxn modelId="{105FC014-A609-4589-8F26-F8A34551C576}" type="presOf" srcId="{8BE8D7BE-929E-43A0-859E-84A494630860}" destId="{5B7369B3-8A11-4B18-9044-35C8EEA2A1C3}" srcOrd="0" destOrd="0" presId="urn:microsoft.com/office/officeart/2005/8/layout/orgChart1"/>
    <dgm:cxn modelId="{F3EFC014-916C-49EC-A423-642B48B137DF}" type="presOf" srcId="{7B0EF19D-6D2D-4E4A-B2EF-371AE86A1B57}" destId="{4178570F-1C0B-4E3D-B543-1184D6F4B2C6}" srcOrd="0" destOrd="0" presId="urn:microsoft.com/office/officeart/2005/8/layout/orgChart1"/>
    <dgm:cxn modelId="{3ECD4918-40C8-4988-9D85-2CEBCC019BB7}" srcId="{7E969369-AC60-458F-89B9-F7E2580289D4}" destId="{3C612596-E87D-4049-9DAE-4BD8A2FD9C2B}" srcOrd="8" destOrd="0" parTransId="{9D38D6BB-10AC-4143-914E-E1593952C6F7}" sibTransId="{F694E3C0-B4EF-4F43-8B59-5B9BD7A6BAC9}"/>
    <dgm:cxn modelId="{A67EC119-223D-4C6B-8194-4BB95BF788AE}" srcId="{7B0EF19D-6D2D-4E4A-B2EF-371AE86A1B57}" destId="{5E141D9F-A817-49AC-B726-070928199AE5}" srcOrd="0" destOrd="0" parTransId="{2E778789-33F3-4507-AB5A-B24FC224A341}" sibTransId="{991362D6-C3D0-4C05-9F7C-998559740154}"/>
    <dgm:cxn modelId="{26153C1B-2D74-444A-A28A-BB8088685347}" type="presOf" srcId="{74110958-8B88-4572-B7CE-F8FFE7E9F205}" destId="{8535614C-BA18-4E04-AF74-9E21DA68580F}" srcOrd="0" destOrd="0" presId="urn:microsoft.com/office/officeart/2005/8/layout/orgChart1"/>
    <dgm:cxn modelId="{304A411C-DD74-4B3E-AD63-5F3A31CD5D12}" type="presOf" srcId="{63AF0A03-197D-4203-9232-6136802943BE}" destId="{AFCDCED7-4396-4B02-82A6-7EE06FBB2D65}" srcOrd="0" destOrd="0" presId="urn:microsoft.com/office/officeart/2005/8/layout/orgChart1"/>
    <dgm:cxn modelId="{D776E11C-7B41-4DDE-A164-9123A50F1B1C}" type="presOf" srcId="{C09F1FE5-D2A0-44A2-B188-533D0DBDA414}" destId="{5449C34E-C375-42CD-8D70-C526DE3F727F}" srcOrd="0" destOrd="0" presId="urn:microsoft.com/office/officeart/2005/8/layout/orgChart1"/>
    <dgm:cxn modelId="{7D101220-CF0C-4B54-9D8C-7523773DA0B6}" type="presOf" srcId="{5FF120BC-37E0-4412-8342-6DBD4365FAD8}" destId="{0292C92F-F035-403C-821E-7D6ECE125204}" srcOrd="1" destOrd="0" presId="urn:microsoft.com/office/officeart/2005/8/layout/orgChart1"/>
    <dgm:cxn modelId="{A60C3023-92E0-45BC-BCF7-61B33EB5CD41}" srcId="{7E969369-AC60-458F-89B9-F7E2580289D4}" destId="{41B82D72-F67D-4BCF-BE34-0D7D48E7176A}" srcOrd="4" destOrd="0" parTransId="{952C3047-DCE9-4F28-B3DC-B979AEF7ABF1}" sibTransId="{08F8F0F2-9C9E-4910-BB86-FF83EF03A668}"/>
    <dgm:cxn modelId="{E94B4824-ED96-4E75-A927-8F5FD1F7EE55}" type="presOf" srcId="{4CD33AB6-8905-44F5-96AC-0FF2D8F9CE3F}" destId="{62E2F873-32CF-4906-BF04-276EA5ABBF44}" srcOrd="1" destOrd="0" presId="urn:microsoft.com/office/officeart/2005/8/layout/orgChart1"/>
    <dgm:cxn modelId="{683C6527-9F20-42C2-929F-9D125EF0E98E}" type="presOf" srcId="{D6ECBAFB-7FFE-45C6-A4E7-A988B7C530F3}" destId="{B6522CA1-415D-4BE8-AADB-0F042989DA10}" srcOrd="0" destOrd="0" presId="urn:microsoft.com/office/officeart/2005/8/layout/orgChart1"/>
    <dgm:cxn modelId="{5EF7D327-02B9-4CF1-956A-1F711C00436D}" type="presOf" srcId="{A2AC4153-060D-44F3-9019-89BF6D3D0282}" destId="{30311ED8-F75B-47C3-92A8-7D7A3CC90AD2}" srcOrd="0" destOrd="0" presId="urn:microsoft.com/office/officeart/2005/8/layout/orgChart1"/>
    <dgm:cxn modelId="{051A1D2A-7231-473E-B14F-3280A62E87F2}" type="presOf" srcId="{30386BF3-F1E2-4A3A-9B7D-337869FAB9CD}" destId="{DCF0890D-4D88-4216-9034-E5D313ED9CE4}" srcOrd="0" destOrd="0" presId="urn:microsoft.com/office/officeart/2005/8/layout/orgChart1"/>
    <dgm:cxn modelId="{D283442B-DE20-4929-B210-76C6ABC28058}" type="presOf" srcId="{16208773-FF21-44E6-8A70-BCA718ACD0AC}" destId="{C799FF12-4907-45FF-AABB-071D7A3CDE0D}" srcOrd="0" destOrd="0" presId="urn:microsoft.com/office/officeart/2005/8/layout/orgChart1"/>
    <dgm:cxn modelId="{69A1632C-F356-4CF5-AED4-047DCDF3F047}" type="presOf" srcId="{C21CE9C0-BBA3-4CF3-B61A-42B94A8709B2}" destId="{EF611EC0-D598-4BF8-AC0F-56DD4A78FD41}" srcOrd="0" destOrd="0" presId="urn:microsoft.com/office/officeart/2005/8/layout/orgChart1"/>
    <dgm:cxn modelId="{25FE5432-BB40-4412-885C-E038D79436C9}" type="presOf" srcId="{EEB4812E-C77C-4C7F-BC31-9825AB2C24DC}" destId="{903A2150-BDBC-43A2-91B4-9141D8FA692A}" srcOrd="1" destOrd="0" presId="urn:microsoft.com/office/officeart/2005/8/layout/orgChart1"/>
    <dgm:cxn modelId="{482DE133-5794-4475-97AE-683D9C4CC02C}" type="presOf" srcId="{7E969369-AC60-458F-89B9-F7E2580289D4}" destId="{91C53C6E-7EB2-493B-A6BA-5FB46D027C68}" srcOrd="0" destOrd="0" presId="urn:microsoft.com/office/officeart/2005/8/layout/orgChart1"/>
    <dgm:cxn modelId="{891E9235-067F-42C1-8611-C4EFF6F72014}" srcId="{7E969369-AC60-458F-89B9-F7E2580289D4}" destId="{79B0F54C-7CEC-4059-858D-F737FEEBC41F}" srcOrd="3" destOrd="0" parTransId="{9807146B-F19A-4AF7-BD94-2DCB529D2929}" sibTransId="{4FC2B80A-79EF-4A9E-82EE-714D4C0E2872}"/>
    <dgm:cxn modelId="{3823BE3B-A1CF-4DF4-9431-D4D0EE0173DC}" type="presOf" srcId="{5B77FA41-37BB-4B8C-AD8D-4CE6732A9B29}" destId="{4E89DF77-3ED4-48AA-BFB0-EF2A2BE1FC6F}" srcOrd="1" destOrd="0" presId="urn:microsoft.com/office/officeart/2005/8/layout/orgChart1"/>
    <dgm:cxn modelId="{EFD71B3C-F29D-4AF8-A48D-B39DC59C3DC9}" srcId="{3FFCE282-85F9-4319-8254-B0FF6A33D7C9}" destId="{1E5E7DFD-208C-48AA-B2DE-0E45EBCAE1C9}" srcOrd="0" destOrd="0" parTransId="{C21CE9C0-BBA3-4CF3-B61A-42B94A8709B2}" sibTransId="{03AD2037-8AF3-4713-A455-686A201084B6}"/>
    <dgm:cxn modelId="{9C47C43E-2D92-4511-A530-FFA1382994BE}" type="presOf" srcId="{D6ECBAFB-7FFE-45C6-A4E7-A988B7C530F3}" destId="{8E06B870-BB54-4E69-AEC0-D9C27E2E6297}" srcOrd="1" destOrd="0" presId="urn:microsoft.com/office/officeart/2005/8/layout/orgChart1"/>
    <dgm:cxn modelId="{7B335940-2297-4CE7-BAF6-7B31E1F6C466}" type="presOf" srcId="{7D46DB03-5999-434A-AFF7-452AAB089765}" destId="{B0FB00F1-BD99-4A5D-BBB6-E134C231C328}" srcOrd="0" destOrd="0" presId="urn:microsoft.com/office/officeart/2005/8/layout/orgChart1"/>
    <dgm:cxn modelId="{6B79265E-2E00-488C-92EF-93E8125915AC}" type="presOf" srcId="{C3F9B034-0918-4C67-9A3E-D7DD093EC2D9}" destId="{E3AB5B30-13DE-4770-BF7E-E5379E6DD7A8}" srcOrd="0" destOrd="0" presId="urn:microsoft.com/office/officeart/2005/8/layout/orgChart1"/>
    <dgm:cxn modelId="{6793EA5E-EF4B-4631-AF23-F71292C97452}" type="presOf" srcId="{4912A4A6-D6C7-4408-B003-9F57A32A470B}" destId="{D602FE17-3F15-4001-9471-58B81D6270BE}" srcOrd="0" destOrd="0" presId="urn:microsoft.com/office/officeart/2005/8/layout/orgChart1"/>
    <dgm:cxn modelId="{A852535F-8F72-4906-819A-5A796A129A4E}" srcId="{2C852118-1C2E-4D66-9BA5-D1823D28B461}" destId="{5B77FA41-37BB-4B8C-AD8D-4CE6732A9B29}" srcOrd="0" destOrd="0" parTransId="{EBEC4C09-5239-45B4-B6C3-37A9813715FE}" sibTransId="{8B21702E-ACE2-4A86-9C42-C510E265F1D8}"/>
    <dgm:cxn modelId="{C24A0F62-8296-4077-9BDA-AD936FF18982}" type="presOf" srcId="{8AEBCC3E-FA54-43CD-8A8C-BEB5116E2AF6}" destId="{8573E45A-65F2-4B85-B5B4-26F65F99B8FE}" srcOrd="0" destOrd="0" presId="urn:microsoft.com/office/officeart/2005/8/layout/orgChart1"/>
    <dgm:cxn modelId="{915B2142-1EE7-4E5C-91D7-A2F6274F7602}" type="presOf" srcId="{665FC4FB-96A3-4238-85EE-7C646CF268AD}" destId="{F9232B5E-2A7C-4E19-83BB-B6CF6E48E38C}" srcOrd="0" destOrd="0" presId="urn:microsoft.com/office/officeart/2005/8/layout/orgChart1"/>
    <dgm:cxn modelId="{146E2A42-D3CE-40A3-B5AA-EE9B6010E158}" type="presOf" srcId="{9807146B-F19A-4AF7-BD94-2DCB529D2929}" destId="{E307CE16-80CB-4BF8-9F15-63C1D05C5873}" srcOrd="0" destOrd="0" presId="urn:microsoft.com/office/officeart/2005/8/layout/orgChart1"/>
    <dgm:cxn modelId="{A28B0F63-38F7-4DD6-97F7-232FC0C17A23}" type="presOf" srcId="{3FFCE282-85F9-4319-8254-B0FF6A33D7C9}" destId="{E91273FC-101B-4134-9E56-373599251A26}" srcOrd="0" destOrd="0" presId="urn:microsoft.com/office/officeart/2005/8/layout/orgChart1"/>
    <dgm:cxn modelId="{29298B43-565F-4EDA-9F16-2E8E9288F88F}" srcId="{79B0F54C-7CEC-4059-858D-F737FEEBC41F}" destId="{63AF0A03-197D-4203-9232-6136802943BE}" srcOrd="0" destOrd="0" parTransId="{16208773-FF21-44E6-8A70-BCA718ACD0AC}" sibTransId="{0E4940B9-4614-4E7B-8183-0661EA735996}"/>
    <dgm:cxn modelId="{58CE4364-79DA-4A76-AE0F-4008005A425A}" srcId="{41B82D72-F67D-4BCF-BE34-0D7D48E7176A}" destId="{C09F1FE5-D2A0-44A2-B188-533D0DBDA414}" srcOrd="0" destOrd="0" parTransId="{19C6801C-5517-4E97-95AB-6A9867810C4A}" sibTransId="{98C6DCED-DF2D-4AE2-8B49-4893408029C3}"/>
    <dgm:cxn modelId="{E10C5464-BB1F-4067-B7B2-61A4680EB3D3}" type="presOf" srcId="{79B0F54C-7CEC-4059-858D-F737FEEBC41F}" destId="{405933A0-4FAA-452F-9DEC-345B8C19897F}" srcOrd="0" destOrd="0" presId="urn:microsoft.com/office/officeart/2005/8/layout/orgChart1"/>
    <dgm:cxn modelId="{B8987F44-FF79-4E2F-A864-8B5C089DD4E0}" type="presOf" srcId="{73C58FCB-689B-4F1F-B5F0-69F4416B8724}" destId="{EE2181F5-7CD2-4015-B4A3-E40FA3A04B42}" srcOrd="0" destOrd="0" presId="urn:microsoft.com/office/officeart/2005/8/layout/orgChart1"/>
    <dgm:cxn modelId="{F32F2546-F239-47C8-ABDA-DE393CF29237}" type="presOf" srcId="{5E141D9F-A817-49AC-B726-070928199AE5}" destId="{9754DCE6-D9B3-4176-8B2D-F039A177A7B4}" srcOrd="0" destOrd="0" presId="urn:microsoft.com/office/officeart/2005/8/layout/orgChart1"/>
    <dgm:cxn modelId="{198FBB66-1910-4311-9EEB-107F3F472D08}" type="presOf" srcId="{A02C4BB9-1CB2-4F96-8543-E11D415AB8B8}" destId="{4A774F1C-8335-433E-8693-B05175490C10}" srcOrd="0" destOrd="0" presId="urn:microsoft.com/office/officeart/2005/8/layout/orgChart1"/>
    <dgm:cxn modelId="{7F975567-2751-4584-A70E-7B7DC37EE645}" type="presOf" srcId="{41B82D72-F67D-4BCF-BE34-0D7D48E7176A}" destId="{5D285B30-320D-4AA1-8E63-D468565CDD53}" srcOrd="0" destOrd="0" presId="urn:microsoft.com/office/officeart/2005/8/layout/orgChart1"/>
    <dgm:cxn modelId="{CE10924A-6A38-4782-9327-85B5817C6B1C}" type="presOf" srcId="{5E141D9F-A817-49AC-B726-070928199AE5}" destId="{303BBEF7-06BB-48F8-B73E-2953283ECCDB}" srcOrd="1" destOrd="0" presId="urn:microsoft.com/office/officeart/2005/8/layout/orgChart1"/>
    <dgm:cxn modelId="{8FECBA4B-A271-4A5F-9152-653868589A3C}" srcId="{4CD33AB6-8905-44F5-96AC-0FF2D8F9CE3F}" destId="{ED619992-D74F-42D6-ACA8-622BE7CFF334}" srcOrd="1" destOrd="0" parTransId="{74110958-8B88-4572-B7CE-F8FFE7E9F205}" sibTransId="{16FB208E-B85E-4E2B-8E61-5284B0A65CE3}"/>
    <dgm:cxn modelId="{7682206D-1FD7-4F36-846A-1D85C040F0CB}" type="presOf" srcId="{2C852118-1C2E-4D66-9BA5-D1823D28B461}" destId="{7A911268-4436-4184-AD2E-CEA49A800BB2}" srcOrd="0" destOrd="0" presId="urn:microsoft.com/office/officeart/2005/8/layout/orgChart1"/>
    <dgm:cxn modelId="{05BF9A6F-DACC-41FC-A675-AC0F6FDFA1C4}" srcId="{7FE35746-7CF7-40C9-B0F5-C242151413B2}" destId="{A2AC4153-060D-44F3-9019-89BF6D3D0282}" srcOrd="0" destOrd="0" parTransId="{0EFB9376-35C4-4000-AF7A-F17667413645}" sibTransId="{6DA92DCC-E659-43EF-917B-2787228AB894}"/>
    <dgm:cxn modelId="{B75A2570-6C6E-48F3-B5FE-491B34918B9B}" srcId="{2C852118-1C2E-4D66-9BA5-D1823D28B461}" destId="{C3F9B034-0918-4C67-9A3E-D7DD093EC2D9}" srcOrd="1" destOrd="0" parTransId="{8AEBCC3E-FA54-43CD-8A8C-BEB5116E2AF6}" sibTransId="{92C3BA7A-D736-4533-974C-D99B846BB9B0}"/>
    <dgm:cxn modelId="{99E86072-7A49-454A-BABA-20262FD8A374}" type="presOf" srcId="{2E778789-33F3-4507-AB5A-B24FC224A341}" destId="{7614A72C-FD8C-488B-A073-7296692E7EA9}" srcOrd="0" destOrd="0" presId="urn:microsoft.com/office/officeart/2005/8/layout/orgChart1"/>
    <dgm:cxn modelId="{D8F02573-3C8B-4B27-88C4-F0A646968F7D}" srcId="{7E969369-AC60-458F-89B9-F7E2580289D4}" destId="{4912A4A6-D6C7-4408-B003-9F57A32A470B}" srcOrd="1" destOrd="0" parTransId="{2CE59CC2-E2E7-424E-A053-7575B8F788B5}" sibTransId="{0EF81404-7B38-494A-808F-B90C0839606E}"/>
    <dgm:cxn modelId="{E06B3953-2979-48B5-B27B-48A116972F5B}" srcId="{7FE35746-7CF7-40C9-B0F5-C242151413B2}" destId="{8866C859-B33E-44D2-91C8-2B8254C7EEC7}" srcOrd="1" destOrd="0" parTransId="{30386BF3-F1E2-4A3A-9B7D-337869FAB9CD}" sibTransId="{2D00A2CE-F9FB-4014-A4D3-763D97E570F1}"/>
    <dgm:cxn modelId="{F1851354-43E4-456D-9B31-F2B4EDBAAD07}" type="presOf" srcId="{7B0EF19D-6D2D-4E4A-B2EF-371AE86A1B57}" destId="{5361EFC9-DD27-49E6-B913-8AD6FBB46BC0}" srcOrd="1" destOrd="0" presId="urn:microsoft.com/office/officeart/2005/8/layout/orgChart1"/>
    <dgm:cxn modelId="{F7E54E54-48C8-4A73-BD9D-F84942004780}" type="presOf" srcId="{4912A4A6-D6C7-4408-B003-9F57A32A470B}" destId="{70765D0C-C531-41C5-92CD-B7FD405B6C84}" srcOrd="1" destOrd="0" presId="urn:microsoft.com/office/officeart/2005/8/layout/orgChart1"/>
    <dgm:cxn modelId="{F5347774-49AA-43EE-ADB8-A470C08A3027}" type="presOf" srcId="{C6BAB2C0-CF16-4D7A-928D-3D4BA6CD8E63}" destId="{3913B206-27D0-4B04-A15C-9EBEDB5F0136}" srcOrd="0" destOrd="0" presId="urn:microsoft.com/office/officeart/2005/8/layout/orgChart1"/>
    <dgm:cxn modelId="{1A27E274-3FAC-4A73-A6F6-978F63C8F7D2}" type="presOf" srcId="{5B77FA41-37BB-4B8C-AD8D-4CE6732A9B29}" destId="{7846BB79-BE10-4981-A97D-12C7DC740DE2}" srcOrd="0" destOrd="0" presId="urn:microsoft.com/office/officeart/2005/8/layout/orgChart1"/>
    <dgm:cxn modelId="{1A7FB755-8BF5-4B71-A4EE-B107022ED2D2}" srcId="{7E969369-AC60-458F-89B9-F7E2580289D4}" destId="{7B0EF19D-6D2D-4E4A-B2EF-371AE86A1B57}" srcOrd="7" destOrd="0" parTransId="{04ADDFDF-C3DD-472B-8E3A-5982B4CC4199}" sibTransId="{702054EB-BE57-4D05-9BF7-A1CA3A8B75B3}"/>
    <dgm:cxn modelId="{DF7EC675-54BB-40BD-95E5-57512533F595}" type="presOf" srcId="{C3F9B034-0918-4C67-9A3E-D7DD093EC2D9}" destId="{21F44074-AB49-4FB2-90A6-FC5660C9C452}" srcOrd="1" destOrd="0" presId="urn:microsoft.com/office/officeart/2005/8/layout/orgChart1"/>
    <dgm:cxn modelId="{C4494958-50DC-46DF-B092-025E626173DC}" type="presOf" srcId="{8866C859-B33E-44D2-91C8-2B8254C7EEC7}" destId="{5E9FA483-038E-43AB-988D-5E557C0E3C54}" srcOrd="1" destOrd="0" presId="urn:microsoft.com/office/officeart/2005/8/layout/orgChart1"/>
    <dgm:cxn modelId="{15E9027A-93BD-4A1B-B17B-91378C36219F}" type="presOf" srcId="{3FFCE282-85F9-4319-8254-B0FF6A33D7C9}" destId="{BD51D1E6-FA16-4838-BB21-CD2C2EC33731}" srcOrd="1" destOrd="0" presId="urn:microsoft.com/office/officeart/2005/8/layout/orgChart1"/>
    <dgm:cxn modelId="{EAEEA45A-4DA1-4636-BDDD-0A6D28BF1DD1}" type="presOf" srcId="{DA5E0604-73B9-4CB7-B1ED-F82AB7E8717E}" destId="{7C2B82FA-7BC2-4D30-A31A-5EF78BB7DB8E}" srcOrd="0" destOrd="0" presId="urn:microsoft.com/office/officeart/2005/8/layout/orgChart1"/>
    <dgm:cxn modelId="{5E4F0F7B-104E-4545-AC38-F7A3BC1A92E9}" type="presOf" srcId="{1E5E7DFD-208C-48AA-B2DE-0E45EBCAE1C9}" destId="{584FA33C-F0AA-4120-A161-75C42DFE2835}" srcOrd="0" destOrd="0" presId="urn:microsoft.com/office/officeart/2005/8/layout/orgChart1"/>
    <dgm:cxn modelId="{E8AA8A7B-F29A-4781-AEAC-03D922404276}" type="presOf" srcId="{1E5E7DFD-208C-48AA-B2DE-0E45EBCAE1C9}" destId="{600A5A4B-F983-4665-88E9-14F56EDD2A90}" srcOrd="1" destOrd="0" presId="urn:microsoft.com/office/officeart/2005/8/layout/orgChart1"/>
    <dgm:cxn modelId="{6C44248C-379C-4900-A49F-0D7D21EBBE3E}" type="presOf" srcId="{ED619992-D74F-42D6-ACA8-622BE7CFF334}" destId="{A24D0619-41A0-4627-9C19-8B54B450C47C}" srcOrd="0" destOrd="0" presId="urn:microsoft.com/office/officeart/2005/8/layout/orgChart1"/>
    <dgm:cxn modelId="{5222138E-5153-4081-A9A9-97002240872E}" type="presOf" srcId="{0AC18406-89D4-4488-AF3F-46EBCE92FB3D}" destId="{D0105F37-A2B9-4A37-897F-D40BB1F5C359}" srcOrd="0" destOrd="0" presId="urn:microsoft.com/office/officeart/2005/8/layout/orgChart1"/>
    <dgm:cxn modelId="{3F172C98-93A4-4447-B533-5A43A3F703C3}" type="presOf" srcId="{9D38D6BB-10AC-4143-914E-E1593952C6F7}" destId="{0156E559-A7A8-4B73-9C8A-5D88F0CC9468}" srcOrd="0" destOrd="0" presId="urn:microsoft.com/office/officeart/2005/8/layout/orgChart1"/>
    <dgm:cxn modelId="{52955199-D737-4A0E-8E4C-1208E1C259AB}" srcId="{7E969369-AC60-458F-89B9-F7E2580289D4}" destId="{2C852118-1C2E-4D66-9BA5-D1823D28B461}" srcOrd="2" destOrd="0" parTransId="{7D46DB03-5999-434A-AFF7-452AAB089765}" sibTransId="{6344AB03-4FAB-4CBF-969C-62E0ACF5BF0A}"/>
    <dgm:cxn modelId="{D30C909D-268A-436B-9C6A-ACAC422E3881}" type="presOf" srcId="{0EFB9376-35C4-4000-AF7A-F17667413645}" destId="{8A9FD1A4-8833-4150-9C85-7D5611399B6B}" srcOrd="0" destOrd="0" presId="urn:microsoft.com/office/officeart/2005/8/layout/orgChart1"/>
    <dgm:cxn modelId="{879556A1-94A1-4A05-92F8-94D958FA1966}" type="presOf" srcId="{7FE35746-7CF7-40C9-B0F5-C242151413B2}" destId="{AD37ABCE-2778-47E8-B651-336E71425A45}" srcOrd="1" destOrd="0" presId="urn:microsoft.com/office/officeart/2005/8/layout/orgChart1"/>
    <dgm:cxn modelId="{7FCB10A7-3283-45DC-87E4-0247F734B261}" srcId="{4912A4A6-D6C7-4408-B003-9F57A32A470B}" destId="{5FF120BC-37E0-4412-8342-6DBD4365FAD8}" srcOrd="0" destOrd="0" parTransId="{C0006697-521D-4C17-BA60-DEBB0B610AAF}" sibTransId="{5B55162C-D9E3-41B8-8B41-3191AC60A841}"/>
    <dgm:cxn modelId="{78B8FAAC-7465-46F9-B5B0-19595B8161E4}" type="presOf" srcId="{2CE59CC2-E2E7-424E-A053-7575B8F788B5}" destId="{F55EA41A-D20E-4735-9ACE-FB8A1F25B98A}" srcOrd="0" destOrd="0" presId="urn:microsoft.com/office/officeart/2005/8/layout/orgChart1"/>
    <dgm:cxn modelId="{3785E3B2-F349-4CCC-8528-15707B134B23}" type="presOf" srcId="{63AF0A03-197D-4203-9232-6136802943BE}" destId="{1A8D53C6-5689-4D7D-9E1E-50630D1D36D0}" srcOrd="1" destOrd="0" presId="urn:microsoft.com/office/officeart/2005/8/layout/orgChart1"/>
    <dgm:cxn modelId="{DA424BB3-6CF9-436B-A523-8B9A4F8C4466}" type="presOf" srcId="{8866C859-B33E-44D2-91C8-2B8254C7EEC7}" destId="{2060DB70-8D06-4A19-98CC-11562BEA0BFF}" srcOrd="0" destOrd="0" presId="urn:microsoft.com/office/officeart/2005/8/layout/orgChart1"/>
    <dgm:cxn modelId="{4E2F79B5-3952-409A-B94D-D6CF6A29B5E0}" type="presOf" srcId="{7FE35746-7CF7-40C9-B0F5-C242151413B2}" destId="{7A7B5F17-4DAD-41BC-A137-266916F19DDB}" srcOrd="0" destOrd="0" presId="urn:microsoft.com/office/officeart/2005/8/layout/orgChart1"/>
    <dgm:cxn modelId="{397C0DBF-A42A-45D1-BD6D-5530697A8678}" type="presOf" srcId="{41B82D72-F67D-4BCF-BE34-0D7D48E7176A}" destId="{24473EF4-ED86-4AC6-97F1-D05FD8E40CBD}" srcOrd="1" destOrd="0" presId="urn:microsoft.com/office/officeart/2005/8/layout/orgChart1"/>
    <dgm:cxn modelId="{60868ABF-D764-4760-A299-9AE037951E70}" srcId="{4912A4A6-D6C7-4408-B003-9F57A32A470B}" destId="{0AC18406-89D4-4488-AF3F-46EBCE92FB3D}" srcOrd="1" destOrd="0" parTransId="{C6BAB2C0-CF16-4D7A-928D-3D4BA6CD8E63}" sibTransId="{491DF606-E572-4B49-B3ED-3D1DCBFD3DF6}"/>
    <dgm:cxn modelId="{60199AC1-BA2E-4EEE-B37A-77754C5B369E}" type="presOf" srcId="{8BE8D7BE-929E-43A0-859E-84A494630860}" destId="{54B065C5-360D-4270-946C-C19CC8615FE8}" srcOrd="1" destOrd="0" presId="urn:microsoft.com/office/officeart/2005/8/layout/orgChart1"/>
    <dgm:cxn modelId="{EFE3D8C2-74BA-4E58-81FC-23F208F27E75}" type="presOf" srcId="{C0006697-521D-4C17-BA60-DEBB0B610AAF}" destId="{7F7EA2A2-F418-47C9-BD59-4EDA16DB66D6}" srcOrd="0" destOrd="0" presId="urn:microsoft.com/office/officeart/2005/8/layout/orgChart1"/>
    <dgm:cxn modelId="{E91C3AC4-AAB0-4126-B493-240FCA7F1A61}" srcId="{CC9F6478-DE39-47AD-8F07-BFA761F0EF33}" destId="{D6ECBAFB-7FFE-45C6-A4E7-A988B7C530F3}" srcOrd="1" destOrd="0" parTransId="{BF762EF4-CEAE-445B-A7FB-168033B48874}" sibTransId="{CAA09D9C-C437-4ACC-A4AC-3AC92DEB981C}"/>
    <dgm:cxn modelId="{CF5ED6C4-AA6A-4D95-A691-D1B2E115EB31}" type="presOf" srcId="{A2AC4153-060D-44F3-9019-89BF6D3D0282}" destId="{1D89AC35-9B88-40DE-B664-4328C088A61A}" srcOrd="1" destOrd="0" presId="urn:microsoft.com/office/officeart/2005/8/layout/orgChart1"/>
    <dgm:cxn modelId="{F6ED1CC9-8FBD-4046-9113-9A670AF0D515}" type="presOf" srcId="{79B0F54C-7CEC-4059-858D-F737FEEBC41F}" destId="{34C010EB-8165-4C36-9638-C2A3533B28EC}" srcOrd="1" destOrd="0" presId="urn:microsoft.com/office/officeart/2005/8/layout/orgChart1"/>
    <dgm:cxn modelId="{5C824EC9-054D-48AF-A97F-FCC99CB301B5}" type="presOf" srcId="{7E969369-AC60-458F-89B9-F7E2580289D4}" destId="{0AFA7556-6768-41DA-9AB4-CE74B418261A}" srcOrd="1" destOrd="0" presId="urn:microsoft.com/office/officeart/2005/8/layout/orgChart1"/>
    <dgm:cxn modelId="{311A29D2-DFAD-4676-964F-18EAECCA657F}" type="presOf" srcId="{ED619992-D74F-42D6-ACA8-622BE7CFF334}" destId="{8C821949-036E-4772-BD3A-84B8AF5DA3DC}" srcOrd="1" destOrd="0" presId="urn:microsoft.com/office/officeart/2005/8/layout/orgChart1"/>
    <dgm:cxn modelId="{3FF7B6D4-C985-4086-A4D1-7F8D5220374D}" type="presOf" srcId="{5FF120BC-37E0-4412-8342-6DBD4365FAD8}" destId="{54843AAA-D806-4EFD-814D-598D2834FE8C}" srcOrd="0" destOrd="0" presId="urn:microsoft.com/office/officeart/2005/8/layout/orgChart1"/>
    <dgm:cxn modelId="{F1F7D9D4-0555-4E80-845A-B750C2B33446}" type="presOf" srcId="{0AC18406-89D4-4488-AF3F-46EBCE92FB3D}" destId="{3A8F0C4B-6DAB-47E7-BEEC-8C084AD609BD}" srcOrd="1" destOrd="0" presId="urn:microsoft.com/office/officeart/2005/8/layout/orgChart1"/>
    <dgm:cxn modelId="{D3E397DC-4E46-4E98-A7C5-21A853A3894A}" srcId="{41B82D72-F67D-4BCF-BE34-0D7D48E7176A}" destId="{DA5E0604-73B9-4CB7-B1ED-F82AB7E8717E}" srcOrd="1" destOrd="0" parTransId="{AAC77F47-388B-4039-BB0A-79DE660A0C1A}" sibTransId="{99D96BE6-35B8-494A-A316-3FCA49A6042A}"/>
    <dgm:cxn modelId="{D5F274DF-E602-4F29-850C-987EBB2CC186}" type="presOf" srcId="{2C852118-1C2E-4D66-9BA5-D1823D28B461}" destId="{862C2E06-5AA8-4546-9AE1-AEBD62FBEBF3}" srcOrd="1" destOrd="0" presId="urn:microsoft.com/office/officeart/2005/8/layout/orgChart1"/>
    <dgm:cxn modelId="{833328E0-C92A-4DEC-913D-72DF50EBDD03}" type="presOf" srcId="{EEB4812E-C77C-4C7F-BC31-9825AB2C24DC}" destId="{5899A4CD-3465-46E1-A12F-DCBE1235B211}" srcOrd="0" destOrd="0" presId="urn:microsoft.com/office/officeart/2005/8/layout/orgChart1"/>
    <dgm:cxn modelId="{3F49E6E7-CA96-4CFA-ADB1-704F69048842}" type="presOf" srcId="{04ADDFDF-C3DD-472B-8E3A-5982B4CC4199}" destId="{FCE4F932-DC9C-47C4-A641-509E7703BFC4}" srcOrd="0" destOrd="0" presId="urn:microsoft.com/office/officeart/2005/8/layout/orgChart1"/>
    <dgm:cxn modelId="{580D0BEA-395B-4B77-9D02-E5EE4DA28378}" type="presOf" srcId="{19C6801C-5517-4E97-95AB-6A9867810C4A}" destId="{18533E6A-3108-4733-9B84-29176075F010}" srcOrd="0" destOrd="0" presId="urn:microsoft.com/office/officeart/2005/8/layout/orgChart1"/>
    <dgm:cxn modelId="{72DA15EE-9C39-4DA7-8A19-F5B0FD6BAAF1}" type="presOf" srcId="{3C612596-E87D-4049-9DAE-4BD8A2FD9C2B}" destId="{EE7B1319-B3C4-465B-B351-B0FE9C6DBDD4}" srcOrd="0" destOrd="0" presId="urn:microsoft.com/office/officeart/2005/8/layout/orgChart1"/>
    <dgm:cxn modelId="{725D63F0-3C0B-4114-948A-CC4F066ABDB6}" type="presOf" srcId="{C09F1FE5-D2A0-44A2-B188-533D0DBDA414}" destId="{E0975F10-C311-41B4-9582-0A43FAE564AC}" srcOrd="1" destOrd="0" presId="urn:microsoft.com/office/officeart/2005/8/layout/orgChart1"/>
    <dgm:cxn modelId="{91DE75F6-BB47-4DFE-A015-528ED73A7AAE}" type="presOf" srcId="{AAC77F47-388B-4039-BB0A-79DE660A0C1A}" destId="{2985817B-24C9-4B07-9C06-27C0E5C00C6E}" srcOrd="0" destOrd="0" presId="urn:microsoft.com/office/officeart/2005/8/layout/orgChart1"/>
    <dgm:cxn modelId="{FCC91DF8-FAEA-4F97-8AAA-8C426D080D1E}" srcId="{7E969369-AC60-458F-89B9-F7E2580289D4}" destId="{3FFCE282-85F9-4319-8254-B0FF6A33D7C9}" srcOrd="6" destOrd="0" parTransId="{73C58FCB-689B-4F1F-B5F0-69F4416B8724}" sibTransId="{161AD698-38F5-4974-8058-AFC162903C42}"/>
    <dgm:cxn modelId="{FCE96DFB-1311-486D-A58D-AF26B45042B1}" srcId="{7E969369-AC60-458F-89B9-F7E2580289D4}" destId="{7FE35746-7CF7-40C9-B0F5-C242151413B2}" srcOrd="5" destOrd="0" parTransId="{FE4F1075-2959-4ACC-A03C-1DB25734DDBC}" sibTransId="{6A8C3199-37CC-4E31-BE1F-C1DCA15263C9}"/>
    <dgm:cxn modelId="{B7058FFC-1ECF-407B-97C4-AE1E4C12A485}" type="presOf" srcId="{4CD33AB6-8905-44F5-96AC-0FF2D8F9CE3F}" destId="{9BE1436E-4672-4972-9DE4-9D9951890DF7}" srcOrd="0" destOrd="0" presId="urn:microsoft.com/office/officeart/2005/8/layout/orgChart1"/>
    <dgm:cxn modelId="{9C11CAFE-6F0C-4878-87B0-72B0F8825D02}" type="presOf" srcId="{EBEC4C09-5239-45B4-B6C3-37A9813715FE}" destId="{54A94CF4-3B1A-46F9-9AC0-67A74C952472}" srcOrd="0" destOrd="0" presId="urn:microsoft.com/office/officeart/2005/8/layout/orgChart1"/>
    <dgm:cxn modelId="{BB30C6FF-B068-4254-BB62-0F4D5F6DA75D}" type="presOf" srcId="{DA5E0604-73B9-4CB7-B1ED-F82AB7E8717E}" destId="{130F0AFF-3EA0-4A73-9B4E-E22A8014E1BC}" srcOrd="1" destOrd="0" presId="urn:microsoft.com/office/officeart/2005/8/layout/orgChart1"/>
    <dgm:cxn modelId="{10E7149C-C7EF-4FD7-8671-DD9F20D34B7A}" type="presParOf" srcId="{0520E3C3-0DF2-4D2B-9318-BB9DB54678BF}" destId="{668E63E7-1FB7-4F63-9E7C-5C3E637DCAFA}" srcOrd="0" destOrd="0" presId="urn:microsoft.com/office/officeart/2005/8/layout/orgChart1"/>
    <dgm:cxn modelId="{CAFD2BA9-4526-42B0-B605-7AB80CCDB0AB}" type="presParOf" srcId="{668E63E7-1FB7-4F63-9E7C-5C3E637DCAFA}" destId="{3B487183-A230-43FB-AD9F-2DD0FF0DFB2A}" srcOrd="0" destOrd="0" presId="urn:microsoft.com/office/officeart/2005/8/layout/orgChart1"/>
    <dgm:cxn modelId="{DEEB3443-1965-444A-9B65-C16D254A86D8}" type="presParOf" srcId="{3B487183-A230-43FB-AD9F-2DD0FF0DFB2A}" destId="{91C53C6E-7EB2-493B-A6BA-5FB46D027C68}" srcOrd="0" destOrd="0" presId="urn:microsoft.com/office/officeart/2005/8/layout/orgChart1"/>
    <dgm:cxn modelId="{3C0C3AC0-D865-4ADB-B212-431081AC07B2}" type="presParOf" srcId="{3B487183-A230-43FB-AD9F-2DD0FF0DFB2A}" destId="{0AFA7556-6768-41DA-9AB4-CE74B418261A}" srcOrd="1" destOrd="0" presId="urn:microsoft.com/office/officeart/2005/8/layout/orgChart1"/>
    <dgm:cxn modelId="{CA26FEE2-784A-4472-A9CF-C997AF51F186}" type="presParOf" srcId="{668E63E7-1FB7-4F63-9E7C-5C3E637DCAFA}" destId="{1DA1C9D5-DD6A-4080-848C-B58386517A02}" srcOrd="1" destOrd="0" presId="urn:microsoft.com/office/officeart/2005/8/layout/orgChart1"/>
    <dgm:cxn modelId="{0A9C6475-CFBB-4CCC-9C00-7B6F155D65C9}" type="presParOf" srcId="{1DA1C9D5-DD6A-4080-848C-B58386517A02}" destId="{ED46B34F-B458-4328-BDA0-092854893456}" srcOrd="0" destOrd="0" presId="urn:microsoft.com/office/officeart/2005/8/layout/orgChart1"/>
    <dgm:cxn modelId="{1D3CA556-1CC1-44F0-B4F8-012A0C145F09}" type="presParOf" srcId="{1DA1C9D5-DD6A-4080-848C-B58386517A02}" destId="{7DD78D14-4845-4920-A0C6-39D675F9B7BB}" srcOrd="1" destOrd="0" presId="urn:microsoft.com/office/officeart/2005/8/layout/orgChart1"/>
    <dgm:cxn modelId="{3FF1E22C-F231-4A15-AAF0-7C3389C37B31}" type="presParOf" srcId="{7DD78D14-4845-4920-A0C6-39D675F9B7BB}" destId="{94C51E68-D2FA-4177-B50D-04A2C7B748B0}" srcOrd="0" destOrd="0" presId="urn:microsoft.com/office/officeart/2005/8/layout/orgChart1"/>
    <dgm:cxn modelId="{A117CD41-ACD1-4CD3-9FD2-1E5B81C1DDA4}" type="presParOf" srcId="{94C51E68-D2FA-4177-B50D-04A2C7B748B0}" destId="{9BE1436E-4672-4972-9DE4-9D9951890DF7}" srcOrd="0" destOrd="0" presId="urn:microsoft.com/office/officeart/2005/8/layout/orgChart1"/>
    <dgm:cxn modelId="{94699644-3AFF-467C-866C-6954B7F3ADE4}" type="presParOf" srcId="{94C51E68-D2FA-4177-B50D-04A2C7B748B0}" destId="{62E2F873-32CF-4906-BF04-276EA5ABBF44}" srcOrd="1" destOrd="0" presId="urn:microsoft.com/office/officeart/2005/8/layout/orgChart1"/>
    <dgm:cxn modelId="{088544F1-92AA-4ECD-89D4-C3C7B954EA61}" type="presParOf" srcId="{7DD78D14-4845-4920-A0C6-39D675F9B7BB}" destId="{531779C8-9AA7-4534-9645-2D9C5D7340EA}" srcOrd="1" destOrd="0" presId="urn:microsoft.com/office/officeart/2005/8/layout/orgChart1"/>
    <dgm:cxn modelId="{616FB418-9890-458C-A103-71F80731BD67}" type="presParOf" srcId="{531779C8-9AA7-4534-9645-2D9C5D7340EA}" destId="{4A774F1C-8335-433E-8693-B05175490C10}" srcOrd="0" destOrd="0" presId="urn:microsoft.com/office/officeart/2005/8/layout/orgChart1"/>
    <dgm:cxn modelId="{DA7E8884-B1CA-4BA1-8336-DC27E5FBCDFE}" type="presParOf" srcId="{531779C8-9AA7-4534-9645-2D9C5D7340EA}" destId="{7F912FB9-A567-4D57-BB5F-073A7C83C415}" srcOrd="1" destOrd="0" presId="urn:microsoft.com/office/officeart/2005/8/layout/orgChart1"/>
    <dgm:cxn modelId="{1DF504B6-83CE-4C8A-8138-84052A5AB3F2}" type="presParOf" srcId="{7F912FB9-A567-4D57-BB5F-073A7C83C415}" destId="{AE6BF4B4-26A6-45E9-8AE7-75C5D1372062}" srcOrd="0" destOrd="0" presId="urn:microsoft.com/office/officeart/2005/8/layout/orgChart1"/>
    <dgm:cxn modelId="{08DAD65B-0C8B-440A-A71E-F613FCA2789C}" type="presParOf" srcId="{AE6BF4B4-26A6-45E9-8AE7-75C5D1372062}" destId="{5B7369B3-8A11-4B18-9044-35C8EEA2A1C3}" srcOrd="0" destOrd="0" presId="urn:microsoft.com/office/officeart/2005/8/layout/orgChart1"/>
    <dgm:cxn modelId="{C7E6BD7D-ACC7-4E5E-8B13-46DB7F0AF20C}" type="presParOf" srcId="{AE6BF4B4-26A6-45E9-8AE7-75C5D1372062}" destId="{54B065C5-360D-4270-946C-C19CC8615FE8}" srcOrd="1" destOrd="0" presId="urn:microsoft.com/office/officeart/2005/8/layout/orgChart1"/>
    <dgm:cxn modelId="{BFFF34AB-F4A1-41BB-BCA1-86449095BD79}" type="presParOf" srcId="{7F912FB9-A567-4D57-BB5F-073A7C83C415}" destId="{011DC63C-E5B1-4D67-A67C-00F84D8E6F65}" srcOrd="1" destOrd="0" presId="urn:microsoft.com/office/officeart/2005/8/layout/orgChart1"/>
    <dgm:cxn modelId="{505C6105-090F-49B4-B831-AFCE625E8D50}" type="presParOf" srcId="{7F912FB9-A567-4D57-BB5F-073A7C83C415}" destId="{27378881-9EED-4A4B-8CAA-72E35EA0DF73}" srcOrd="2" destOrd="0" presId="urn:microsoft.com/office/officeart/2005/8/layout/orgChart1"/>
    <dgm:cxn modelId="{A69C724B-32EF-4BDB-9D32-222609FDA146}" type="presParOf" srcId="{531779C8-9AA7-4534-9645-2D9C5D7340EA}" destId="{8535614C-BA18-4E04-AF74-9E21DA68580F}" srcOrd="2" destOrd="0" presId="urn:microsoft.com/office/officeart/2005/8/layout/orgChart1"/>
    <dgm:cxn modelId="{B6FFCA41-AEB4-478D-8845-56AA65FA9860}" type="presParOf" srcId="{531779C8-9AA7-4534-9645-2D9C5D7340EA}" destId="{387578B3-957B-45FF-A96F-8CE5E97168E3}" srcOrd="3" destOrd="0" presId="urn:microsoft.com/office/officeart/2005/8/layout/orgChart1"/>
    <dgm:cxn modelId="{B4F8BD5A-710A-4952-9370-922BB90CDAC6}" type="presParOf" srcId="{387578B3-957B-45FF-A96F-8CE5E97168E3}" destId="{2A31AD1A-DD52-4309-8DE4-F58056F392B0}" srcOrd="0" destOrd="0" presId="urn:microsoft.com/office/officeart/2005/8/layout/orgChart1"/>
    <dgm:cxn modelId="{8DAEA1D6-9F52-4E58-A357-A6F970B93D57}" type="presParOf" srcId="{2A31AD1A-DD52-4309-8DE4-F58056F392B0}" destId="{A24D0619-41A0-4627-9C19-8B54B450C47C}" srcOrd="0" destOrd="0" presId="urn:microsoft.com/office/officeart/2005/8/layout/orgChart1"/>
    <dgm:cxn modelId="{E7F3194C-1373-41BC-A4DF-AFCD08F7ED98}" type="presParOf" srcId="{2A31AD1A-DD52-4309-8DE4-F58056F392B0}" destId="{8C821949-036E-4772-BD3A-84B8AF5DA3DC}" srcOrd="1" destOrd="0" presId="urn:microsoft.com/office/officeart/2005/8/layout/orgChart1"/>
    <dgm:cxn modelId="{DF7990ED-A0D7-4545-A813-33AEE80A0260}" type="presParOf" srcId="{387578B3-957B-45FF-A96F-8CE5E97168E3}" destId="{DA4FB64A-5261-4801-BD36-AE742578B153}" srcOrd="1" destOrd="0" presId="urn:microsoft.com/office/officeart/2005/8/layout/orgChart1"/>
    <dgm:cxn modelId="{9E9E22C4-B1C9-4222-96FD-82994D34BEA3}" type="presParOf" srcId="{387578B3-957B-45FF-A96F-8CE5E97168E3}" destId="{6EE81112-0656-443A-9FE6-DDEC479CC055}" srcOrd="2" destOrd="0" presId="urn:microsoft.com/office/officeart/2005/8/layout/orgChart1"/>
    <dgm:cxn modelId="{4F45071F-2C43-4896-B164-024F90A03AAA}" type="presParOf" srcId="{7DD78D14-4845-4920-A0C6-39D675F9B7BB}" destId="{0AFCF36A-F6A8-468E-A997-4B92185837AB}" srcOrd="2" destOrd="0" presId="urn:microsoft.com/office/officeart/2005/8/layout/orgChart1"/>
    <dgm:cxn modelId="{65064532-03AD-4DE1-B7BA-80CEA4AE8CAD}" type="presParOf" srcId="{1DA1C9D5-DD6A-4080-848C-B58386517A02}" destId="{F55EA41A-D20E-4735-9ACE-FB8A1F25B98A}" srcOrd="2" destOrd="0" presId="urn:microsoft.com/office/officeart/2005/8/layout/orgChart1"/>
    <dgm:cxn modelId="{BF85FA4B-D4A6-4EAE-8C78-53C457A5D3CB}" type="presParOf" srcId="{1DA1C9D5-DD6A-4080-848C-B58386517A02}" destId="{3CDFC287-DB21-4463-BD50-2672B9F51471}" srcOrd="3" destOrd="0" presId="urn:microsoft.com/office/officeart/2005/8/layout/orgChart1"/>
    <dgm:cxn modelId="{65B2E863-487A-48C2-A5FF-AB8ED0930A62}" type="presParOf" srcId="{3CDFC287-DB21-4463-BD50-2672B9F51471}" destId="{D6788729-2149-477A-A934-2A4CE1FE6A3B}" srcOrd="0" destOrd="0" presId="urn:microsoft.com/office/officeart/2005/8/layout/orgChart1"/>
    <dgm:cxn modelId="{AE36E097-E138-4845-BDB8-60AD5065CEDA}" type="presParOf" srcId="{D6788729-2149-477A-A934-2A4CE1FE6A3B}" destId="{D602FE17-3F15-4001-9471-58B81D6270BE}" srcOrd="0" destOrd="0" presId="urn:microsoft.com/office/officeart/2005/8/layout/orgChart1"/>
    <dgm:cxn modelId="{E826B29B-3B9D-4673-A81F-A93C46FF1F8D}" type="presParOf" srcId="{D6788729-2149-477A-A934-2A4CE1FE6A3B}" destId="{70765D0C-C531-41C5-92CD-B7FD405B6C84}" srcOrd="1" destOrd="0" presId="urn:microsoft.com/office/officeart/2005/8/layout/orgChart1"/>
    <dgm:cxn modelId="{C93F4756-6729-4386-88A3-AADFAFC7CFEE}" type="presParOf" srcId="{3CDFC287-DB21-4463-BD50-2672B9F51471}" destId="{DB298590-D0AC-4A48-8562-CBAE59C45B4D}" srcOrd="1" destOrd="0" presId="urn:microsoft.com/office/officeart/2005/8/layout/orgChart1"/>
    <dgm:cxn modelId="{C46FEDDA-5986-4B08-9D4D-B14BDFB019B1}" type="presParOf" srcId="{DB298590-D0AC-4A48-8562-CBAE59C45B4D}" destId="{7F7EA2A2-F418-47C9-BD59-4EDA16DB66D6}" srcOrd="0" destOrd="0" presId="urn:microsoft.com/office/officeart/2005/8/layout/orgChart1"/>
    <dgm:cxn modelId="{B62DD124-9ADF-4E5D-98BB-E5AB555C64F4}" type="presParOf" srcId="{DB298590-D0AC-4A48-8562-CBAE59C45B4D}" destId="{C0BB4953-CECE-4BEF-9976-CCA716352FE9}" srcOrd="1" destOrd="0" presId="urn:microsoft.com/office/officeart/2005/8/layout/orgChart1"/>
    <dgm:cxn modelId="{EDC3409A-BD1E-4E9F-96F1-735AB480B908}" type="presParOf" srcId="{C0BB4953-CECE-4BEF-9976-CCA716352FE9}" destId="{74BE2CA6-BF32-4BAC-B23F-4794CD3F1C65}" srcOrd="0" destOrd="0" presId="urn:microsoft.com/office/officeart/2005/8/layout/orgChart1"/>
    <dgm:cxn modelId="{91EFABA7-8C1B-47FA-B181-50CFD6B2F49C}" type="presParOf" srcId="{74BE2CA6-BF32-4BAC-B23F-4794CD3F1C65}" destId="{54843AAA-D806-4EFD-814D-598D2834FE8C}" srcOrd="0" destOrd="0" presId="urn:microsoft.com/office/officeart/2005/8/layout/orgChart1"/>
    <dgm:cxn modelId="{193A1FA4-4F3A-4601-83BB-58420C7A1857}" type="presParOf" srcId="{74BE2CA6-BF32-4BAC-B23F-4794CD3F1C65}" destId="{0292C92F-F035-403C-821E-7D6ECE125204}" srcOrd="1" destOrd="0" presId="urn:microsoft.com/office/officeart/2005/8/layout/orgChart1"/>
    <dgm:cxn modelId="{225A5259-9310-4F17-8AFE-B52731880C7D}" type="presParOf" srcId="{C0BB4953-CECE-4BEF-9976-CCA716352FE9}" destId="{625812E8-BD83-4D92-9145-A1EBEB4ABF6C}" srcOrd="1" destOrd="0" presId="urn:microsoft.com/office/officeart/2005/8/layout/orgChart1"/>
    <dgm:cxn modelId="{9FEC6E35-3399-49E2-BB29-3BE5586C2A4A}" type="presParOf" srcId="{C0BB4953-CECE-4BEF-9976-CCA716352FE9}" destId="{BDB2DD75-6A01-4BA2-B498-1012F67DBFB3}" srcOrd="2" destOrd="0" presId="urn:microsoft.com/office/officeart/2005/8/layout/orgChart1"/>
    <dgm:cxn modelId="{55AFD99E-6C0E-4D4E-A5D8-7B5689C908F3}" type="presParOf" srcId="{DB298590-D0AC-4A48-8562-CBAE59C45B4D}" destId="{3913B206-27D0-4B04-A15C-9EBEDB5F0136}" srcOrd="2" destOrd="0" presId="urn:microsoft.com/office/officeart/2005/8/layout/orgChart1"/>
    <dgm:cxn modelId="{4BAF53EC-39C2-4344-B51B-DDEE6305D00D}" type="presParOf" srcId="{DB298590-D0AC-4A48-8562-CBAE59C45B4D}" destId="{CCAFC141-51E6-42E0-A415-79DB8004B130}" srcOrd="3" destOrd="0" presId="urn:microsoft.com/office/officeart/2005/8/layout/orgChart1"/>
    <dgm:cxn modelId="{0F1E3001-D6EF-4450-A54F-3C19033CB911}" type="presParOf" srcId="{CCAFC141-51E6-42E0-A415-79DB8004B130}" destId="{E5D001F6-2419-4753-8BDA-CA940E5FE1F2}" srcOrd="0" destOrd="0" presId="urn:microsoft.com/office/officeart/2005/8/layout/orgChart1"/>
    <dgm:cxn modelId="{07C06CCA-2EFC-4605-AA33-0353D6C808B7}" type="presParOf" srcId="{E5D001F6-2419-4753-8BDA-CA940E5FE1F2}" destId="{D0105F37-A2B9-4A37-897F-D40BB1F5C359}" srcOrd="0" destOrd="0" presId="urn:microsoft.com/office/officeart/2005/8/layout/orgChart1"/>
    <dgm:cxn modelId="{6A81F5DC-0408-425B-9024-341633F8249A}" type="presParOf" srcId="{E5D001F6-2419-4753-8BDA-CA940E5FE1F2}" destId="{3A8F0C4B-6DAB-47E7-BEEC-8C084AD609BD}" srcOrd="1" destOrd="0" presId="urn:microsoft.com/office/officeart/2005/8/layout/orgChart1"/>
    <dgm:cxn modelId="{E77AC8FC-88EB-4470-9383-8B27D51F9648}" type="presParOf" srcId="{CCAFC141-51E6-42E0-A415-79DB8004B130}" destId="{FF25E675-7354-4077-AB81-9D68644975BC}" srcOrd="1" destOrd="0" presId="urn:microsoft.com/office/officeart/2005/8/layout/orgChart1"/>
    <dgm:cxn modelId="{67A1FC6A-A891-4B55-98FC-D280C3F27E70}" type="presParOf" srcId="{CCAFC141-51E6-42E0-A415-79DB8004B130}" destId="{0676EE74-8EEF-41EB-86F1-9E8E3C6D413C}" srcOrd="2" destOrd="0" presId="urn:microsoft.com/office/officeart/2005/8/layout/orgChart1"/>
    <dgm:cxn modelId="{F1F4A9B1-90B8-4819-9E81-04817963D1E1}" type="presParOf" srcId="{3CDFC287-DB21-4463-BD50-2672B9F51471}" destId="{7AF8DACD-DF60-47DC-AF58-5D64A6BF97E5}" srcOrd="2" destOrd="0" presId="urn:microsoft.com/office/officeart/2005/8/layout/orgChart1"/>
    <dgm:cxn modelId="{C5AF21D6-E737-47A9-B383-4E5851B3D462}" type="presParOf" srcId="{1DA1C9D5-DD6A-4080-848C-B58386517A02}" destId="{B0FB00F1-BD99-4A5D-BBB6-E134C231C328}" srcOrd="4" destOrd="0" presId="urn:microsoft.com/office/officeart/2005/8/layout/orgChart1"/>
    <dgm:cxn modelId="{6F43B6AA-4CC2-4B3F-A743-360A58EFD4EF}" type="presParOf" srcId="{1DA1C9D5-DD6A-4080-848C-B58386517A02}" destId="{1F72050C-1B4B-4918-9451-58E66E951F67}" srcOrd="5" destOrd="0" presId="urn:microsoft.com/office/officeart/2005/8/layout/orgChart1"/>
    <dgm:cxn modelId="{751B08EC-34BA-4160-A446-55FC5E4812D0}" type="presParOf" srcId="{1F72050C-1B4B-4918-9451-58E66E951F67}" destId="{52652079-4DB5-4C7A-9F88-4CDE63B7C922}" srcOrd="0" destOrd="0" presId="urn:microsoft.com/office/officeart/2005/8/layout/orgChart1"/>
    <dgm:cxn modelId="{CF9A2573-5B8F-4198-8D74-353B4E93D7B3}" type="presParOf" srcId="{52652079-4DB5-4C7A-9F88-4CDE63B7C922}" destId="{7A911268-4436-4184-AD2E-CEA49A800BB2}" srcOrd="0" destOrd="0" presId="urn:microsoft.com/office/officeart/2005/8/layout/orgChart1"/>
    <dgm:cxn modelId="{404D31B7-611E-46E5-9BA3-39A155745252}" type="presParOf" srcId="{52652079-4DB5-4C7A-9F88-4CDE63B7C922}" destId="{862C2E06-5AA8-4546-9AE1-AEBD62FBEBF3}" srcOrd="1" destOrd="0" presId="urn:microsoft.com/office/officeart/2005/8/layout/orgChart1"/>
    <dgm:cxn modelId="{1807AFF6-0FF8-4C82-BD34-0088EA7414CD}" type="presParOf" srcId="{1F72050C-1B4B-4918-9451-58E66E951F67}" destId="{1101B839-FB89-4AD0-894D-9955CAA41A3A}" srcOrd="1" destOrd="0" presId="urn:microsoft.com/office/officeart/2005/8/layout/orgChart1"/>
    <dgm:cxn modelId="{2D0E3787-024B-4833-A7F1-D7CF8F7710CE}" type="presParOf" srcId="{1101B839-FB89-4AD0-894D-9955CAA41A3A}" destId="{54A94CF4-3B1A-46F9-9AC0-67A74C952472}" srcOrd="0" destOrd="0" presId="urn:microsoft.com/office/officeart/2005/8/layout/orgChart1"/>
    <dgm:cxn modelId="{1182471E-D9D0-45AE-88F2-B910C86F57C4}" type="presParOf" srcId="{1101B839-FB89-4AD0-894D-9955CAA41A3A}" destId="{582C905E-DD5D-4F73-BD82-4F337A3E98E8}" srcOrd="1" destOrd="0" presId="urn:microsoft.com/office/officeart/2005/8/layout/orgChart1"/>
    <dgm:cxn modelId="{5439119A-B838-4537-BECA-67B9F0C9935F}" type="presParOf" srcId="{582C905E-DD5D-4F73-BD82-4F337A3E98E8}" destId="{CE69C37B-C869-4D23-9D61-B1A5C07B9DDB}" srcOrd="0" destOrd="0" presId="urn:microsoft.com/office/officeart/2005/8/layout/orgChart1"/>
    <dgm:cxn modelId="{CC978087-90BE-4355-AD21-635A3CA3D9FF}" type="presParOf" srcId="{CE69C37B-C869-4D23-9D61-B1A5C07B9DDB}" destId="{7846BB79-BE10-4981-A97D-12C7DC740DE2}" srcOrd="0" destOrd="0" presId="urn:microsoft.com/office/officeart/2005/8/layout/orgChart1"/>
    <dgm:cxn modelId="{136D438B-8A66-490A-84F2-041D53EEC5C0}" type="presParOf" srcId="{CE69C37B-C869-4D23-9D61-B1A5C07B9DDB}" destId="{4E89DF77-3ED4-48AA-BFB0-EF2A2BE1FC6F}" srcOrd="1" destOrd="0" presId="urn:microsoft.com/office/officeart/2005/8/layout/orgChart1"/>
    <dgm:cxn modelId="{060BA87C-3D91-44B7-A451-AD204A4A3F21}" type="presParOf" srcId="{582C905E-DD5D-4F73-BD82-4F337A3E98E8}" destId="{1E02EDBF-2BBA-4273-9BC7-7C5AF768D238}" srcOrd="1" destOrd="0" presId="urn:microsoft.com/office/officeart/2005/8/layout/orgChart1"/>
    <dgm:cxn modelId="{0AF50B2E-BD97-42FF-BB5B-7476EF1DF4BC}" type="presParOf" srcId="{582C905E-DD5D-4F73-BD82-4F337A3E98E8}" destId="{B1B40ED8-61C8-4E59-8D6D-EAB6A83F6257}" srcOrd="2" destOrd="0" presId="urn:microsoft.com/office/officeart/2005/8/layout/orgChart1"/>
    <dgm:cxn modelId="{85468BF4-62B6-415F-8DAE-4B46EBC0B75C}" type="presParOf" srcId="{1101B839-FB89-4AD0-894D-9955CAA41A3A}" destId="{8573E45A-65F2-4B85-B5B4-26F65F99B8FE}" srcOrd="2" destOrd="0" presId="urn:microsoft.com/office/officeart/2005/8/layout/orgChart1"/>
    <dgm:cxn modelId="{68BC6768-860D-4A39-9C06-1C28A4B9835E}" type="presParOf" srcId="{1101B839-FB89-4AD0-894D-9955CAA41A3A}" destId="{12B893E7-4000-4AA2-A679-7B10F904220F}" srcOrd="3" destOrd="0" presId="urn:microsoft.com/office/officeart/2005/8/layout/orgChart1"/>
    <dgm:cxn modelId="{EC17C59F-CF76-4671-985A-31BD2CE1F6FA}" type="presParOf" srcId="{12B893E7-4000-4AA2-A679-7B10F904220F}" destId="{89EC6860-7C1E-4BAE-B952-1ABC638874CD}" srcOrd="0" destOrd="0" presId="urn:microsoft.com/office/officeart/2005/8/layout/orgChart1"/>
    <dgm:cxn modelId="{499C9057-86DC-49D5-B456-46E945DAEEC3}" type="presParOf" srcId="{89EC6860-7C1E-4BAE-B952-1ABC638874CD}" destId="{E3AB5B30-13DE-4770-BF7E-E5379E6DD7A8}" srcOrd="0" destOrd="0" presId="urn:microsoft.com/office/officeart/2005/8/layout/orgChart1"/>
    <dgm:cxn modelId="{6BA24B2D-3690-4611-B85C-4B0ACAB2BF24}" type="presParOf" srcId="{89EC6860-7C1E-4BAE-B952-1ABC638874CD}" destId="{21F44074-AB49-4FB2-90A6-FC5660C9C452}" srcOrd="1" destOrd="0" presId="urn:microsoft.com/office/officeart/2005/8/layout/orgChart1"/>
    <dgm:cxn modelId="{9F791299-E1A0-4D77-9520-922B2CD96504}" type="presParOf" srcId="{12B893E7-4000-4AA2-A679-7B10F904220F}" destId="{7A281A4F-1C67-4D8D-A7F5-8E034A1779B2}" srcOrd="1" destOrd="0" presId="urn:microsoft.com/office/officeart/2005/8/layout/orgChart1"/>
    <dgm:cxn modelId="{DA7BA8AC-0ADC-4D77-8778-F2F66CA6CA51}" type="presParOf" srcId="{12B893E7-4000-4AA2-A679-7B10F904220F}" destId="{5612D447-E1A9-4551-BB71-8FBC090BDA4A}" srcOrd="2" destOrd="0" presId="urn:microsoft.com/office/officeart/2005/8/layout/orgChart1"/>
    <dgm:cxn modelId="{22A58C0D-8277-49A6-928D-C7C2A3C6CB82}" type="presParOf" srcId="{1F72050C-1B4B-4918-9451-58E66E951F67}" destId="{0DF48736-76AD-4F39-9483-C6EDBEF38920}" srcOrd="2" destOrd="0" presId="urn:microsoft.com/office/officeart/2005/8/layout/orgChart1"/>
    <dgm:cxn modelId="{7563327B-D76C-4366-8F85-32603C8548B4}" type="presParOf" srcId="{1DA1C9D5-DD6A-4080-848C-B58386517A02}" destId="{E307CE16-80CB-4BF8-9F15-63C1D05C5873}" srcOrd="6" destOrd="0" presId="urn:microsoft.com/office/officeart/2005/8/layout/orgChart1"/>
    <dgm:cxn modelId="{10F88EBF-9FF1-4B51-B45A-22C12EAEB29C}" type="presParOf" srcId="{1DA1C9D5-DD6A-4080-848C-B58386517A02}" destId="{33DF3D83-D5E4-4AD1-87D5-D4A395489D30}" srcOrd="7" destOrd="0" presId="urn:microsoft.com/office/officeart/2005/8/layout/orgChart1"/>
    <dgm:cxn modelId="{9DB7D60E-8932-493A-8433-8FCD4862948A}" type="presParOf" srcId="{33DF3D83-D5E4-4AD1-87D5-D4A395489D30}" destId="{0A036B68-14FC-46AC-8B46-F9E66BC932E6}" srcOrd="0" destOrd="0" presId="urn:microsoft.com/office/officeart/2005/8/layout/orgChart1"/>
    <dgm:cxn modelId="{BC74B182-CAD0-4EBA-B0C8-672725A96FC8}" type="presParOf" srcId="{0A036B68-14FC-46AC-8B46-F9E66BC932E6}" destId="{405933A0-4FAA-452F-9DEC-345B8C19897F}" srcOrd="0" destOrd="0" presId="urn:microsoft.com/office/officeart/2005/8/layout/orgChart1"/>
    <dgm:cxn modelId="{CEC55923-CEA3-42B1-B988-A11645BA414C}" type="presParOf" srcId="{0A036B68-14FC-46AC-8B46-F9E66BC932E6}" destId="{34C010EB-8165-4C36-9638-C2A3533B28EC}" srcOrd="1" destOrd="0" presId="urn:microsoft.com/office/officeart/2005/8/layout/orgChart1"/>
    <dgm:cxn modelId="{76A6E3FB-CAD3-4281-8E60-8C14B1456C35}" type="presParOf" srcId="{33DF3D83-D5E4-4AD1-87D5-D4A395489D30}" destId="{FC9011C6-43C9-41C8-BD54-14E258AE0BA9}" srcOrd="1" destOrd="0" presId="urn:microsoft.com/office/officeart/2005/8/layout/orgChart1"/>
    <dgm:cxn modelId="{72A352B5-913E-459E-9967-FB2D552B96C1}" type="presParOf" srcId="{FC9011C6-43C9-41C8-BD54-14E258AE0BA9}" destId="{C799FF12-4907-45FF-AABB-071D7A3CDE0D}" srcOrd="0" destOrd="0" presId="urn:microsoft.com/office/officeart/2005/8/layout/orgChart1"/>
    <dgm:cxn modelId="{83D6824C-0578-487C-A8F8-50432D80FD58}" type="presParOf" srcId="{FC9011C6-43C9-41C8-BD54-14E258AE0BA9}" destId="{8A55413C-9B27-4023-92D1-C56489802167}" srcOrd="1" destOrd="0" presId="urn:microsoft.com/office/officeart/2005/8/layout/orgChart1"/>
    <dgm:cxn modelId="{04664F39-14C1-4EEE-874F-89F677566A5F}" type="presParOf" srcId="{8A55413C-9B27-4023-92D1-C56489802167}" destId="{9A095522-08F0-45E7-9A2E-878B54BFB25E}" srcOrd="0" destOrd="0" presId="urn:microsoft.com/office/officeart/2005/8/layout/orgChart1"/>
    <dgm:cxn modelId="{9F20CDA8-FE50-4668-B295-00C082E72965}" type="presParOf" srcId="{9A095522-08F0-45E7-9A2E-878B54BFB25E}" destId="{AFCDCED7-4396-4B02-82A6-7EE06FBB2D65}" srcOrd="0" destOrd="0" presId="urn:microsoft.com/office/officeart/2005/8/layout/orgChart1"/>
    <dgm:cxn modelId="{25475BB6-E873-4325-B0CC-31942DACE580}" type="presParOf" srcId="{9A095522-08F0-45E7-9A2E-878B54BFB25E}" destId="{1A8D53C6-5689-4D7D-9E1E-50630D1D36D0}" srcOrd="1" destOrd="0" presId="urn:microsoft.com/office/officeart/2005/8/layout/orgChart1"/>
    <dgm:cxn modelId="{0A66C5D3-B665-4CF2-A434-34A72EEB09B5}" type="presParOf" srcId="{8A55413C-9B27-4023-92D1-C56489802167}" destId="{96DA74EC-E209-48FD-9216-79EDEFA719D9}" srcOrd="1" destOrd="0" presId="urn:microsoft.com/office/officeart/2005/8/layout/orgChart1"/>
    <dgm:cxn modelId="{6F5A60CE-9032-4C81-B018-CEA5E4989319}" type="presParOf" srcId="{8A55413C-9B27-4023-92D1-C56489802167}" destId="{99B36198-688F-4B1A-B192-80737B820305}" srcOrd="2" destOrd="0" presId="urn:microsoft.com/office/officeart/2005/8/layout/orgChart1"/>
    <dgm:cxn modelId="{E7E36262-3F50-4713-AE33-542E84D7314F}" type="presParOf" srcId="{33DF3D83-D5E4-4AD1-87D5-D4A395489D30}" destId="{361C39FE-E101-4153-98A0-AA238C75DE79}" srcOrd="2" destOrd="0" presId="urn:microsoft.com/office/officeart/2005/8/layout/orgChart1"/>
    <dgm:cxn modelId="{A7E69074-51D5-45AA-B95C-BFC800CE824C}" type="presParOf" srcId="{1DA1C9D5-DD6A-4080-848C-B58386517A02}" destId="{F665B70A-ECF4-4DBF-A44C-320278BF7A98}" srcOrd="8" destOrd="0" presId="urn:microsoft.com/office/officeart/2005/8/layout/orgChart1"/>
    <dgm:cxn modelId="{EBA51DCD-394A-4A00-9AAE-777D7819153D}" type="presParOf" srcId="{1DA1C9D5-DD6A-4080-848C-B58386517A02}" destId="{8B216C2D-6D29-4F4C-A25C-AA7E1BFF4F5A}" srcOrd="9" destOrd="0" presId="urn:microsoft.com/office/officeart/2005/8/layout/orgChart1"/>
    <dgm:cxn modelId="{AC68ACE9-CC55-42B1-9D93-9AD1200E6C17}" type="presParOf" srcId="{8B216C2D-6D29-4F4C-A25C-AA7E1BFF4F5A}" destId="{75C8C5E3-CBA5-4C2D-B5E3-8BE01202AF67}" srcOrd="0" destOrd="0" presId="urn:microsoft.com/office/officeart/2005/8/layout/orgChart1"/>
    <dgm:cxn modelId="{CF68BA0E-F150-49F8-B345-0EFC05850C06}" type="presParOf" srcId="{75C8C5E3-CBA5-4C2D-B5E3-8BE01202AF67}" destId="{5D285B30-320D-4AA1-8E63-D468565CDD53}" srcOrd="0" destOrd="0" presId="urn:microsoft.com/office/officeart/2005/8/layout/orgChart1"/>
    <dgm:cxn modelId="{0992E8BE-628B-4885-9167-39151CF59981}" type="presParOf" srcId="{75C8C5E3-CBA5-4C2D-B5E3-8BE01202AF67}" destId="{24473EF4-ED86-4AC6-97F1-D05FD8E40CBD}" srcOrd="1" destOrd="0" presId="urn:microsoft.com/office/officeart/2005/8/layout/orgChart1"/>
    <dgm:cxn modelId="{6F2F24B0-E65D-4269-88DC-CF461CB42E97}" type="presParOf" srcId="{8B216C2D-6D29-4F4C-A25C-AA7E1BFF4F5A}" destId="{7D3F6D52-0EBA-4AEA-B21F-E85EDF124DDC}" srcOrd="1" destOrd="0" presId="urn:microsoft.com/office/officeart/2005/8/layout/orgChart1"/>
    <dgm:cxn modelId="{E3900E48-CBE5-44BF-83DC-FFEC2C096544}" type="presParOf" srcId="{7D3F6D52-0EBA-4AEA-B21F-E85EDF124DDC}" destId="{18533E6A-3108-4733-9B84-29176075F010}" srcOrd="0" destOrd="0" presId="urn:microsoft.com/office/officeart/2005/8/layout/orgChart1"/>
    <dgm:cxn modelId="{DECC1328-DB03-41B5-ACCD-5EB39E2FF545}" type="presParOf" srcId="{7D3F6D52-0EBA-4AEA-B21F-E85EDF124DDC}" destId="{3B642424-0615-491F-AE38-C5C4BE06D3DD}" srcOrd="1" destOrd="0" presId="urn:microsoft.com/office/officeart/2005/8/layout/orgChart1"/>
    <dgm:cxn modelId="{99F4888B-2A00-4C49-8490-A9B8AC0D39BA}" type="presParOf" srcId="{3B642424-0615-491F-AE38-C5C4BE06D3DD}" destId="{220B7D51-E38D-44EC-B030-E055FE053E59}" srcOrd="0" destOrd="0" presId="urn:microsoft.com/office/officeart/2005/8/layout/orgChart1"/>
    <dgm:cxn modelId="{685F1FD3-E253-4636-8651-EBD477D92B0C}" type="presParOf" srcId="{220B7D51-E38D-44EC-B030-E055FE053E59}" destId="{5449C34E-C375-42CD-8D70-C526DE3F727F}" srcOrd="0" destOrd="0" presId="urn:microsoft.com/office/officeart/2005/8/layout/orgChart1"/>
    <dgm:cxn modelId="{8824D7B9-963D-4AC7-BF87-6690605A8295}" type="presParOf" srcId="{220B7D51-E38D-44EC-B030-E055FE053E59}" destId="{E0975F10-C311-41B4-9582-0A43FAE564AC}" srcOrd="1" destOrd="0" presId="urn:microsoft.com/office/officeart/2005/8/layout/orgChart1"/>
    <dgm:cxn modelId="{35401CC9-5DAC-40EC-81CD-F11E054808E5}" type="presParOf" srcId="{3B642424-0615-491F-AE38-C5C4BE06D3DD}" destId="{2B8A8CEF-5884-4A84-A2D5-679E7039E45F}" srcOrd="1" destOrd="0" presId="urn:microsoft.com/office/officeart/2005/8/layout/orgChart1"/>
    <dgm:cxn modelId="{A4835ACB-0079-4BBC-86E9-1D8071DA65E4}" type="presParOf" srcId="{3B642424-0615-491F-AE38-C5C4BE06D3DD}" destId="{2750168A-7054-45B9-8E62-78B5856DEF58}" srcOrd="2" destOrd="0" presId="urn:microsoft.com/office/officeart/2005/8/layout/orgChart1"/>
    <dgm:cxn modelId="{66806473-92E7-41B8-9906-892A447F5CE5}" type="presParOf" srcId="{7D3F6D52-0EBA-4AEA-B21F-E85EDF124DDC}" destId="{2985817B-24C9-4B07-9C06-27C0E5C00C6E}" srcOrd="2" destOrd="0" presId="urn:microsoft.com/office/officeart/2005/8/layout/orgChart1"/>
    <dgm:cxn modelId="{D76C592E-19A1-4D14-AFB5-D12809FE11F8}" type="presParOf" srcId="{7D3F6D52-0EBA-4AEA-B21F-E85EDF124DDC}" destId="{A04C4627-599E-4023-A098-BDC7386CEB34}" srcOrd="3" destOrd="0" presId="urn:microsoft.com/office/officeart/2005/8/layout/orgChart1"/>
    <dgm:cxn modelId="{E06D2FAC-009A-40DC-8B2C-7FF7477A7DC8}" type="presParOf" srcId="{A04C4627-599E-4023-A098-BDC7386CEB34}" destId="{959D352D-99A2-429B-BF78-61B7E2AF503F}" srcOrd="0" destOrd="0" presId="urn:microsoft.com/office/officeart/2005/8/layout/orgChart1"/>
    <dgm:cxn modelId="{D5F26102-8F1D-484B-A09E-B680CB141BAF}" type="presParOf" srcId="{959D352D-99A2-429B-BF78-61B7E2AF503F}" destId="{7C2B82FA-7BC2-4D30-A31A-5EF78BB7DB8E}" srcOrd="0" destOrd="0" presId="urn:microsoft.com/office/officeart/2005/8/layout/orgChart1"/>
    <dgm:cxn modelId="{BB4B5F1C-00CA-4D03-A868-FCC92972473B}" type="presParOf" srcId="{959D352D-99A2-429B-BF78-61B7E2AF503F}" destId="{130F0AFF-3EA0-4A73-9B4E-E22A8014E1BC}" srcOrd="1" destOrd="0" presId="urn:microsoft.com/office/officeart/2005/8/layout/orgChart1"/>
    <dgm:cxn modelId="{588EFEAB-603A-4520-B004-69C7CDA114D4}" type="presParOf" srcId="{A04C4627-599E-4023-A098-BDC7386CEB34}" destId="{8D1F19C9-7D03-45DF-8592-02FF1FD5B892}" srcOrd="1" destOrd="0" presId="urn:microsoft.com/office/officeart/2005/8/layout/orgChart1"/>
    <dgm:cxn modelId="{C15586F5-E38B-49F6-A6E0-324FEAC225A6}" type="presParOf" srcId="{A04C4627-599E-4023-A098-BDC7386CEB34}" destId="{851104D1-BCBB-47F9-A963-29BE3F7B1E26}" srcOrd="2" destOrd="0" presId="urn:microsoft.com/office/officeart/2005/8/layout/orgChart1"/>
    <dgm:cxn modelId="{E2674C5E-0126-46AD-B943-09B7D4C5A9DD}" type="presParOf" srcId="{8B216C2D-6D29-4F4C-A25C-AA7E1BFF4F5A}" destId="{EF30580F-0313-4C68-9470-6A09107A2449}" srcOrd="2" destOrd="0" presId="urn:microsoft.com/office/officeart/2005/8/layout/orgChart1"/>
    <dgm:cxn modelId="{C2A61532-8731-4FC3-A9F0-62CF044FB23F}" type="presParOf" srcId="{1DA1C9D5-DD6A-4080-848C-B58386517A02}" destId="{FE4DDA12-FA44-434E-AA47-1D60877FD31A}" srcOrd="10" destOrd="0" presId="urn:microsoft.com/office/officeart/2005/8/layout/orgChart1"/>
    <dgm:cxn modelId="{187C60E8-63EF-430C-883F-8AC9D31A3EAF}" type="presParOf" srcId="{1DA1C9D5-DD6A-4080-848C-B58386517A02}" destId="{2252607F-2D7C-4622-B4B5-6E42ED5371DD}" srcOrd="11" destOrd="0" presId="urn:microsoft.com/office/officeart/2005/8/layout/orgChart1"/>
    <dgm:cxn modelId="{D178FE7C-3870-4028-BE60-103821351EBA}" type="presParOf" srcId="{2252607F-2D7C-4622-B4B5-6E42ED5371DD}" destId="{5D016A15-8642-4F6F-83DC-4ACC63ED9740}" srcOrd="0" destOrd="0" presId="urn:microsoft.com/office/officeart/2005/8/layout/orgChart1"/>
    <dgm:cxn modelId="{31EC3C83-02FB-4CFF-930C-005161A2912A}" type="presParOf" srcId="{5D016A15-8642-4F6F-83DC-4ACC63ED9740}" destId="{7A7B5F17-4DAD-41BC-A137-266916F19DDB}" srcOrd="0" destOrd="0" presId="urn:microsoft.com/office/officeart/2005/8/layout/orgChart1"/>
    <dgm:cxn modelId="{34FF60E4-0109-4216-866E-FB3A435D321E}" type="presParOf" srcId="{5D016A15-8642-4F6F-83DC-4ACC63ED9740}" destId="{AD37ABCE-2778-47E8-B651-336E71425A45}" srcOrd="1" destOrd="0" presId="urn:microsoft.com/office/officeart/2005/8/layout/orgChart1"/>
    <dgm:cxn modelId="{1183EE60-8056-4A15-B6E8-DA20F0D2D259}" type="presParOf" srcId="{2252607F-2D7C-4622-B4B5-6E42ED5371DD}" destId="{CCC1388D-10AD-45A9-9DCF-B046B8121E18}" srcOrd="1" destOrd="0" presId="urn:microsoft.com/office/officeart/2005/8/layout/orgChart1"/>
    <dgm:cxn modelId="{0141F765-D40C-42E3-9CAE-CE45F9484CF6}" type="presParOf" srcId="{CCC1388D-10AD-45A9-9DCF-B046B8121E18}" destId="{8A9FD1A4-8833-4150-9C85-7D5611399B6B}" srcOrd="0" destOrd="0" presId="urn:microsoft.com/office/officeart/2005/8/layout/orgChart1"/>
    <dgm:cxn modelId="{370E0889-7F17-4316-A2CC-6EF50F405109}" type="presParOf" srcId="{CCC1388D-10AD-45A9-9DCF-B046B8121E18}" destId="{E5E46F5C-4FD3-4772-B016-57181111777F}" srcOrd="1" destOrd="0" presId="urn:microsoft.com/office/officeart/2005/8/layout/orgChart1"/>
    <dgm:cxn modelId="{0A145332-1574-43A8-91F6-EA5446E9C69E}" type="presParOf" srcId="{E5E46F5C-4FD3-4772-B016-57181111777F}" destId="{8A8393A6-3910-4AE5-B211-6B367CB4C6E7}" srcOrd="0" destOrd="0" presId="urn:microsoft.com/office/officeart/2005/8/layout/orgChart1"/>
    <dgm:cxn modelId="{40E1A329-0854-4274-9EAB-721C7F294C3F}" type="presParOf" srcId="{8A8393A6-3910-4AE5-B211-6B367CB4C6E7}" destId="{30311ED8-F75B-47C3-92A8-7D7A3CC90AD2}" srcOrd="0" destOrd="0" presId="urn:microsoft.com/office/officeart/2005/8/layout/orgChart1"/>
    <dgm:cxn modelId="{2B11A07F-FFCF-495F-8FE3-D5FC03D9E161}" type="presParOf" srcId="{8A8393A6-3910-4AE5-B211-6B367CB4C6E7}" destId="{1D89AC35-9B88-40DE-B664-4328C088A61A}" srcOrd="1" destOrd="0" presId="urn:microsoft.com/office/officeart/2005/8/layout/orgChart1"/>
    <dgm:cxn modelId="{65AA85E8-7443-4126-9275-54B14FE3F585}" type="presParOf" srcId="{E5E46F5C-4FD3-4772-B016-57181111777F}" destId="{FD372F7B-DA0E-4C6E-9DE4-68D3F6A50AD9}" srcOrd="1" destOrd="0" presId="urn:microsoft.com/office/officeart/2005/8/layout/orgChart1"/>
    <dgm:cxn modelId="{69AA8529-2CFE-45D9-996D-2BEC646D366D}" type="presParOf" srcId="{E5E46F5C-4FD3-4772-B016-57181111777F}" destId="{8CB1AEBC-5202-4DF3-B1C9-1522ED9D4226}" srcOrd="2" destOrd="0" presId="urn:microsoft.com/office/officeart/2005/8/layout/orgChart1"/>
    <dgm:cxn modelId="{32432100-1E88-4369-BB46-6AA738DB6A47}" type="presParOf" srcId="{CCC1388D-10AD-45A9-9DCF-B046B8121E18}" destId="{DCF0890D-4D88-4216-9034-E5D313ED9CE4}" srcOrd="2" destOrd="0" presId="urn:microsoft.com/office/officeart/2005/8/layout/orgChart1"/>
    <dgm:cxn modelId="{FF3AB27D-C3DA-4769-8A01-3BC60A84A823}" type="presParOf" srcId="{CCC1388D-10AD-45A9-9DCF-B046B8121E18}" destId="{90314DE0-3F7F-4D53-80CD-E0CDF1679FB2}" srcOrd="3" destOrd="0" presId="urn:microsoft.com/office/officeart/2005/8/layout/orgChart1"/>
    <dgm:cxn modelId="{CBE90A49-5090-4620-B243-85752AC681D6}" type="presParOf" srcId="{90314DE0-3F7F-4D53-80CD-E0CDF1679FB2}" destId="{AB95B52B-C435-42C9-8A13-B1955D240A2C}" srcOrd="0" destOrd="0" presId="urn:microsoft.com/office/officeart/2005/8/layout/orgChart1"/>
    <dgm:cxn modelId="{27507B05-B0D5-493E-8457-06010189B900}" type="presParOf" srcId="{AB95B52B-C435-42C9-8A13-B1955D240A2C}" destId="{2060DB70-8D06-4A19-98CC-11562BEA0BFF}" srcOrd="0" destOrd="0" presId="urn:microsoft.com/office/officeart/2005/8/layout/orgChart1"/>
    <dgm:cxn modelId="{6E2B011B-B4C1-4558-8915-B6DD16A6B76E}" type="presParOf" srcId="{AB95B52B-C435-42C9-8A13-B1955D240A2C}" destId="{5E9FA483-038E-43AB-988D-5E557C0E3C54}" srcOrd="1" destOrd="0" presId="urn:microsoft.com/office/officeart/2005/8/layout/orgChart1"/>
    <dgm:cxn modelId="{E6CEB10F-BF41-492F-B155-1BD6BF1CB9A0}" type="presParOf" srcId="{90314DE0-3F7F-4D53-80CD-E0CDF1679FB2}" destId="{DFDE1367-2823-45D2-8CD9-6A5AEDF7E605}" srcOrd="1" destOrd="0" presId="urn:microsoft.com/office/officeart/2005/8/layout/orgChart1"/>
    <dgm:cxn modelId="{8B4DBEED-41ED-44FF-AB55-86A647C47935}" type="presParOf" srcId="{90314DE0-3F7F-4D53-80CD-E0CDF1679FB2}" destId="{9BC70AF5-8854-4408-AC3D-90C6D8DD562F}" srcOrd="2" destOrd="0" presId="urn:microsoft.com/office/officeart/2005/8/layout/orgChart1"/>
    <dgm:cxn modelId="{2E25BEB7-2333-418C-BA84-D89BF6810AFF}" type="presParOf" srcId="{2252607F-2D7C-4622-B4B5-6E42ED5371DD}" destId="{FD0AB79D-AA7C-4B7D-A5CD-DE3D34DB2B5A}" srcOrd="2" destOrd="0" presId="urn:microsoft.com/office/officeart/2005/8/layout/orgChart1"/>
    <dgm:cxn modelId="{EA82FE6A-8CF1-460A-B239-3FC71471D3E3}" type="presParOf" srcId="{1DA1C9D5-DD6A-4080-848C-B58386517A02}" destId="{EE2181F5-7CD2-4015-B4A3-E40FA3A04B42}" srcOrd="12" destOrd="0" presId="urn:microsoft.com/office/officeart/2005/8/layout/orgChart1"/>
    <dgm:cxn modelId="{4A442B4F-E981-42E0-ADC7-0DD0F2F8D382}" type="presParOf" srcId="{1DA1C9D5-DD6A-4080-848C-B58386517A02}" destId="{77AB43DA-5C5B-45CF-A0EF-AACE24714FFE}" srcOrd="13" destOrd="0" presId="urn:microsoft.com/office/officeart/2005/8/layout/orgChart1"/>
    <dgm:cxn modelId="{CDE8CCEC-35DE-4E32-B3A9-CDE6517579C3}" type="presParOf" srcId="{77AB43DA-5C5B-45CF-A0EF-AACE24714FFE}" destId="{5D274103-3889-4B41-B116-2B0668B7C0BC}" srcOrd="0" destOrd="0" presId="urn:microsoft.com/office/officeart/2005/8/layout/orgChart1"/>
    <dgm:cxn modelId="{C1145BF1-F39D-4258-9EC6-343A55BB806B}" type="presParOf" srcId="{5D274103-3889-4B41-B116-2B0668B7C0BC}" destId="{E91273FC-101B-4134-9E56-373599251A26}" srcOrd="0" destOrd="0" presId="urn:microsoft.com/office/officeart/2005/8/layout/orgChart1"/>
    <dgm:cxn modelId="{1A123F7B-829F-49ED-9A00-8D0E7D132946}" type="presParOf" srcId="{5D274103-3889-4B41-B116-2B0668B7C0BC}" destId="{BD51D1E6-FA16-4838-BB21-CD2C2EC33731}" srcOrd="1" destOrd="0" presId="urn:microsoft.com/office/officeart/2005/8/layout/orgChart1"/>
    <dgm:cxn modelId="{1775CDFA-1218-4A68-AB63-AC4603044A89}" type="presParOf" srcId="{77AB43DA-5C5B-45CF-A0EF-AACE24714FFE}" destId="{A3CF36C9-C094-4FAC-8C23-73C8463DB9F3}" srcOrd="1" destOrd="0" presId="urn:microsoft.com/office/officeart/2005/8/layout/orgChart1"/>
    <dgm:cxn modelId="{FF5ED218-2D16-4F8B-B453-71F25BA55725}" type="presParOf" srcId="{A3CF36C9-C094-4FAC-8C23-73C8463DB9F3}" destId="{EF611EC0-D598-4BF8-AC0F-56DD4A78FD41}" srcOrd="0" destOrd="0" presId="urn:microsoft.com/office/officeart/2005/8/layout/orgChart1"/>
    <dgm:cxn modelId="{8EB7E34A-D08A-43C5-896C-BA8B36B4B64F}" type="presParOf" srcId="{A3CF36C9-C094-4FAC-8C23-73C8463DB9F3}" destId="{BBCB6009-DCA0-48A3-8AB1-A749A210668B}" srcOrd="1" destOrd="0" presId="urn:microsoft.com/office/officeart/2005/8/layout/orgChart1"/>
    <dgm:cxn modelId="{F6E59890-4A7B-4FE9-9425-20A09AE01427}" type="presParOf" srcId="{BBCB6009-DCA0-48A3-8AB1-A749A210668B}" destId="{E8892409-30D2-4657-9CD6-E9DA73F53265}" srcOrd="0" destOrd="0" presId="urn:microsoft.com/office/officeart/2005/8/layout/orgChart1"/>
    <dgm:cxn modelId="{0F4F96A4-B856-425A-8708-2800FCD5643B}" type="presParOf" srcId="{E8892409-30D2-4657-9CD6-E9DA73F53265}" destId="{584FA33C-F0AA-4120-A161-75C42DFE2835}" srcOrd="0" destOrd="0" presId="urn:microsoft.com/office/officeart/2005/8/layout/orgChart1"/>
    <dgm:cxn modelId="{26892BF3-E410-4432-BABE-AE2ABC130A7A}" type="presParOf" srcId="{E8892409-30D2-4657-9CD6-E9DA73F53265}" destId="{600A5A4B-F983-4665-88E9-14F56EDD2A90}" srcOrd="1" destOrd="0" presId="urn:microsoft.com/office/officeart/2005/8/layout/orgChart1"/>
    <dgm:cxn modelId="{5EA37F9C-6B00-4237-BF6D-D8F11D9351B3}" type="presParOf" srcId="{BBCB6009-DCA0-48A3-8AB1-A749A210668B}" destId="{C3A28949-AE41-4383-88E7-2514ACA6965A}" srcOrd="1" destOrd="0" presId="urn:microsoft.com/office/officeart/2005/8/layout/orgChart1"/>
    <dgm:cxn modelId="{F3D86F6E-AD60-426A-9861-4CB287903E78}" type="presParOf" srcId="{BBCB6009-DCA0-48A3-8AB1-A749A210668B}" destId="{15854D00-0D79-4BC9-AD58-D4B663B7C7EA}" srcOrd="2" destOrd="0" presId="urn:microsoft.com/office/officeart/2005/8/layout/orgChart1"/>
    <dgm:cxn modelId="{D46A3784-C72D-4D80-A5A7-5B7B4C981C08}" type="presParOf" srcId="{77AB43DA-5C5B-45CF-A0EF-AACE24714FFE}" destId="{0F0FDFE1-D433-4021-AFD2-99FE6F2C9067}" srcOrd="2" destOrd="0" presId="urn:microsoft.com/office/officeart/2005/8/layout/orgChart1"/>
    <dgm:cxn modelId="{70EE8853-50E2-4DD5-966D-387E53BDE358}" type="presParOf" srcId="{1DA1C9D5-DD6A-4080-848C-B58386517A02}" destId="{FCE4F932-DC9C-47C4-A641-509E7703BFC4}" srcOrd="14" destOrd="0" presId="urn:microsoft.com/office/officeart/2005/8/layout/orgChart1"/>
    <dgm:cxn modelId="{C974B3AE-539D-47C3-8F48-CC26D92FC952}" type="presParOf" srcId="{1DA1C9D5-DD6A-4080-848C-B58386517A02}" destId="{98795493-FED5-475F-97A4-2AC0D1F98D25}" srcOrd="15" destOrd="0" presId="urn:microsoft.com/office/officeart/2005/8/layout/orgChart1"/>
    <dgm:cxn modelId="{210C645E-B7A7-40E3-B9FF-4E4B7222E93B}" type="presParOf" srcId="{98795493-FED5-475F-97A4-2AC0D1F98D25}" destId="{62A88559-134B-4054-B73E-8263137DBEF2}" srcOrd="0" destOrd="0" presId="urn:microsoft.com/office/officeart/2005/8/layout/orgChart1"/>
    <dgm:cxn modelId="{0EE11999-E962-424E-BDEA-8DCA715DD24C}" type="presParOf" srcId="{62A88559-134B-4054-B73E-8263137DBEF2}" destId="{4178570F-1C0B-4E3D-B543-1184D6F4B2C6}" srcOrd="0" destOrd="0" presId="urn:microsoft.com/office/officeart/2005/8/layout/orgChart1"/>
    <dgm:cxn modelId="{700EABB5-18A1-4085-ACD4-C8A29905ECA3}" type="presParOf" srcId="{62A88559-134B-4054-B73E-8263137DBEF2}" destId="{5361EFC9-DD27-49E6-B913-8AD6FBB46BC0}" srcOrd="1" destOrd="0" presId="urn:microsoft.com/office/officeart/2005/8/layout/orgChart1"/>
    <dgm:cxn modelId="{A9DDE63B-5BE0-4319-AC60-2584430DAE56}" type="presParOf" srcId="{98795493-FED5-475F-97A4-2AC0D1F98D25}" destId="{47C898B5-04E8-44B5-B4CA-EE6949B256EA}" srcOrd="1" destOrd="0" presId="urn:microsoft.com/office/officeart/2005/8/layout/orgChart1"/>
    <dgm:cxn modelId="{A5CD47CE-7A87-4353-AA9B-11411E0FAD1B}" type="presParOf" srcId="{47C898B5-04E8-44B5-B4CA-EE6949B256EA}" destId="{7614A72C-FD8C-488B-A073-7296692E7EA9}" srcOrd="0" destOrd="0" presId="urn:microsoft.com/office/officeart/2005/8/layout/orgChart1"/>
    <dgm:cxn modelId="{E776EB41-D56D-45FD-A142-F7103AEF56B5}" type="presParOf" srcId="{47C898B5-04E8-44B5-B4CA-EE6949B256EA}" destId="{9462432A-482A-4D40-BE10-CBA5D1245467}" srcOrd="1" destOrd="0" presId="urn:microsoft.com/office/officeart/2005/8/layout/orgChart1"/>
    <dgm:cxn modelId="{5EDC6C6D-4614-4D62-83E7-CD455C202ED3}" type="presParOf" srcId="{9462432A-482A-4D40-BE10-CBA5D1245467}" destId="{2C0DB5CE-BE04-46FB-BC52-80D99597854C}" srcOrd="0" destOrd="0" presId="urn:microsoft.com/office/officeart/2005/8/layout/orgChart1"/>
    <dgm:cxn modelId="{36D3B6D2-917F-4BF8-8CB5-CDE06840A474}" type="presParOf" srcId="{2C0DB5CE-BE04-46FB-BC52-80D99597854C}" destId="{9754DCE6-D9B3-4176-8B2D-F039A177A7B4}" srcOrd="0" destOrd="0" presId="urn:microsoft.com/office/officeart/2005/8/layout/orgChart1"/>
    <dgm:cxn modelId="{CDD1067E-F158-439F-94A6-59A46ED9BD33}" type="presParOf" srcId="{2C0DB5CE-BE04-46FB-BC52-80D99597854C}" destId="{303BBEF7-06BB-48F8-B73E-2953283ECCDB}" srcOrd="1" destOrd="0" presId="urn:microsoft.com/office/officeart/2005/8/layout/orgChart1"/>
    <dgm:cxn modelId="{701ABE24-6CC6-45F6-A364-9547A85EC581}" type="presParOf" srcId="{9462432A-482A-4D40-BE10-CBA5D1245467}" destId="{4C95F797-EFF5-4C8F-9A1D-3EE652F1E988}" srcOrd="1" destOrd="0" presId="urn:microsoft.com/office/officeart/2005/8/layout/orgChart1"/>
    <dgm:cxn modelId="{25829DD0-765C-4C2D-96FD-26A508A3E0E0}" type="presParOf" srcId="{9462432A-482A-4D40-BE10-CBA5D1245467}" destId="{C2D1D228-CDCB-4410-8584-807E64C2FBD2}" srcOrd="2" destOrd="0" presId="urn:microsoft.com/office/officeart/2005/8/layout/orgChart1"/>
    <dgm:cxn modelId="{251C3ED4-3179-40D3-8FF7-2E1D0F9018FB}" type="presParOf" srcId="{98795493-FED5-475F-97A4-2AC0D1F98D25}" destId="{83E3AE70-8F4A-4857-BA0B-27C00E1BDADF}" srcOrd="2" destOrd="0" presId="urn:microsoft.com/office/officeart/2005/8/layout/orgChart1"/>
    <dgm:cxn modelId="{544765F3-595E-4013-B7A2-DAB96E6BE7DE}" type="presParOf" srcId="{1DA1C9D5-DD6A-4080-848C-B58386517A02}" destId="{0156E559-A7A8-4B73-9C8A-5D88F0CC9468}" srcOrd="16" destOrd="0" presId="urn:microsoft.com/office/officeart/2005/8/layout/orgChart1"/>
    <dgm:cxn modelId="{3F0B6F4B-96C0-4B0C-8F1E-9D9679409674}" type="presParOf" srcId="{1DA1C9D5-DD6A-4080-848C-B58386517A02}" destId="{15C1FB55-A3DD-4177-9E86-59B1EAC1B98D}" srcOrd="17" destOrd="0" presId="urn:microsoft.com/office/officeart/2005/8/layout/orgChart1"/>
    <dgm:cxn modelId="{A214BA27-ECC6-4AEB-A222-EF62172E9AD2}" type="presParOf" srcId="{15C1FB55-A3DD-4177-9E86-59B1EAC1B98D}" destId="{0E4C0782-44E5-4C5C-A0E8-79D4C414EF59}" srcOrd="0" destOrd="0" presId="urn:microsoft.com/office/officeart/2005/8/layout/orgChart1"/>
    <dgm:cxn modelId="{794BC88D-D0F1-4678-8850-E9F099DFA6A0}" type="presParOf" srcId="{0E4C0782-44E5-4C5C-A0E8-79D4C414EF59}" destId="{EE7B1319-B3C4-465B-B351-B0FE9C6DBDD4}" srcOrd="0" destOrd="0" presId="urn:microsoft.com/office/officeart/2005/8/layout/orgChart1"/>
    <dgm:cxn modelId="{68945324-7956-4C51-A63C-2646A3D5F1CF}" type="presParOf" srcId="{0E4C0782-44E5-4C5C-A0E8-79D4C414EF59}" destId="{498D92E2-04B3-4AA3-967B-889660F99280}" srcOrd="1" destOrd="0" presId="urn:microsoft.com/office/officeart/2005/8/layout/orgChart1"/>
    <dgm:cxn modelId="{9B8061C5-D18A-47D0-92E2-4CC9394782BE}" type="presParOf" srcId="{15C1FB55-A3DD-4177-9E86-59B1EAC1B98D}" destId="{9C31C0E8-FEB7-4A46-9E35-E68A0BC1EB0F}" srcOrd="1" destOrd="0" presId="urn:microsoft.com/office/officeart/2005/8/layout/orgChart1"/>
    <dgm:cxn modelId="{65235C35-C1B6-4903-B2AC-F52845173949}" type="presParOf" srcId="{9C31C0E8-FEB7-4A46-9E35-E68A0BC1EB0F}" destId="{F9232B5E-2A7C-4E19-83BB-B6CF6E48E38C}" srcOrd="0" destOrd="0" presId="urn:microsoft.com/office/officeart/2005/8/layout/orgChart1"/>
    <dgm:cxn modelId="{D2A3580D-F1F3-4CD6-B035-C6D77C3D73E1}" type="presParOf" srcId="{9C31C0E8-FEB7-4A46-9E35-E68A0BC1EB0F}" destId="{2EFC6A09-E248-4EEA-9CDD-1E8E705B9141}" srcOrd="1" destOrd="0" presId="urn:microsoft.com/office/officeart/2005/8/layout/orgChart1"/>
    <dgm:cxn modelId="{403EF0DE-5029-4DC0-B477-D4E13172D380}" type="presParOf" srcId="{2EFC6A09-E248-4EEA-9CDD-1E8E705B9141}" destId="{BA377A2A-462B-49C2-A543-53B46B3AA2C4}" srcOrd="0" destOrd="0" presId="urn:microsoft.com/office/officeart/2005/8/layout/orgChart1"/>
    <dgm:cxn modelId="{DF84DD62-9CF3-4D85-9FA7-C0A3A4F17E8D}" type="presParOf" srcId="{BA377A2A-462B-49C2-A543-53B46B3AA2C4}" destId="{5899A4CD-3465-46E1-A12F-DCBE1235B211}" srcOrd="0" destOrd="0" presId="urn:microsoft.com/office/officeart/2005/8/layout/orgChart1"/>
    <dgm:cxn modelId="{9E521D4A-BEA9-40E9-8ACE-E365386738D9}" type="presParOf" srcId="{BA377A2A-462B-49C2-A543-53B46B3AA2C4}" destId="{903A2150-BDBC-43A2-91B4-9141D8FA692A}" srcOrd="1" destOrd="0" presId="urn:microsoft.com/office/officeart/2005/8/layout/orgChart1"/>
    <dgm:cxn modelId="{299D1F0E-C8C0-4FDD-B063-DB1D21E68E54}" type="presParOf" srcId="{2EFC6A09-E248-4EEA-9CDD-1E8E705B9141}" destId="{B8237B20-9491-4ACA-AED5-53D07946671E}" srcOrd="1" destOrd="0" presId="urn:microsoft.com/office/officeart/2005/8/layout/orgChart1"/>
    <dgm:cxn modelId="{506F2E89-137F-4AEA-B33A-2E2D4E26641F}" type="presParOf" srcId="{2EFC6A09-E248-4EEA-9CDD-1E8E705B9141}" destId="{3B1F0918-4F85-4F07-B8F4-643A6ACA2D7E}" srcOrd="2" destOrd="0" presId="urn:microsoft.com/office/officeart/2005/8/layout/orgChart1"/>
    <dgm:cxn modelId="{B15C3E79-3A51-4577-A2A9-D11852DFBC29}" type="presParOf" srcId="{15C1FB55-A3DD-4177-9E86-59B1EAC1B98D}" destId="{CAC83473-2325-4BC9-A91F-D50F7EE3A692}" srcOrd="2" destOrd="0" presId="urn:microsoft.com/office/officeart/2005/8/layout/orgChart1"/>
    <dgm:cxn modelId="{75198DB4-0470-43A7-A6C5-A8D28B1B5EA9}" type="presParOf" srcId="{668E63E7-1FB7-4F63-9E7C-5C3E637DCAFA}" destId="{E60B4535-C7AA-4D9F-AEA1-485A2CA7A029}" srcOrd="2" destOrd="0" presId="urn:microsoft.com/office/officeart/2005/8/layout/orgChart1"/>
    <dgm:cxn modelId="{20710FE7-9D44-455A-A8DE-6C9A075C8DB0}" type="presParOf" srcId="{0520E3C3-0DF2-4D2B-9318-BB9DB54678BF}" destId="{27CC4899-11FB-4A67-AB17-7E6E31B7B1FE}" srcOrd="1" destOrd="0" presId="urn:microsoft.com/office/officeart/2005/8/layout/orgChart1"/>
    <dgm:cxn modelId="{52B504F6-4F01-4CBA-9E4E-3E323E4487AA}" type="presParOf" srcId="{27CC4899-11FB-4A67-AB17-7E6E31B7B1FE}" destId="{9F2C0F08-9BD6-40E4-B272-8335119CF808}" srcOrd="0" destOrd="0" presId="urn:microsoft.com/office/officeart/2005/8/layout/orgChart1"/>
    <dgm:cxn modelId="{0B627A0A-CB45-424D-8587-E697B366439D}" type="presParOf" srcId="{9F2C0F08-9BD6-40E4-B272-8335119CF808}" destId="{B6522CA1-415D-4BE8-AADB-0F042989DA10}" srcOrd="0" destOrd="0" presId="urn:microsoft.com/office/officeart/2005/8/layout/orgChart1"/>
    <dgm:cxn modelId="{FE3220F5-6880-4B28-86D1-7DDDC8197AFD}" type="presParOf" srcId="{9F2C0F08-9BD6-40E4-B272-8335119CF808}" destId="{8E06B870-BB54-4E69-AEC0-D9C27E2E6297}" srcOrd="1" destOrd="0" presId="urn:microsoft.com/office/officeart/2005/8/layout/orgChart1"/>
    <dgm:cxn modelId="{467CF507-8750-4292-899A-7B365CD0F92A}" type="presParOf" srcId="{27CC4899-11FB-4A67-AB17-7E6E31B7B1FE}" destId="{EED08864-21B7-4EF8-8613-53C8291AA744}" srcOrd="1" destOrd="0" presId="urn:microsoft.com/office/officeart/2005/8/layout/orgChart1"/>
    <dgm:cxn modelId="{5C9DC83D-6D7A-4A2D-855E-4F16753C5F38}" type="presParOf" srcId="{27CC4899-11FB-4A67-AB17-7E6E31B7B1FE}" destId="{92BEC450-CE09-4424-A8B2-FF17AC80197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32B5E-2A7C-4E19-83BB-B6CF6E48E38C}">
      <dsp:nvSpPr>
        <dsp:cNvPr id="0" name=""/>
        <dsp:cNvSpPr/>
      </dsp:nvSpPr>
      <dsp:spPr>
        <a:xfrm>
          <a:off x="10640695" y="3144946"/>
          <a:ext cx="163109" cy="500203"/>
        </a:xfrm>
        <a:custGeom>
          <a:avLst/>
          <a:gdLst/>
          <a:ahLst/>
          <a:cxnLst/>
          <a:rect l="0" t="0" r="0" b="0"/>
          <a:pathLst>
            <a:path>
              <a:moveTo>
                <a:pt x="0" y="0"/>
              </a:moveTo>
              <a:lnTo>
                <a:pt x="0" y="500203"/>
              </a:lnTo>
              <a:lnTo>
                <a:pt x="163109" y="5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56E559-A7A8-4B73-9C8A-5D88F0CC9468}">
      <dsp:nvSpPr>
        <dsp:cNvPr id="0" name=""/>
        <dsp:cNvSpPr/>
      </dsp:nvSpPr>
      <dsp:spPr>
        <a:xfrm>
          <a:off x="5826494" y="1908762"/>
          <a:ext cx="5249160" cy="692483"/>
        </a:xfrm>
        <a:custGeom>
          <a:avLst/>
          <a:gdLst/>
          <a:ahLst/>
          <a:cxnLst/>
          <a:rect l="0" t="0" r="0" b="0"/>
          <a:pathLst>
            <a:path>
              <a:moveTo>
                <a:pt x="0" y="0"/>
              </a:moveTo>
              <a:lnTo>
                <a:pt x="0" y="578306"/>
              </a:lnTo>
              <a:lnTo>
                <a:pt x="5249160" y="578306"/>
              </a:lnTo>
              <a:lnTo>
                <a:pt x="5249160" y="692483"/>
              </a:lnTo>
            </a:path>
          </a:pathLst>
        </a:custGeom>
        <a:noFill/>
        <a:ln w="12700" cap="flat" cmpd="sng" algn="ctr">
          <a:solidFill>
            <a:scrgbClr r="0" g="0" b="0"/>
          </a:solidFill>
          <a:prstDash val="sysDash"/>
          <a:miter lim="800000"/>
        </a:ln>
        <a:effectLst/>
      </dsp:spPr>
      <dsp:style>
        <a:lnRef idx="2">
          <a:scrgbClr r="0" g="0" b="0"/>
        </a:lnRef>
        <a:fillRef idx="0">
          <a:scrgbClr r="0" g="0" b="0"/>
        </a:fillRef>
        <a:effectRef idx="0">
          <a:scrgbClr r="0" g="0" b="0"/>
        </a:effectRef>
        <a:fontRef idx="minor"/>
      </dsp:style>
    </dsp:sp>
    <dsp:sp modelId="{7614A72C-FD8C-488B-A073-7296692E7EA9}">
      <dsp:nvSpPr>
        <dsp:cNvPr id="0" name=""/>
        <dsp:cNvSpPr/>
      </dsp:nvSpPr>
      <dsp:spPr>
        <a:xfrm>
          <a:off x="9324941" y="3144946"/>
          <a:ext cx="163109" cy="500203"/>
        </a:xfrm>
        <a:custGeom>
          <a:avLst/>
          <a:gdLst/>
          <a:ahLst/>
          <a:cxnLst/>
          <a:rect l="0" t="0" r="0" b="0"/>
          <a:pathLst>
            <a:path>
              <a:moveTo>
                <a:pt x="0" y="0"/>
              </a:moveTo>
              <a:lnTo>
                <a:pt x="0" y="500203"/>
              </a:lnTo>
              <a:lnTo>
                <a:pt x="163109" y="5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E4F932-DC9C-47C4-A641-509E7703BFC4}">
      <dsp:nvSpPr>
        <dsp:cNvPr id="0" name=""/>
        <dsp:cNvSpPr/>
      </dsp:nvSpPr>
      <dsp:spPr>
        <a:xfrm>
          <a:off x="5826494" y="1908762"/>
          <a:ext cx="3933407" cy="692483"/>
        </a:xfrm>
        <a:custGeom>
          <a:avLst/>
          <a:gdLst/>
          <a:ahLst/>
          <a:cxnLst/>
          <a:rect l="0" t="0" r="0" b="0"/>
          <a:pathLst>
            <a:path>
              <a:moveTo>
                <a:pt x="0" y="0"/>
              </a:moveTo>
              <a:lnTo>
                <a:pt x="0" y="578306"/>
              </a:lnTo>
              <a:lnTo>
                <a:pt x="3933407" y="578306"/>
              </a:lnTo>
              <a:lnTo>
                <a:pt x="3933407" y="692483"/>
              </a:lnTo>
            </a:path>
          </a:pathLst>
        </a:custGeom>
        <a:noFill/>
        <a:ln w="12700" cap="flat" cmpd="sng" algn="ctr">
          <a:solidFill>
            <a:scrgbClr r="0" g="0" b="0"/>
          </a:solidFill>
          <a:prstDash val="sysDash"/>
          <a:miter lim="800000"/>
        </a:ln>
        <a:effectLst/>
      </dsp:spPr>
      <dsp:style>
        <a:lnRef idx="2">
          <a:scrgbClr r="0" g="0" b="0"/>
        </a:lnRef>
        <a:fillRef idx="0">
          <a:scrgbClr r="0" g="0" b="0"/>
        </a:fillRef>
        <a:effectRef idx="0">
          <a:scrgbClr r="0" g="0" b="0"/>
        </a:effectRef>
        <a:fontRef idx="minor"/>
      </dsp:style>
    </dsp:sp>
    <dsp:sp modelId="{EF611EC0-D598-4BF8-AC0F-56DD4A78FD41}">
      <dsp:nvSpPr>
        <dsp:cNvPr id="0" name=""/>
        <dsp:cNvSpPr/>
      </dsp:nvSpPr>
      <dsp:spPr>
        <a:xfrm>
          <a:off x="8009188" y="3144946"/>
          <a:ext cx="163109" cy="500203"/>
        </a:xfrm>
        <a:custGeom>
          <a:avLst/>
          <a:gdLst/>
          <a:ahLst/>
          <a:cxnLst/>
          <a:rect l="0" t="0" r="0" b="0"/>
          <a:pathLst>
            <a:path>
              <a:moveTo>
                <a:pt x="0" y="0"/>
              </a:moveTo>
              <a:lnTo>
                <a:pt x="0" y="500203"/>
              </a:lnTo>
              <a:lnTo>
                <a:pt x="163109" y="5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181F5-7CD2-4015-B4A3-E40FA3A04B42}">
      <dsp:nvSpPr>
        <dsp:cNvPr id="0" name=""/>
        <dsp:cNvSpPr/>
      </dsp:nvSpPr>
      <dsp:spPr>
        <a:xfrm>
          <a:off x="5826494" y="1908762"/>
          <a:ext cx="2617653" cy="692483"/>
        </a:xfrm>
        <a:custGeom>
          <a:avLst/>
          <a:gdLst/>
          <a:ahLst/>
          <a:cxnLst/>
          <a:rect l="0" t="0" r="0" b="0"/>
          <a:pathLst>
            <a:path>
              <a:moveTo>
                <a:pt x="0" y="0"/>
              </a:moveTo>
              <a:lnTo>
                <a:pt x="0" y="578306"/>
              </a:lnTo>
              <a:lnTo>
                <a:pt x="2617653" y="578306"/>
              </a:lnTo>
              <a:lnTo>
                <a:pt x="2617653" y="692483"/>
              </a:lnTo>
            </a:path>
          </a:pathLst>
        </a:custGeom>
        <a:noFill/>
        <a:ln w="12700" cap="flat" cmpd="sng" algn="ctr">
          <a:solidFill>
            <a:scrgbClr r="0" g="0" b="0"/>
          </a:solidFill>
          <a:prstDash val="sysDash"/>
          <a:miter lim="800000"/>
        </a:ln>
        <a:effectLst/>
      </dsp:spPr>
      <dsp:style>
        <a:lnRef idx="2">
          <a:scrgbClr r="0" g="0" b="0"/>
        </a:lnRef>
        <a:fillRef idx="0">
          <a:scrgbClr r="0" g="0" b="0"/>
        </a:fillRef>
        <a:effectRef idx="0">
          <a:scrgbClr r="0" g="0" b="0"/>
        </a:effectRef>
        <a:fontRef idx="minor"/>
      </dsp:style>
    </dsp:sp>
    <dsp:sp modelId="{DCF0890D-4D88-4216-9034-E5D313ED9CE4}">
      <dsp:nvSpPr>
        <dsp:cNvPr id="0" name=""/>
        <dsp:cNvSpPr/>
      </dsp:nvSpPr>
      <dsp:spPr>
        <a:xfrm>
          <a:off x="6693434" y="3144946"/>
          <a:ext cx="163109" cy="1272257"/>
        </a:xfrm>
        <a:custGeom>
          <a:avLst/>
          <a:gdLst/>
          <a:ahLst/>
          <a:cxnLst/>
          <a:rect l="0" t="0" r="0" b="0"/>
          <a:pathLst>
            <a:path>
              <a:moveTo>
                <a:pt x="0" y="0"/>
              </a:moveTo>
              <a:lnTo>
                <a:pt x="0" y="1272257"/>
              </a:lnTo>
              <a:lnTo>
                <a:pt x="163109" y="12722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9FD1A4-8833-4150-9C85-7D5611399B6B}">
      <dsp:nvSpPr>
        <dsp:cNvPr id="0" name=""/>
        <dsp:cNvSpPr/>
      </dsp:nvSpPr>
      <dsp:spPr>
        <a:xfrm>
          <a:off x="6693434" y="3144946"/>
          <a:ext cx="163109" cy="500203"/>
        </a:xfrm>
        <a:custGeom>
          <a:avLst/>
          <a:gdLst/>
          <a:ahLst/>
          <a:cxnLst/>
          <a:rect l="0" t="0" r="0" b="0"/>
          <a:pathLst>
            <a:path>
              <a:moveTo>
                <a:pt x="0" y="0"/>
              </a:moveTo>
              <a:lnTo>
                <a:pt x="0" y="500203"/>
              </a:lnTo>
              <a:lnTo>
                <a:pt x="163109" y="5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4DDA12-FA44-434E-AA47-1D60877FD31A}">
      <dsp:nvSpPr>
        <dsp:cNvPr id="0" name=""/>
        <dsp:cNvSpPr/>
      </dsp:nvSpPr>
      <dsp:spPr>
        <a:xfrm>
          <a:off x="5826494" y="1908762"/>
          <a:ext cx="1301900" cy="692483"/>
        </a:xfrm>
        <a:custGeom>
          <a:avLst/>
          <a:gdLst/>
          <a:ahLst/>
          <a:cxnLst/>
          <a:rect l="0" t="0" r="0" b="0"/>
          <a:pathLst>
            <a:path>
              <a:moveTo>
                <a:pt x="0" y="0"/>
              </a:moveTo>
              <a:lnTo>
                <a:pt x="0" y="578306"/>
              </a:lnTo>
              <a:lnTo>
                <a:pt x="1301900" y="578306"/>
              </a:lnTo>
              <a:lnTo>
                <a:pt x="1301900" y="692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85817B-24C9-4B07-9C06-27C0E5C00C6E}">
      <dsp:nvSpPr>
        <dsp:cNvPr id="0" name=""/>
        <dsp:cNvSpPr/>
      </dsp:nvSpPr>
      <dsp:spPr>
        <a:xfrm>
          <a:off x="5377681" y="3144946"/>
          <a:ext cx="163109" cy="1272257"/>
        </a:xfrm>
        <a:custGeom>
          <a:avLst/>
          <a:gdLst/>
          <a:ahLst/>
          <a:cxnLst/>
          <a:rect l="0" t="0" r="0" b="0"/>
          <a:pathLst>
            <a:path>
              <a:moveTo>
                <a:pt x="0" y="0"/>
              </a:moveTo>
              <a:lnTo>
                <a:pt x="0" y="1272257"/>
              </a:lnTo>
              <a:lnTo>
                <a:pt x="163109" y="12722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533E6A-3108-4733-9B84-29176075F010}">
      <dsp:nvSpPr>
        <dsp:cNvPr id="0" name=""/>
        <dsp:cNvSpPr/>
      </dsp:nvSpPr>
      <dsp:spPr>
        <a:xfrm>
          <a:off x="5377681" y="3144946"/>
          <a:ext cx="163109" cy="500203"/>
        </a:xfrm>
        <a:custGeom>
          <a:avLst/>
          <a:gdLst/>
          <a:ahLst/>
          <a:cxnLst/>
          <a:rect l="0" t="0" r="0" b="0"/>
          <a:pathLst>
            <a:path>
              <a:moveTo>
                <a:pt x="0" y="0"/>
              </a:moveTo>
              <a:lnTo>
                <a:pt x="0" y="500203"/>
              </a:lnTo>
              <a:lnTo>
                <a:pt x="163109" y="5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65B70A-ECF4-4DBF-A44C-320278BF7A98}">
      <dsp:nvSpPr>
        <dsp:cNvPr id="0" name=""/>
        <dsp:cNvSpPr/>
      </dsp:nvSpPr>
      <dsp:spPr>
        <a:xfrm>
          <a:off x="5766921" y="1908762"/>
          <a:ext cx="91440" cy="692483"/>
        </a:xfrm>
        <a:custGeom>
          <a:avLst/>
          <a:gdLst/>
          <a:ahLst/>
          <a:cxnLst/>
          <a:rect l="0" t="0" r="0" b="0"/>
          <a:pathLst>
            <a:path>
              <a:moveTo>
                <a:pt x="59573" y="0"/>
              </a:moveTo>
              <a:lnTo>
                <a:pt x="59573" y="578306"/>
              </a:lnTo>
              <a:lnTo>
                <a:pt x="45720" y="578306"/>
              </a:lnTo>
              <a:lnTo>
                <a:pt x="45720" y="692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99FF12-4907-45FF-AABB-071D7A3CDE0D}">
      <dsp:nvSpPr>
        <dsp:cNvPr id="0" name=""/>
        <dsp:cNvSpPr/>
      </dsp:nvSpPr>
      <dsp:spPr>
        <a:xfrm>
          <a:off x="4061927" y="3144946"/>
          <a:ext cx="163109" cy="500203"/>
        </a:xfrm>
        <a:custGeom>
          <a:avLst/>
          <a:gdLst/>
          <a:ahLst/>
          <a:cxnLst/>
          <a:rect l="0" t="0" r="0" b="0"/>
          <a:pathLst>
            <a:path>
              <a:moveTo>
                <a:pt x="0" y="0"/>
              </a:moveTo>
              <a:lnTo>
                <a:pt x="0" y="500203"/>
              </a:lnTo>
              <a:lnTo>
                <a:pt x="163109" y="5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07CE16-80CB-4BF8-9F15-63C1D05C5873}">
      <dsp:nvSpPr>
        <dsp:cNvPr id="0" name=""/>
        <dsp:cNvSpPr/>
      </dsp:nvSpPr>
      <dsp:spPr>
        <a:xfrm>
          <a:off x="4496887" y="1908762"/>
          <a:ext cx="1329606" cy="692483"/>
        </a:xfrm>
        <a:custGeom>
          <a:avLst/>
          <a:gdLst/>
          <a:ahLst/>
          <a:cxnLst/>
          <a:rect l="0" t="0" r="0" b="0"/>
          <a:pathLst>
            <a:path>
              <a:moveTo>
                <a:pt x="1329606" y="0"/>
              </a:moveTo>
              <a:lnTo>
                <a:pt x="1329606" y="578306"/>
              </a:lnTo>
              <a:lnTo>
                <a:pt x="0" y="578306"/>
              </a:lnTo>
              <a:lnTo>
                <a:pt x="0" y="692483"/>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8573E45A-65F2-4B85-B5B4-26F65F99B8FE}">
      <dsp:nvSpPr>
        <dsp:cNvPr id="0" name=""/>
        <dsp:cNvSpPr/>
      </dsp:nvSpPr>
      <dsp:spPr>
        <a:xfrm>
          <a:off x="2746174" y="3144946"/>
          <a:ext cx="163109" cy="1272257"/>
        </a:xfrm>
        <a:custGeom>
          <a:avLst/>
          <a:gdLst/>
          <a:ahLst/>
          <a:cxnLst/>
          <a:rect l="0" t="0" r="0" b="0"/>
          <a:pathLst>
            <a:path>
              <a:moveTo>
                <a:pt x="0" y="0"/>
              </a:moveTo>
              <a:lnTo>
                <a:pt x="0" y="1272257"/>
              </a:lnTo>
              <a:lnTo>
                <a:pt x="163109" y="12722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A94CF4-3B1A-46F9-9AC0-67A74C952472}">
      <dsp:nvSpPr>
        <dsp:cNvPr id="0" name=""/>
        <dsp:cNvSpPr/>
      </dsp:nvSpPr>
      <dsp:spPr>
        <a:xfrm>
          <a:off x="2746174" y="3144946"/>
          <a:ext cx="163109" cy="500203"/>
        </a:xfrm>
        <a:custGeom>
          <a:avLst/>
          <a:gdLst/>
          <a:ahLst/>
          <a:cxnLst/>
          <a:rect l="0" t="0" r="0" b="0"/>
          <a:pathLst>
            <a:path>
              <a:moveTo>
                <a:pt x="0" y="0"/>
              </a:moveTo>
              <a:lnTo>
                <a:pt x="0" y="500203"/>
              </a:lnTo>
              <a:lnTo>
                <a:pt x="163109" y="5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FB00F1-BD99-4A5D-BBB6-E134C231C328}">
      <dsp:nvSpPr>
        <dsp:cNvPr id="0" name=""/>
        <dsp:cNvSpPr/>
      </dsp:nvSpPr>
      <dsp:spPr>
        <a:xfrm>
          <a:off x="3181133" y="1908762"/>
          <a:ext cx="2645360" cy="692483"/>
        </a:xfrm>
        <a:custGeom>
          <a:avLst/>
          <a:gdLst/>
          <a:ahLst/>
          <a:cxnLst/>
          <a:rect l="0" t="0" r="0" b="0"/>
          <a:pathLst>
            <a:path>
              <a:moveTo>
                <a:pt x="2645360" y="0"/>
              </a:moveTo>
              <a:lnTo>
                <a:pt x="2645360" y="578306"/>
              </a:lnTo>
              <a:lnTo>
                <a:pt x="0" y="578306"/>
              </a:lnTo>
              <a:lnTo>
                <a:pt x="0" y="692483"/>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3913B206-27D0-4B04-A15C-9EBEDB5F0136}">
      <dsp:nvSpPr>
        <dsp:cNvPr id="0" name=""/>
        <dsp:cNvSpPr/>
      </dsp:nvSpPr>
      <dsp:spPr>
        <a:xfrm>
          <a:off x="1430420" y="3144946"/>
          <a:ext cx="163109" cy="1272257"/>
        </a:xfrm>
        <a:custGeom>
          <a:avLst/>
          <a:gdLst/>
          <a:ahLst/>
          <a:cxnLst/>
          <a:rect l="0" t="0" r="0" b="0"/>
          <a:pathLst>
            <a:path>
              <a:moveTo>
                <a:pt x="0" y="0"/>
              </a:moveTo>
              <a:lnTo>
                <a:pt x="0" y="1272257"/>
              </a:lnTo>
              <a:lnTo>
                <a:pt x="163109" y="12722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EA2A2-F418-47C9-BD59-4EDA16DB66D6}">
      <dsp:nvSpPr>
        <dsp:cNvPr id="0" name=""/>
        <dsp:cNvSpPr/>
      </dsp:nvSpPr>
      <dsp:spPr>
        <a:xfrm>
          <a:off x="1430420" y="3144946"/>
          <a:ext cx="163109" cy="500203"/>
        </a:xfrm>
        <a:custGeom>
          <a:avLst/>
          <a:gdLst/>
          <a:ahLst/>
          <a:cxnLst/>
          <a:rect l="0" t="0" r="0" b="0"/>
          <a:pathLst>
            <a:path>
              <a:moveTo>
                <a:pt x="0" y="0"/>
              </a:moveTo>
              <a:lnTo>
                <a:pt x="0" y="500203"/>
              </a:lnTo>
              <a:lnTo>
                <a:pt x="163109" y="5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5EA41A-D20E-4735-9ACE-FB8A1F25B98A}">
      <dsp:nvSpPr>
        <dsp:cNvPr id="0" name=""/>
        <dsp:cNvSpPr/>
      </dsp:nvSpPr>
      <dsp:spPr>
        <a:xfrm>
          <a:off x="1865380" y="1908762"/>
          <a:ext cx="3961114" cy="692483"/>
        </a:xfrm>
        <a:custGeom>
          <a:avLst/>
          <a:gdLst/>
          <a:ahLst/>
          <a:cxnLst/>
          <a:rect l="0" t="0" r="0" b="0"/>
          <a:pathLst>
            <a:path>
              <a:moveTo>
                <a:pt x="3961114" y="0"/>
              </a:moveTo>
              <a:lnTo>
                <a:pt x="3961114" y="578306"/>
              </a:lnTo>
              <a:lnTo>
                <a:pt x="0" y="578306"/>
              </a:lnTo>
              <a:lnTo>
                <a:pt x="0" y="692483"/>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8535614C-BA18-4E04-AF74-9E21DA68580F}">
      <dsp:nvSpPr>
        <dsp:cNvPr id="0" name=""/>
        <dsp:cNvSpPr/>
      </dsp:nvSpPr>
      <dsp:spPr>
        <a:xfrm>
          <a:off x="114667" y="3144946"/>
          <a:ext cx="163109" cy="1272257"/>
        </a:xfrm>
        <a:custGeom>
          <a:avLst/>
          <a:gdLst/>
          <a:ahLst/>
          <a:cxnLst/>
          <a:rect l="0" t="0" r="0" b="0"/>
          <a:pathLst>
            <a:path>
              <a:moveTo>
                <a:pt x="0" y="0"/>
              </a:moveTo>
              <a:lnTo>
                <a:pt x="0" y="1272257"/>
              </a:lnTo>
              <a:lnTo>
                <a:pt x="163109" y="12722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774F1C-8335-433E-8693-B05175490C10}">
      <dsp:nvSpPr>
        <dsp:cNvPr id="0" name=""/>
        <dsp:cNvSpPr/>
      </dsp:nvSpPr>
      <dsp:spPr>
        <a:xfrm>
          <a:off x="114667" y="3144946"/>
          <a:ext cx="163109" cy="500203"/>
        </a:xfrm>
        <a:custGeom>
          <a:avLst/>
          <a:gdLst/>
          <a:ahLst/>
          <a:cxnLst/>
          <a:rect l="0" t="0" r="0" b="0"/>
          <a:pathLst>
            <a:path>
              <a:moveTo>
                <a:pt x="0" y="0"/>
              </a:moveTo>
              <a:lnTo>
                <a:pt x="0" y="500203"/>
              </a:lnTo>
              <a:lnTo>
                <a:pt x="163109" y="5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46B34F-B458-4328-BDA0-092854893456}">
      <dsp:nvSpPr>
        <dsp:cNvPr id="0" name=""/>
        <dsp:cNvSpPr/>
      </dsp:nvSpPr>
      <dsp:spPr>
        <a:xfrm>
          <a:off x="549626" y="1908762"/>
          <a:ext cx="5276867" cy="692483"/>
        </a:xfrm>
        <a:custGeom>
          <a:avLst/>
          <a:gdLst/>
          <a:ahLst/>
          <a:cxnLst/>
          <a:rect l="0" t="0" r="0" b="0"/>
          <a:pathLst>
            <a:path>
              <a:moveTo>
                <a:pt x="5276867" y="0"/>
              </a:moveTo>
              <a:lnTo>
                <a:pt x="5276867" y="578306"/>
              </a:lnTo>
              <a:lnTo>
                <a:pt x="0" y="578306"/>
              </a:lnTo>
              <a:lnTo>
                <a:pt x="0" y="692483"/>
              </a:lnTo>
            </a:path>
          </a:pathLst>
        </a:custGeom>
        <a:noFill/>
        <a:ln w="12700" cap="flat" cmpd="sng" algn="ctr">
          <a:solidFill>
            <a:scrgbClr r="0" g="0" b="0"/>
          </a:solidFill>
          <a:prstDash val="dashDot"/>
          <a:miter lim="800000"/>
        </a:ln>
        <a:effectLst/>
      </dsp:spPr>
      <dsp:style>
        <a:lnRef idx="2">
          <a:scrgbClr r="0" g="0" b="0"/>
        </a:lnRef>
        <a:fillRef idx="0">
          <a:scrgbClr r="0" g="0" b="0"/>
        </a:fillRef>
        <a:effectRef idx="0">
          <a:scrgbClr r="0" g="0" b="0"/>
        </a:effectRef>
        <a:fontRef idx="minor"/>
      </dsp:style>
    </dsp:sp>
    <dsp:sp modelId="{91C53C6E-7EB2-493B-A6BA-5FB46D027C68}">
      <dsp:nvSpPr>
        <dsp:cNvPr id="0" name=""/>
        <dsp:cNvSpPr/>
      </dsp:nvSpPr>
      <dsp:spPr>
        <a:xfrm>
          <a:off x="5282794" y="1365063"/>
          <a:ext cx="1087399" cy="54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Marek Świątek</a:t>
          </a:r>
        </a:p>
        <a:p>
          <a:pPr marL="0" lvl="0" indent="0" algn="ctr" defTabSz="488950">
            <a:lnSpc>
              <a:spcPct val="90000"/>
            </a:lnSpc>
            <a:spcBef>
              <a:spcPct val="0"/>
            </a:spcBef>
            <a:spcAft>
              <a:spcPct val="35000"/>
            </a:spcAft>
            <a:buNone/>
          </a:pPr>
          <a:r>
            <a:rPr lang="pl-PL" sz="1100" kern="1200"/>
            <a:t>MSP </a:t>
          </a:r>
          <a:r>
            <a:rPr lang="pl-PL" sz="1100" kern="1200" err="1"/>
            <a:t>Lead</a:t>
          </a:r>
          <a:endParaRPr lang="pl-PL" sz="1100" kern="1200"/>
        </a:p>
      </dsp:txBody>
      <dsp:txXfrm>
        <a:off x="5282794" y="1365063"/>
        <a:ext cx="1087399" cy="543699"/>
      </dsp:txXfrm>
    </dsp:sp>
    <dsp:sp modelId="{9BE1436E-4672-4972-9DE4-9D9951890DF7}">
      <dsp:nvSpPr>
        <dsp:cNvPr id="0" name=""/>
        <dsp:cNvSpPr/>
      </dsp:nvSpPr>
      <dsp:spPr>
        <a:xfrm>
          <a:off x="5927" y="2601246"/>
          <a:ext cx="1087399" cy="543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Russia</a:t>
          </a:r>
        </a:p>
      </dsp:txBody>
      <dsp:txXfrm>
        <a:off x="32468" y="2627787"/>
        <a:ext cx="1034317" cy="490617"/>
      </dsp:txXfrm>
    </dsp:sp>
    <dsp:sp modelId="{5B7369B3-8A11-4B18-9044-35C8EEA2A1C3}">
      <dsp:nvSpPr>
        <dsp:cNvPr id="0" name=""/>
        <dsp:cNvSpPr/>
      </dsp:nvSpPr>
      <dsp:spPr>
        <a:xfrm>
          <a:off x="277777" y="3373299"/>
          <a:ext cx="1087399" cy="54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Daniel Feldman</a:t>
          </a:r>
        </a:p>
        <a:p>
          <a:pPr marL="0" lvl="0" indent="0" algn="ctr" defTabSz="488950">
            <a:lnSpc>
              <a:spcPct val="90000"/>
            </a:lnSpc>
            <a:spcBef>
              <a:spcPct val="0"/>
            </a:spcBef>
            <a:spcAft>
              <a:spcPct val="35000"/>
            </a:spcAft>
            <a:buNone/>
          </a:pPr>
          <a:r>
            <a:rPr lang="pl-PL" sz="1100" kern="1200"/>
            <a:t>PDM</a:t>
          </a:r>
        </a:p>
      </dsp:txBody>
      <dsp:txXfrm>
        <a:off x="277777" y="3373299"/>
        <a:ext cx="1087399" cy="543699"/>
      </dsp:txXfrm>
    </dsp:sp>
    <dsp:sp modelId="{A24D0619-41A0-4627-9C19-8B54B450C47C}">
      <dsp:nvSpPr>
        <dsp:cNvPr id="0" name=""/>
        <dsp:cNvSpPr/>
      </dsp:nvSpPr>
      <dsp:spPr>
        <a:xfrm>
          <a:off x="277777" y="4145353"/>
          <a:ext cx="1087399" cy="54369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Stanislav Sikachina</a:t>
          </a:r>
        </a:p>
        <a:p>
          <a:pPr marL="0" lvl="0" indent="0" algn="ctr" defTabSz="488950">
            <a:lnSpc>
              <a:spcPct val="90000"/>
            </a:lnSpc>
            <a:spcBef>
              <a:spcPct val="0"/>
            </a:spcBef>
            <a:spcAft>
              <a:spcPct val="35000"/>
            </a:spcAft>
            <a:buNone/>
          </a:pPr>
          <a:r>
            <a:rPr lang="pl-PL" sz="1100" kern="1200"/>
            <a:t>PTS</a:t>
          </a:r>
        </a:p>
      </dsp:txBody>
      <dsp:txXfrm>
        <a:off x="277777" y="4145353"/>
        <a:ext cx="1087399" cy="543699"/>
      </dsp:txXfrm>
    </dsp:sp>
    <dsp:sp modelId="{D602FE17-3F15-4001-9471-58B81D6270BE}">
      <dsp:nvSpPr>
        <dsp:cNvPr id="0" name=""/>
        <dsp:cNvSpPr/>
      </dsp:nvSpPr>
      <dsp:spPr>
        <a:xfrm>
          <a:off x="1321680" y="2601246"/>
          <a:ext cx="1087399" cy="543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Poland</a:t>
          </a:r>
        </a:p>
      </dsp:txBody>
      <dsp:txXfrm>
        <a:off x="1348221" y="2627787"/>
        <a:ext cx="1034317" cy="490617"/>
      </dsp:txXfrm>
    </dsp:sp>
    <dsp:sp modelId="{54843AAA-D806-4EFD-814D-598D2834FE8C}">
      <dsp:nvSpPr>
        <dsp:cNvPr id="0" name=""/>
        <dsp:cNvSpPr/>
      </dsp:nvSpPr>
      <dsp:spPr>
        <a:xfrm>
          <a:off x="1593530" y="3373299"/>
          <a:ext cx="1087399" cy="54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Anna Filutowicz</a:t>
          </a:r>
        </a:p>
        <a:p>
          <a:pPr marL="0" lvl="0" indent="0" algn="ctr" defTabSz="488950">
            <a:lnSpc>
              <a:spcPct val="90000"/>
            </a:lnSpc>
            <a:spcBef>
              <a:spcPct val="0"/>
            </a:spcBef>
            <a:spcAft>
              <a:spcPct val="35000"/>
            </a:spcAft>
            <a:buNone/>
          </a:pPr>
          <a:r>
            <a:rPr lang="pl-PL" sz="1100" kern="1200"/>
            <a:t>PDM</a:t>
          </a:r>
        </a:p>
      </dsp:txBody>
      <dsp:txXfrm>
        <a:off x="1593530" y="3373299"/>
        <a:ext cx="1087399" cy="543699"/>
      </dsp:txXfrm>
    </dsp:sp>
    <dsp:sp modelId="{D0105F37-A2B9-4A37-897F-D40BB1F5C359}">
      <dsp:nvSpPr>
        <dsp:cNvPr id="0" name=""/>
        <dsp:cNvSpPr/>
      </dsp:nvSpPr>
      <dsp:spPr>
        <a:xfrm>
          <a:off x="1593530" y="4145353"/>
          <a:ext cx="1087399" cy="54369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Michał Halagiera</a:t>
          </a:r>
        </a:p>
        <a:p>
          <a:pPr marL="0" lvl="0" indent="0" algn="ctr" defTabSz="488950">
            <a:lnSpc>
              <a:spcPct val="90000"/>
            </a:lnSpc>
            <a:spcBef>
              <a:spcPct val="0"/>
            </a:spcBef>
            <a:spcAft>
              <a:spcPct val="35000"/>
            </a:spcAft>
            <a:buNone/>
          </a:pPr>
          <a:r>
            <a:rPr lang="pl-PL" sz="1100" kern="1200"/>
            <a:t>PTS</a:t>
          </a:r>
        </a:p>
      </dsp:txBody>
      <dsp:txXfrm>
        <a:off x="1593530" y="4145353"/>
        <a:ext cx="1087399" cy="543699"/>
      </dsp:txXfrm>
    </dsp:sp>
    <dsp:sp modelId="{7A911268-4436-4184-AD2E-CEA49A800BB2}">
      <dsp:nvSpPr>
        <dsp:cNvPr id="0" name=""/>
        <dsp:cNvSpPr/>
      </dsp:nvSpPr>
      <dsp:spPr>
        <a:xfrm>
          <a:off x="2637434" y="2601246"/>
          <a:ext cx="1087399" cy="543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err="1"/>
            <a:t>Czech&amp;SK</a:t>
          </a:r>
          <a:endParaRPr lang="pl-PL" sz="1100" kern="1200"/>
        </a:p>
      </dsp:txBody>
      <dsp:txXfrm>
        <a:off x="2663975" y="2627787"/>
        <a:ext cx="1034317" cy="490617"/>
      </dsp:txXfrm>
    </dsp:sp>
    <dsp:sp modelId="{7846BB79-BE10-4981-A97D-12C7DC740DE2}">
      <dsp:nvSpPr>
        <dsp:cNvPr id="0" name=""/>
        <dsp:cNvSpPr/>
      </dsp:nvSpPr>
      <dsp:spPr>
        <a:xfrm>
          <a:off x="2909284" y="3373299"/>
          <a:ext cx="1087399" cy="54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Karel Florian</a:t>
          </a:r>
        </a:p>
        <a:p>
          <a:pPr marL="0" lvl="0" indent="0" algn="ctr" defTabSz="488950">
            <a:lnSpc>
              <a:spcPct val="90000"/>
            </a:lnSpc>
            <a:spcBef>
              <a:spcPct val="0"/>
            </a:spcBef>
            <a:spcAft>
              <a:spcPct val="35000"/>
            </a:spcAft>
            <a:buNone/>
          </a:pPr>
          <a:r>
            <a:rPr lang="pl-PL" sz="1100" kern="1200"/>
            <a:t>PDM</a:t>
          </a:r>
        </a:p>
      </dsp:txBody>
      <dsp:txXfrm>
        <a:off x="2909284" y="3373299"/>
        <a:ext cx="1087399" cy="543699"/>
      </dsp:txXfrm>
    </dsp:sp>
    <dsp:sp modelId="{E3AB5B30-13DE-4770-BF7E-E5379E6DD7A8}">
      <dsp:nvSpPr>
        <dsp:cNvPr id="0" name=""/>
        <dsp:cNvSpPr/>
      </dsp:nvSpPr>
      <dsp:spPr>
        <a:xfrm>
          <a:off x="2909284" y="4145353"/>
          <a:ext cx="1087399" cy="54369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    Vlastimil </a:t>
          </a:r>
          <a:r>
            <a:rPr lang="pl-PL" sz="1100" kern="1200" err="1"/>
            <a:t>Tesar</a:t>
          </a:r>
          <a:endParaRPr lang="pl-PL" sz="1100" kern="1200"/>
        </a:p>
        <a:p>
          <a:pPr marL="0" lvl="0" indent="0" algn="ctr" defTabSz="488950">
            <a:lnSpc>
              <a:spcPct val="90000"/>
            </a:lnSpc>
            <a:spcBef>
              <a:spcPct val="0"/>
            </a:spcBef>
            <a:spcAft>
              <a:spcPct val="35000"/>
            </a:spcAft>
            <a:buNone/>
          </a:pPr>
          <a:r>
            <a:rPr lang="pl-PL" sz="1100" kern="1200"/>
            <a:t>     PTS 	 </a:t>
          </a:r>
        </a:p>
      </dsp:txBody>
      <dsp:txXfrm>
        <a:off x="2909284" y="4145353"/>
        <a:ext cx="1087399" cy="543699"/>
      </dsp:txXfrm>
    </dsp:sp>
    <dsp:sp modelId="{405933A0-4FAA-452F-9DEC-345B8C19897F}">
      <dsp:nvSpPr>
        <dsp:cNvPr id="0" name=""/>
        <dsp:cNvSpPr/>
      </dsp:nvSpPr>
      <dsp:spPr>
        <a:xfrm>
          <a:off x="3953187" y="2601246"/>
          <a:ext cx="1087399" cy="543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err="1"/>
            <a:t>Hungary</a:t>
          </a:r>
          <a:endParaRPr lang="pl-PL" sz="1100" kern="1200"/>
        </a:p>
      </dsp:txBody>
      <dsp:txXfrm>
        <a:off x="3979728" y="2627787"/>
        <a:ext cx="1034317" cy="490617"/>
      </dsp:txXfrm>
    </dsp:sp>
    <dsp:sp modelId="{AFCDCED7-4396-4B02-82A6-7EE06FBB2D65}">
      <dsp:nvSpPr>
        <dsp:cNvPr id="0" name=""/>
        <dsp:cNvSpPr/>
      </dsp:nvSpPr>
      <dsp:spPr>
        <a:xfrm>
          <a:off x="4225037" y="3373299"/>
          <a:ext cx="1087399" cy="54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Istvan Szedlar</a:t>
          </a:r>
        </a:p>
        <a:p>
          <a:pPr marL="0" lvl="0" indent="0" algn="ctr" defTabSz="488950">
            <a:lnSpc>
              <a:spcPct val="90000"/>
            </a:lnSpc>
            <a:spcBef>
              <a:spcPct val="0"/>
            </a:spcBef>
            <a:spcAft>
              <a:spcPct val="35000"/>
            </a:spcAft>
            <a:buNone/>
          </a:pPr>
          <a:r>
            <a:rPr lang="pl-PL" sz="1100" kern="1200"/>
            <a:t>PDM</a:t>
          </a:r>
        </a:p>
      </dsp:txBody>
      <dsp:txXfrm>
        <a:off x="4225037" y="3373299"/>
        <a:ext cx="1087399" cy="543699"/>
      </dsp:txXfrm>
    </dsp:sp>
    <dsp:sp modelId="{5D285B30-320D-4AA1-8E63-D468565CDD53}">
      <dsp:nvSpPr>
        <dsp:cNvPr id="0" name=""/>
        <dsp:cNvSpPr/>
      </dsp:nvSpPr>
      <dsp:spPr>
        <a:xfrm>
          <a:off x="5268941" y="2601246"/>
          <a:ext cx="1087399" cy="543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CEE HQ</a:t>
          </a:r>
        </a:p>
        <a:p>
          <a:pPr marL="0" lvl="0" indent="0" algn="ctr" defTabSz="488950">
            <a:lnSpc>
              <a:spcPct val="90000"/>
            </a:lnSpc>
            <a:spcBef>
              <a:spcPct val="0"/>
            </a:spcBef>
            <a:spcAft>
              <a:spcPct val="35000"/>
            </a:spcAft>
            <a:buNone/>
          </a:pPr>
          <a:r>
            <a:rPr lang="pl-PL" sz="1100" kern="1200"/>
            <a:t>PDM</a:t>
          </a:r>
        </a:p>
      </dsp:txBody>
      <dsp:txXfrm>
        <a:off x="5295482" y="2627787"/>
        <a:ext cx="1034317" cy="490617"/>
      </dsp:txXfrm>
    </dsp:sp>
    <dsp:sp modelId="{5449C34E-C375-42CD-8D70-C526DE3F727F}">
      <dsp:nvSpPr>
        <dsp:cNvPr id="0" name=""/>
        <dsp:cNvSpPr/>
      </dsp:nvSpPr>
      <dsp:spPr>
        <a:xfrm>
          <a:off x="5540791" y="3373299"/>
          <a:ext cx="1087399" cy="54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err="1"/>
            <a:t>Sasha</a:t>
          </a:r>
          <a:r>
            <a:rPr lang="pl-PL" sz="1100" kern="1200"/>
            <a:t> Ushakov</a:t>
          </a:r>
        </a:p>
        <a:p>
          <a:pPr marL="0" lvl="0" indent="0" algn="ctr" defTabSz="488950">
            <a:lnSpc>
              <a:spcPct val="90000"/>
            </a:lnSpc>
            <a:spcBef>
              <a:spcPct val="0"/>
            </a:spcBef>
            <a:spcAft>
              <a:spcPct val="35000"/>
            </a:spcAft>
            <a:buNone/>
          </a:pPr>
          <a:r>
            <a:rPr lang="pl-PL" sz="1100" kern="1200"/>
            <a:t>PDM </a:t>
          </a:r>
        </a:p>
      </dsp:txBody>
      <dsp:txXfrm>
        <a:off x="5540791" y="3373299"/>
        <a:ext cx="1087399" cy="543699"/>
      </dsp:txXfrm>
    </dsp:sp>
    <dsp:sp modelId="{7C2B82FA-7BC2-4D30-A31A-5EF78BB7DB8E}">
      <dsp:nvSpPr>
        <dsp:cNvPr id="0" name=""/>
        <dsp:cNvSpPr/>
      </dsp:nvSpPr>
      <dsp:spPr>
        <a:xfrm>
          <a:off x="5540791" y="4145353"/>
          <a:ext cx="1087399" cy="54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Andrey Vasilevich</a:t>
          </a:r>
        </a:p>
        <a:p>
          <a:pPr marL="0" lvl="0" indent="0" algn="ctr" defTabSz="488950">
            <a:lnSpc>
              <a:spcPct val="90000"/>
            </a:lnSpc>
            <a:spcBef>
              <a:spcPct val="0"/>
            </a:spcBef>
            <a:spcAft>
              <a:spcPct val="35000"/>
            </a:spcAft>
            <a:buNone/>
          </a:pPr>
          <a:r>
            <a:rPr lang="pl-PL" sz="1100" kern="1200"/>
            <a:t>PDM</a:t>
          </a:r>
        </a:p>
      </dsp:txBody>
      <dsp:txXfrm>
        <a:off x="5540791" y="4145353"/>
        <a:ext cx="1087399" cy="543699"/>
      </dsp:txXfrm>
    </dsp:sp>
    <dsp:sp modelId="{7A7B5F17-4DAD-41BC-A137-266916F19DDB}">
      <dsp:nvSpPr>
        <dsp:cNvPr id="0" name=""/>
        <dsp:cNvSpPr/>
      </dsp:nvSpPr>
      <dsp:spPr>
        <a:xfrm>
          <a:off x="6584694" y="2601246"/>
          <a:ext cx="1087399" cy="54369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CEE HQ</a:t>
          </a:r>
        </a:p>
        <a:p>
          <a:pPr marL="0" lvl="0" indent="0" algn="ctr" defTabSz="488950">
            <a:lnSpc>
              <a:spcPct val="90000"/>
            </a:lnSpc>
            <a:spcBef>
              <a:spcPct val="0"/>
            </a:spcBef>
            <a:spcAft>
              <a:spcPct val="35000"/>
            </a:spcAft>
            <a:buNone/>
          </a:pPr>
          <a:r>
            <a:rPr lang="pl-PL" sz="1100" kern="1200"/>
            <a:t>PTS</a:t>
          </a:r>
        </a:p>
      </dsp:txBody>
      <dsp:txXfrm>
        <a:off x="6611235" y="2627787"/>
        <a:ext cx="1034317" cy="490617"/>
      </dsp:txXfrm>
    </dsp:sp>
    <dsp:sp modelId="{30311ED8-F75B-47C3-92A8-7D7A3CC90AD2}">
      <dsp:nvSpPr>
        <dsp:cNvPr id="0" name=""/>
        <dsp:cNvSpPr/>
      </dsp:nvSpPr>
      <dsp:spPr>
        <a:xfrm>
          <a:off x="6856544" y="3373299"/>
          <a:ext cx="1087399" cy="54369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Attila Macskasy</a:t>
          </a:r>
        </a:p>
        <a:p>
          <a:pPr marL="0" lvl="0" indent="0" algn="ctr" defTabSz="488950">
            <a:lnSpc>
              <a:spcPct val="90000"/>
            </a:lnSpc>
            <a:spcBef>
              <a:spcPct val="0"/>
            </a:spcBef>
            <a:spcAft>
              <a:spcPct val="35000"/>
            </a:spcAft>
            <a:buNone/>
          </a:pPr>
          <a:r>
            <a:rPr lang="pl-PL" sz="1100" kern="1200"/>
            <a:t>PTS</a:t>
          </a:r>
        </a:p>
      </dsp:txBody>
      <dsp:txXfrm>
        <a:off x="6856544" y="3373299"/>
        <a:ext cx="1087399" cy="543699"/>
      </dsp:txXfrm>
    </dsp:sp>
    <dsp:sp modelId="{2060DB70-8D06-4A19-98CC-11562BEA0BFF}">
      <dsp:nvSpPr>
        <dsp:cNvPr id="0" name=""/>
        <dsp:cNvSpPr/>
      </dsp:nvSpPr>
      <dsp:spPr>
        <a:xfrm>
          <a:off x="6856544" y="4145353"/>
          <a:ext cx="1087399" cy="54369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PTS</a:t>
          </a:r>
        </a:p>
        <a:p>
          <a:pPr marL="0" lvl="0" indent="0" algn="ctr" defTabSz="488950">
            <a:lnSpc>
              <a:spcPct val="90000"/>
            </a:lnSpc>
            <a:spcBef>
              <a:spcPct val="0"/>
            </a:spcBef>
            <a:spcAft>
              <a:spcPct val="35000"/>
            </a:spcAft>
            <a:buNone/>
          </a:pPr>
          <a:r>
            <a:rPr lang="pl-PL" sz="1100" kern="1200"/>
            <a:t>TBH</a:t>
          </a:r>
        </a:p>
      </dsp:txBody>
      <dsp:txXfrm>
        <a:off x="6856544" y="4145353"/>
        <a:ext cx="1087399" cy="543699"/>
      </dsp:txXfrm>
    </dsp:sp>
    <dsp:sp modelId="{E91273FC-101B-4134-9E56-373599251A26}">
      <dsp:nvSpPr>
        <dsp:cNvPr id="0" name=""/>
        <dsp:cNvSpPr/>
      </dsp:nvSpPr>
      <dsp:spPr>
        <a:xfrm>
          <a:off x="7900448" y="2601246"/>
          <a:ext cx="1087399" cy="543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Romania</a:t>
          </a:r>
        </a:p>
      </dsp:txBody>
      <dsp:txXfrm>
        <a:off x="7926989" y="2627787"/>
        <a:ext cx="1034317" cy="490617"/>
      </dsp:txXfrm>
    </dsp:sp>
    <dsp:sp modelId="{584FA33C-F0AA-4120-A161-75C42DFE2835}">
      <dsp:nvSpPr>
        <dsp:cNvPr id="0" name=""/>
        <dsp:cNvSpPr/>
      </dsp:nvSpPr>
      <dsp:spPr>
        <a:xfrm>
          <a:off x="8172298" y="3373299"/>
          <a:ext cx="1087399" cy="54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PDM</a:t>
          </a:r>
        </a:p>
        <a:p>
          <a:pPr marL="0" lvl="0" indent="0" algn="ctr" defTabSz="488950">
            <a:lnSpc>
              <a:spcPct val="90000"/>
            </a:lnSpc>
            <a:spcBef>
              <a:spcPct val="0"/>
            </a:spcBef>
            <a:spcAft>
              <a:spcPct val="35000"/>
            </a:spcAft>
            <a:buNone/>
          </a:pPr>
          <a:r>
            <a:rPr lang="pl-PL" sz="1100" kern="1200"/>
            <a:t>TBH</a:t>
          </a:r>
        </a:p>
      </dsp:txBody>
      <dsp:txXfrm>
        <a:off x="8172298" y="3373299"/>
        <a:ext cx="1087399" cy="543699"/>
      </dsp:txXfrm>
    </dsp:sp>
    <dsp:sp modelId="{4178570F-1C0B-4E3D-B543-1184D6F4B2C6}">
      <dsp:nvSpPr>
        <dsp:cNvPr id="0" name=""/>
        <dsp:cNvSpPr/>
      </dsp:nvSpPr>
      <dsp:spPr>
        <a:xfrm>
          <a:off x="9216201" y="2601246"/>
          <a:ext cx="1087399" cy="543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MC CIS</a:t>
          </a:r>
        </a:p>
      </dsp:txBody>
      <dsp:txXfrm>
        <a:off x="9242742" y="2627787"/>
        <a:ext cx="1034317" cy="490617"/>
      </dsp:txXfrm>
    </dsp:sp>
    <dsp:sp modelId="{9754DCE6-D9B3-4176-8B2D-F039A177A7B4}">
      <dsp:nvSpPr>
        <dsp:cNvPr id="0" name=""/>
        <dsp:cNvSpPr/>
      </dsp:nvSpPr>
      <dsp:spPr>
        <a:xfrm>
          <a:off x="9488051" y="3373299"/>
          <a:ext cx="1087399" cy="54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Yekaterina Sergeyeva</a:t>
          </a:r>
        </a:p>
        <a:p>
          <a:pPr marL="0" lvl="0" indent="0" algn="ctr" defTabSz="488950">
            <a:lnSpc>
              <a:spcPct val="90000"/>
            </a:lnSpc>
            <a:spcBef>
              <a:spcPct val="0"/>
            </a:spcBef>
            <a:spcAft>
              <a:spcPct val="35000"/>
            </a:spcAft>
            <a:buNone/>
          </a:pPr>
          <a:r>
            <a:rPr lang="pl-PL" sz="1100" kern="1200"/>
            <a:t>PDM</a:t>
          </a:r>
        </a:p>
      </dsp:txBody>
      <dsp:txXfrm>
        <a:off x="9488051" y="3373299"/>
        <a:ext cx="1087399" cy="543699"/>
      </dsp:txXfrm>
    </dsp:sp>
    <dsp:sp modelId="{EE7B1319-B3C4-465B-B351-B0FE9C6DBDD4}">
      <dsp:nvSpPr>
        <dsp:cNvPr id="0" name=""/>
        <dsp:cNvSpPr/>
      </dsp:nvSpPr>
      <dsp:spPr>
        <a:xfrm>
          <a:off x="10531955" y="2601246"/>
          <a:ext cx="1087399" cy="543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Greece</a:t>
          </a:r>
        </a:p>
      </dsp:txBody>
      <dsp:txXfrm>
        <a:off x="10558496" y="2627787"/>
        <a:ext cx="1034317" cy="490617"/>
      </dsp:txXfrm>
    </dsp:sp>
    <dsp:sp modelId="{5899A4CD-3465-46E1-A12F-DCBE1235B211}">
      <dsp:nvSpPr>
        <dsp:cNvPr id="0" name=""/>
        <dsp:cNvSpPr/>
      </dsp:nvSpPr>
      <dsp:spPr>
        <a:xfrm>
          <a:off x="10803805" y="3373299"/>
          <a:ext cx="1087399" cy="54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err="1"/>
            <a:t>Gerry</a:t>
          </a:r>
          <a:r>
            <a:rPr lang="pl-PL" sz="1100" kern="1200"/>
            <a:t> </a:t>
          </a:r>
          <a:r>
            <a:rPr lang="pl-PL" sz="1100" kern="1200" err="1"/>
            <a:t>Apostolatos</a:t>
          </a:r>
          <a:endParaRPr lang="pl-PL" sz="1100" kern="1200"/>
        </a:p>
        <a:p>
          <a:pPr marL="0" lvl="0" indent="0" algn="ctr" defTabSz="488950">
            <a:lnSpc>
              <a:spcPct val="90000"/>
            </a:lnSpc>
            <a:spcBef>
              <a:spcPct val="0"/>
            </a:spcBef>
            <a:spcAft>
              <a:spcPct val="35000"/>
            </a:spcAft>
            <a:buNone/>
          </a:pPr>
          <a:r>
            <a:rPr lang="pl-PL" sz="1100" kern="1200"/>
            <a:t>PDM </a:t>
          </a:r>
        </a:p>
      </dsp:txBody>
      <dsp:txXfrm>
        <a:off x="10803805" y="3373299"/>
        <a:ext cx="1087399" cy="543699"/>
      </dsp:txXfrm>
    </dsp:sp>
    <dsp:sp modelId="{B6522CA1-415D-4BE8-AADB-0F042989DA10}">
      <dsp:nvSpPr>
        <dsp:cNvPr id="0" name=""/>
        <dsp:cNvSpPr/>
      </dsp:nvSpPr>
      <dsp:spPr>
        <a:xfrm>
          <a:off x="6543134" y="1378916"/>
          <a:ext cx="1087399" cy="54369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kern="1200"/>
            <a:t>Pavel </a:t>
          </a:r>
          <a:r>
            <a:rPr lang="pl-PL" sz="1100" kern="1200" err="1"/>
            <a:t>Chuchanov</a:t>
          </a:r>
          <a:endParaRPr lang="pl-PL" sz="1100" kern="1200"/>
        </a:p>
        <a:p>
          <a:pPr marL="0" lvl="0" indent="0" algn="ctr" defTabSz="488950">
            <a:lnSpc>
              <a:spcPct val="90000"/>
            </a:lnSpc>
            <a:spcBef>
              <a:spcPct val="0"/>
            </a:spcBef>
            <a:spcAft>
              <a:spcPct val="35000"/>
            </a:spcAft>
            <a:buNone/>
          </a:pPr>
          <a:r>
            <a:rPr lang="pl-PL" sz="1100" kern="1200"/>
            <a:t>PTS MSP </a:t>
          </a:r>
          <a:r>
            <a:rPr lang="pl-PL" sz="1100" kern="1200" err="1"/>
            <a:t>Lead</a:t>
          </a:r>
          <a:endParaRPr lang="pl-PL" sz="1100" kern="1200"/>
        </a:p>
      </dsp:txBody>
      <dsp:txXfrm>
        <a:off x="6543134" y="1378916"/>
        <a:ext cx="1087399" cy="5436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D5B33C-CC16-45E1-9B59-F5232AA46289}"/>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7E68C6AE-B714-44BB-88A6-FAB011D54044}"/>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BDABCFB-62A9-4B76-B354-7994DF0AE61A}" type="datetimeFigureOut">
              <a:rPr lang="en-US" smtClean="0"/>
              <a:t>12/20/2017</a:t>
            </a:fld>
            <a:endParaRPr lang="en-US"/>
          </a:p>
        </p:txBody>
      </p:sp>
      <p:sp>
        <p:nvSpPr>
          <p:cNvPr id="4" name="Footer Placeholder 3">
            <a:extLst>
              <a:ext uri="{FF2B5EF4-FFF2-40B4-BE49-F238E27FC236}">
                <a16:creationId xmlns:a16="http://schemas.microsoft.com/office/drawing/2014/main" id="{ADD87E3F-B041-4122-A046-83C2B1F7D5E9}"/>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02211-99B3-4491-A402-1A31EB7B1DDE}"/>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4710489A-E041-418D-955A-649DD904D5AC}" type="slidenum">
              <a:rPr lang="en-US" smtClean="0"/>
              <a:t>‹#›</a:t>
            </a:fld>
            <a:endParaRPr lang="en-US"/>
          </a:p>
        </p:txBody>
      </p:sp>
    </p:spTree>
    <p:extLst>
      <p:ext uri="{BB962C8B-B14F-4D97-AF65-F5344CB8AC3E}">
        <p14:creationId xmlns:p14="http://schemas.microsoft.com/office/powerpoint/2010/main" val="3179984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63A2AEB-1041-4DA3-8154-696ED1E863FE}" type="datetimeFigureOut">
              <a:rPr lang="en-US" smtClean="0"/>
              <a:t>12/20/2017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1AB7510E-017F-47F6-9997-D033C85BDDF6}" type="slidenum">
              <a:rPr lang="en-US" smtClean="0"/>
              <a:t>‹#›</a:t>
            </a:fld>
            <a:endParaRPr lang="en-US"/>
          </a:p>
        </p:txBody>
      </p:sp>
    </p:spTree>
    <p:extLst>
      <p:ext uri="{BB962C8B-B14F-4D97-AF65-F5344CB8AC3E}">
        <p14:creationId xmlns:p14="http://schemas.microsoft.com/office/powerpoint/2010/main" val="214343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75" y="798513"/>
            <a:ext cx="5835650" cy="3282950"/>
          </a:xfrm>
        </p:spPr>
      </p:sp>
      <p:sp>
        <p:nvSpPr>
          <p:cNvPr id="3" name="Notes Placeholder 2"/>
          <p:cNvSpPr>
            <a:spLocks noGrp="1"/>
          </p:cNvSpPr>
          <p:nvPr>
            <p:ph type="body" idx="1"/>
          </p:nvPr>
        </p:nvSpPr>
        <p:spPr>
          <a:xfrm>
            <a:off x="274986" y="4248045"/>
            <a:ext cx="6460431" cy="3462486"/>
          </a:xfrm>
        </p:spPr>
        <p:txBody>
          <a:bodyPr/>
          <a:lstStyle/>
          <a:p>
            <a:pPr marL="0" indent="0">
              <a:buNone/>
            </a:pPr>
            <a:r>
              <a:rPr lang="en-US" sz="900"/>
              <a:t>&lt;CLICK&gt; </a:t>
            </a:r>
          </a:p>
          <a:p>
            <a:pPr marL="0" indent="0">
              <a:buNone/>
            </a:pPr>
            <a:r>
              <a:rPr lang="en-US" sz="900"/>
              <a:t>it’s all about partners and customers. </a:t>
            </a:r>
          </a:p>
          <a:p>
            <a:pPr marL="0" indent="0">
              <a:buNone/>
            </a:pPr>
            <a:r>
              <a:rPr lang="en-US" sz="900"/>
              <a:t>FY18 model does not change that core tenet-</a:t>
            </a:r>
            <a:r>
              <a:rPr lang="en-US" sz="900" baseline="0"/>
              <a:t> it amplifies it. </a:t>
            </a:r>
          </a:p>
          <a:p>
            <a:pPr marL="0" indent="0">
              <a:buNone/>
            </a:pPr>
            <a:r>
              <a:rPr lang="en-US" sz="900" b="1" baseline="0"/>
              <a:t>PARTNERS:</a:t>
            </a:r>
            <a:endParaRPr lang="en-US" sz="900" b="1"/>
          </a:p>
          <a:p>
            <a:r>
              <a:rPr lang="en-US" sz="900" baseline="0"/>
              <a:t>18 categories/ labels to </a:t>
            </a:r>
            <a:r>
              <a:rPr lang="en-US" sz="900"/>
              <a:t>4 ways partners view their own businesses (IP/ISV,</a:t>
            </a:r>
            <a:r>
              <a:rPr lang="en-US" sz="900" baseline="0"/>
              <a:t> SI, MSP, Channel)</a:t>
            </a:r>
            <a:r>
              <a:rPr lang="en-US" sz="900"/>
              <a:t> </a:t>
            </a:r>
          </a:p>
          <a:p>
            <a:r>
              <a:rPr lang="en-US" sz="900" b="1"/>
              <a:t>CUSTOMER:</a:t>
            </a:r>
          </a:p>
          <a:p>
            <a:r>
              <a:rPr lang="en-US" sz="900"/>
              <a:t>On the customer side, we’re optimizing – enterprise and scale. </a:t>
            </a:r>
          </a:p>
          <a:p>
            <a:r>
              <a:rPr lang="en-US" sz="900"/>
              <a:t>Industry,</a:t>
            </a:r>
            <a:r>
              <a:rPr lang="en-US" sz="900" baseline="0"/>
              <a:t> horizontal, workload</a:t>
            </a:r>
            <a:endParaRPr lang="en-US" sz="900"/>
          </a:p>
          <a:p>
            <a:r>
              <a:rPr lang="en-US" sz="900"/>
              <a:t>&lt;CLICK&gt;</a:t>
            </a:r>
          </a:p>
          <a:p>
            <a:r>
              <a:rPr lang="en-US" sz="900" b="1"/>
              <a:t>PARTNER SIDE:</a:t>
            </a:r>
            <a:r>
              <a:rPr lang="en-US" sz="900" b="1" baseline="0"/>
              <a:t> </a:t>
            </a:r>
            <a:r>
              <a:rPr lang="en-US" sz="900"/>
              <a:t>POD</a:t>
            </a:r>
            <a:r>
              <a:rPr lang="en-US" sz="900" baseline="0"/>
              <a:t> </a:t>
            </a:r>
            <a:r>
              <a:rPr lang="en-US" sz="900"/>
              <a:t>of field resources including technical and business enablement resources. These people will be responsible for the success of their partner – that’s it. </a:t>
            </a:r>
            <a:endParaRPr lang="en-US" sz="900" i="1"/>
          </a:p>
          <a:p>
            <a:r>
              <a:rPr lang="en-US" sz="900" b="0" i="0"/>
              <a:t>&lt;CLICK&gt;</a:t>
            </a:r>
          </a:p>
          <a:p>
            <a:r>
              <a:rPr lang="en-US" sz="900" b="1" i="0"/>
              <a:t>CUSTOMER</a:t>
            </a:r>
            <a:r>
              <a:rPr lang="en-US" sz="900" b="1" i="0" baseline="0"/>
              <a:t> SIDE</a:t>
            </a:r>
            <a:r>
              <a:rPr lang="en-US" sz="900" i="0" baseline="0"/>
              <a:t>: </a:t>
            </a:r>
            <a:r>
              <a:rPr lang="en-US" sz="900" i="0"/>
              <a:t>channel managers aligned with enterprise and scale, responsible for the overall success of their territory, and ensuring that partners contribute to that success hip to hip with their area sales leader. </a:t>
            </a:r>
          </a:p>
          <a:p>
            <a:r>
              <a:rPr lang="en-US" sz="900" i="0"/>
              <a:t>These people are hyper focused on delivering success for their areas – </a:t>
            </a:r>
            <a:r>
              <a:rPr lang="en-US" sz="900" b="1" i="0"/>
              <a:t>they are not partner managers anymore</a:t>
            </a:r>
            <a:r>
              <a:rPr lang="en-US" sz="900" i="0"/>
              <a:t>. </a:t>
            </a:r>
          </a:p>
          <a:p>
            <a:r>
              <a:rPr lang="en-US" sz="900" i="0"/>
              <a:t>&lt;CLICK&gt;</a:t>
            </a:r>
          </a:p>
          <a:p>
            <a:r>
              <a:rPr lang="en-US" sz="900" b="1" i="0"/>
              <a:t>GTM</a:t>
            </a:r>
            <a:r>
              <a:rPr lang="en-US" sz="900" i="0"/>
              <a:t> role similar to the current PB&amp;D function, responsible for aligning partners with customer and market opportunity through offers. </a:t>
            </a:r>
          </a:p>
          <a:p>
            <a:r>
              <a:rPr lang="en-US" sz="900" i="0"/>
              <a:t>responsible for ensuring end to end workload success. </a:t>
            </a:r>
          </a:p>
          <a:p>
            <a:r>
              <a:rPr lang="en-US" sz="900" i="0"/>
              <a:t>&lt;CLICK&gt;</a:t>
            </a:r>
          </a:p>
          <a:p>
            <a:r>
              <a:rPr lang="en-US" sz="900" b="1" i="0"/>
              <a:t>Supporting across the lifecycle, </a:t>
            </a:r>
            <a:r>
              <a:rPr lang="en-US" sz="900" i="0"/>
              <a:t>we have shared solution architects who can deliver deep technical knowledge, and programs &amp; incentives that support partner engagement and reward partner success. These solution architects bring in workload expertise. </a:t>
            </a:r>
          </a:p>
          <a:p>
            <a:endParaRPr lang="en-US" sz="900" i="0"/>
          </a:p>
          <a:p>
            <a:r>
              <a:rPr lang="en-US" sz="900" b="1" i="0"/>
              <a:t>T: </a:t>
            </a:r>
            <a:r>
              <a:rPr lang="en-US" sz="900" i="0"/>
              <a:t>Let’s take a deeper look at the roles. </a:t>
            </a:r>
          </a:p>
        </p:txBody>
      </p:sp>
    </p:spTree>
    <p:extLst>
      <p:ext uri="{BB962C8B-B14F-4D97-AF65-F5344CB8AC3E}">
        <p14:creationId xmlns:p14="http://schemas.microsoft.com/office/powerpoint/2010/main" val="191340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000"/>
              <a:t>Instructions:</a:t>
            </a:r>
          </a:p>
          <a:p>
            <a:pPr defTabSz="939363">
              <a:defRPr/>
            </a:pPr>
            <a:endParaRPr lang="en-US" sz="1000"/>
          </a:p>
          <a:p>
            <a:pPr marL="234841" indent="-234841" defTabSz="939363">
              <a:buFontTx/>
              <a:buAutoNum type="arabicPeriod"/>
              <a:defRPr/>
            </a:pPr>
            <a:r>
              <a:rPr lang="en-US" sz="1000" b="1"/>
              <a:t>Market Insights</a:t>
            </a:r>
            <a:r>
              <a:rPr lang="en-US" sz="1000"/>
              <a:t>:  </a:t>
            </a:r>
            <a:r>
              <a:rPr lang="en-US" sz="1000" b="1" u="sng"/>
              <a:t>Why</a:t>
            </a:r>
            <a:r>
              <a:rPr lang="en-US" sz="1000"/>
              <a:t> this is important for you and the Area. Include competitive insights, discuss what success you have had with prior initiatives, are you leveraging what you have built? Draw out qualitative and quantitative data and insights on partners who execute/drive highest growth in revenue, seats, consumption etc... </a:t>
            </a:r>
          </a:p>
          <a:p>
            <a:pPr marL="234841" indent="-234841" defTabSz="939363">
              <a:buFontTx/>
              <a:buAutoNum type="arabicPeriod"/>
              <a:defRPr/>
            </a:pPr>
            <a:r>
              <a:rPr lang="en-US" sz="1000" b="1"/>
              <a:t>Dependencies/Blockers in My Area:</a:t>
            </a:r>
            <a:r>
              <a:rPr lang="en-US" sz="1000"/>
              <a:t> Discuss key dependencies that are within subsidiary/Area control. Identify field recommendation for resolution and owner. Connect this section with MS Tactics and Field Go Dos, meaning, if you have a key dependency or blocker, what are you doing to remove it, otherwise you may end up not delivering expected business outcomes.</a:t>
            </a:r>
          </a:p>
          <a:p>
            <a:pPr marL="234841" indent="-234841" defTabSz="939363">
              <a:buFontTx/>
              <a:buAutoNum type="arabicPeriod"/>
              <a:defRPr/>
            </a:pPr>
            <a:r>
              <a:rPr lang="en-US" sz="1000" b="1"/>
              <a:t>Risks and Key Assumptions: </a:t>
            </a:r>
            <a:r>
              <a:rPr lang="en-US" sz="1000"/>
              <a:t>List top risks that will prevent you from meeting business objectives and key assumptions you have made while building your solution/play</a:t>
            </a:r>
          </a:p>
          <a:p>
            <a:pPr marL="234841" indent="-234841" defTabSz="939363">
              <a:buFontTx/>
              <a:buAutoNum type="arabicPeriod"/>
              <a:defRPr/>
            </a:pPr>
            <a:r>
              <a:rPr lang="en-US" sz="1000" b="1"/>
              <a:t>Local Business Objectives – Target Outcomes: </a:t>
            </a:r>
            <a:r>
              <a:rPr lang="en-US" sz="1000"/>
              <a:t>This section is focused on the </a:t>
            </a:r>
            <a:r>
              <a:rPr lang="en-US" sz="1000" b="1" u="sng"/>
              <a:t>what</a:t>
            </a:r>
            <a:r>
              <a:rPr lang="en-US" sz="1000"/>
              <a:t>.  It is related to the expectation in terms business requirement for this specific solution/play and relevance to your sub or Area (</a:t>
            </a:r>
            <a:r>
              <a:rPr lang="en-US" sz="1000" err="1"/>
              <a:t>eg</a:t>
            </a:r>
            <a:r>
              <a:rPr lang="en-US" sz="1000"/>
              <a:t>..,SQL growth contribution) </a:t>
            </a:r>
          </a:p>
          <a:p>
            <a:pPr marL="234841" indent="-234841" defTabSz="939363">
              <a:buFontTx/>
              <a:buAutoNum type="arabicPeriod"/>
              <a:defRPr/>
            </a:pPr>
            <a:r>
              <a:rPr lang="en-US" sz="1000" b="1"/>
              <a:t>Partner Solutions/Plays and Selection Criteria:  </a:t>
            </a:r>
            <a:r>
              <a:rPr lang="en-US" sz="1000"/>
              <a:t>Look at the Playbook and identify what are the key Solutions/Plays you will be implementing in your Area. Then, think about the core characteristics you will be looking for to drive specific solution/play. Go to the Playbook and bring the elements that you think are necessary to build a solid partner portfolio behind Solutions/Plays.</a:t>
            </a:r>
          </a:p>
          <a:p>
            <a:pPr marL="234841" indent="-234841" defTabSz="939363">
              <a:buFontTx/>
              <a:buAutoNum type="arabicPeriod"/>
              <a:defRPr/>
            </a:pPr>
            <a:r>
              <a:rPr lang="en-US" sz="1000" b="1"/>
              <a:t>Top 10 Partners: </a:t>
            </a:r>
            <a:r>
              <a:rPr lang="en-US" sz="1000" b="0"/>
              <a:t>This is about the </a:t>
            </a:r>
            <a:r>
              <a:rPr lang="en-US" sz="1000" b="1" u="sng"/>
              <a:t>who. </a:t>
            </a:r>
            <a:r>
              <a:rPr lang="en-US" sz="1000"/>
              <a:t>Think about the partners that will drive the goals, review and connect this section with the Excel file (Partner List) and call top 10 partners that you know will help you bring the expected business results. </a:t>
            </a:r>
          </a:p>
          <a:p>
            <a:pPr marL="234841" indent="-234841" defTabSz="939363">
              <a:buFontTx/>
              <a:buAutoNum type="arabicPeriod"/>
              <a:defRPr/>
            </a:pPr>
            <a:r>
              <a:rPr lang="en-US" sz="1000" b="1"/>
              <a:t>MS Tactics and Field Go Dos:</a:t>
            </a:r>
            <a:r>
              <a:rPr lang="en-US" sz="1000"/>
              <a:t>  This section is about the</a:t>
            </a:r>
            <a:r>
              <a:rPr lang="en-US" sz="1000" b="1" u="sng"/>
              <a:t> how</a:t>
            </a:r>
            <a:r>
              <a:rPr lang="en-US" sz="1000"/>
              <a:t>. Refer to the Playbook and in addition to what you have to add locally, identify the most important activities you will be driving in your market to meet/exceed business requirements. This is a view from MS perspective. You will capture what you need from the Partner perspective in the Partner Business Plans.</a:t>
            </a:r>
          </a:p>
          <a:p>
            <a:pPr marL="234841" indent="-234841" defTabSz="939363">
              <a:buFontTx/>
              <a:buAutoNum type="arabicPeriod"/>
              <a:defRPr/>
            </a:pPr>
            <a:r>
              <a:rPr lang="en-US" sz="1000" b="1"/>
              <a:t>MS Investments/Incentives: </a:t>
            </a:r>
            <a:r>
              <a:rPr lang="en-US" sz="1000"/>
              <a:t>This is about resources you need to run the Solution/Play. The resources could come from Corp or Field. List the ones that are more relevant for your market and as you will be socializing with your key stakeholders, clearly identify if this resources are confirmed or not. Use the Playbook as a reference.</a:t>
            </a:r>
          </a:p>
        </p:txBody>
      </p:sp>
      <p:sp>
        <p:nvSpPr>
          <p:cNvPr id="4" name="Slide Number Placeholder 3"/>
          <p:cNvSpPr>
            <a:spLocks noGrp="1"/>
          </p:cNvSpPr>
          <p:nvPr>
            <p:ph type="sldNum" sz="quarter" idx="10"/>
          </p:nvPr>
        </p:nvSpPr>
        <p:spPr/>
        <p:txBody>
          <a:bodyPr/>
          <a:lstStyle/>
          <a:p>
            <a:fld id="{126A66C9-FA4C-4B53-84F4-1D111EA6ACD7}" type="slidenum">
              <a:rPr lang="en-US" smtClean="0"/>
              <a:t>10</a:t>
            </a:fld>
            <a:endParaRPr lang="en-US"/>
          </a:p>
        </p:txBody>
      </p:sp>
    </p:spTree>
    <p:extLst>
      <p:ext uri="{BB962C8B-B14F-4D97-AF65-F5344CB8AC3E}">
        <p14:creationId xmlns:p14="http://schemas.microsoft.com/office/powerpoint/2010/main" val="38355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7510E-017F-47F6-9997-D033C85BDDF6}" type="slidenum">
              <a:rPr lang="en-US" smtClean="0"/>
              <a:t>11</a:t>
            </a:fld>
            <a:endParaRPr lang="en-US"/>
          </a:p>
        </p:txBody>
      </p:sp>
    </p:spTree>
    <p:extLst>
      <p:ext uri="{BB962C8B-B14F-4D97-AF65-F5344CB8AC3E}">
        <p14:creationId xmlns:p14="http://schemas.microsoft.com/office/powerpoint/2010/main" val="2257540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714375"/>
            <a:ext cx="6345238" cy="35687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5327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s</a:t>
            </a:r>
          </a:p>
        </p:txBody>
      </p:sp>
      <p:sp>
        <p:nvSpPr>
          <p:cNvPr id="4" name="Slide Number Placeholder 3"/>
          <p:cNvSpPr>
            <a:spLocks noGrp="1"/>
          </p:cNvSpPr>
          <p:nvPr>
            <p:ph type="sldNum" sz="quarter" idx="10"/>
          </p:nvPr>
        </p:nvSpPr>
        <p:spPr/>
        <p:txBody>
          <a:bodyPr/>
          <a:lstStyle/>
          <a:p>
            <a:fld id="{E52FD2E2-3F56-4E84-95FC-FFF00148B1D4}" type="slidenum">
              <a:rPr lang="en-US" smtClean="0"/>
              <a:t>2</a:t>
            </a:fld>
            <a:endParaRPr lang="en-US"/>
          </a:p>
        </p:txBody>
      </p:sp>
    </p:spTree>
    <p:extLst>
      <p:ext uri="{BB962C8B-B14F-4D97-AF65-F5344CB8AC3E}">
        <p14:creationId xmlns:p14="http://schemas.microsoft.com/office/powerpoint/2010/main" val="360304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 to the updated version in the MSP FY18 Playbook.</a:t>
            </a:r>
          </a:p>
        </p:txBody>
      </p:sp>
      <p:sp>
        <p:nvSpPr>
          <p:cNvPr id="4" name="Slide Number Placeholder 3"/>
          <p:cNvSpPr>
            <a:spLocks noGrp="1"/>
          </p:cNvSpPr>
          <p:nvPr>
            <p:ph type="sldNum" sz="quarter" idx="10"/>
          </p:nvPr>
        </p:nvSpPr>
        <p:spPr/>
        <p:txBody>
          <a:bodyPr/>
          <a:lstStyle/>
          <a:p>
            <a:pPr defTabSz="1118218">
              <a:defRPr/>
            </a:pPr>
            <a:fld id="{6BE8AA54-2C40-4331-A876-558A491D9A0C}" type="slidenum">
              <a:rPr lang="en-US">
                <a:solidFill>
                  <a:prstClr val="black"/>
                </a:solidFill>
                <a:latin typeface="Calibri" panose="020F0502020204030204"/>
              </a:rPr>
              <a:pPr defTabSz="111821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08677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7510E-017F-47F6-9997-D033C85BDDF6}" type="slidenum">
              <a:rPr lang="en-US" smtClean="0"/>
              <a:t>4</a:t>
            </a:fld>
            <a:endParaRPr lang="en-US"/>
          </a:p>
        </p:txBody>
      </p:sp>
    </p:spTree>
    <p:extLst>
      <p:ext uri="{BB962C8B-B14F-4D97-AF65-F5344CB8AC3E}">
        <p14:creationId xmlns:p14="http://schemas.microsoft.com/office/powerpoint/2010/main" val="124774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000"/>
              <a:t>Instructions:</a:t>
            </a:r>
          </a:p>
          <a:p>
            <a:pPr defTabSz="939363">
              <a:defRPr/>
            </a:pPr>
            <a:endParaRPr lang="en-US" sz="1000"/>
          </a:p>
          <a:p>
            <a:pPr marL="234841" indent="-234841" defTabSz="939363">
              <a:buFontTx/>
              <a:buAutoNum type="arabicPeriod"/>
              <a:defRPr/>
            </a:pPr>
            <a:r>
              <a:rPr lang="en-US" sz="1000" b="1"/>
              <a:t>Market Insights</a:t>
            </a:r>
            <a:r>
              <a:rPr lang="en-US" sz="1000"/>
              <a:t>:  </a:t>
            </a:r>
            <a:r>
              <a:rPr lang="en-US" sz="1000" b="1" u="sng"/>
              <a:t>Why</a:t>
            </a:r>
            <a:r>
              <a:rPr lang="en-US" sz="1000"/>
              <a:t> this is important for you and the Area. Include competitive insights, discuss what success you have had with prior initiatives, are you leveraging what you have built? Draw out qualitative and quantitative data and insights on partners who execute/drive highest growth in revenue, seats, consumption etc... </a:t>
            </a:r>
          </a:p>
          <a:p>
            <a:pPr marL="234841" indent="-234841" defTabSz="939363">
              <a:buFontTx/>
              <a:buAutoNum type="arabicPeriod"/>
              <a:defRPr/>
            </a:pPr>
            <a:r>
              <a:rPr lang="en-US" sz="1000" b="1"/>
              <a:t>Dependencies/Blockers in My Area:</a:t>
            </a:r>
            <a:r>
              <a:rPr lang="en-US" sz="1000"/>
              <a:t> Discuss key dependencies that are within subsidiary/Area control. Identify field recommendation for resolution and owner. Connect this section with MS Tactics and Field Go Dos, meaning, if you have a key dependency or blocker, what are you doing to remove it, otherwise you may end up not delivering expected business outcomes.</a:t>
            </a:r>
          </a:p>
          <a:p>
            <a:pPr marL="234841" indent="-234841" defTabSz="939363">
              <a:buFontTx/>
              <a:buAutoNum type="arabicPeriod"/>
              <a:defRPr/>
            </a:pPr>
            <a:r>
              <a:rPr lang="en-US" sz="1000" b="1"/>
              <a:t>Risks and Key Assumptions: </a:t>
            </a:r>
            <a:r>
              <a:rPr lang="en-US" sz="1000"/>
              <a:t>List top risks that will prevent you from meeting business objectives and key assumptions you have made while building your solution/play</a:t>
            </a:r>
          </a:p>
          <a:p>
            <a:pPr marL="234841" indent="-234841" defTabSz="939363">
              <a:buFontTx/>
              <a:buAutoNum type="arabicPeriod"/>
              <a:defRPr/>
            </a:pPr>
            <a:r>
              <a:rPr lang="en-US" sz="1000" b="1"/>
              <a:t>Local Business Objectives – Target Outcomes: </a:t>
            </a:r>
            <a:r>
              <a:rPr lang="en-US" sz="1000"/>
              <a:t>This section is focused on the </a:t>
            </a:r>
            <a:r>
              <a:rPr lang="en-US" sz="1000" b="1" u="sng"/>
              <a:t>what</a:t>
            </a:r>
            <a:r>
              <a:rPr lang="en-US" sz="1000"/>
              <a:t>.  It is related to the expectation in terms business requirement for this specific solution/play and relevance to your sub or Area (</a:t>
            </a:r>
            <a:r>
              <a:rPr lang="en-US" sz="1000" err="1"/>
              <a:t>eg</a:t>
            </a:r>
            <a:r>
              <a:rPr lang="en-US" sz="1000"/>
              <a:t>..,SQL growth contribution) </a:t>
            </a:r>
          </a:p>
          <a:p>
            <a:pPr marL="234841" indent="-234841" defTabSz="939363">
              <a:buFontTx/>
              <a:buAutoNum type="arabicPeriod"/>
              <a:defRPr/>
            </a:pPr>
            <a:r>
              <a:rPr lang="en-US" sz="1000" b="1"/>
              <a:t>Partner Solutions/Plays and Selection Criteria:  </a:t>
            </a:r>
            <a:r>
              <a:rPr lang="en-US" sz="1000"/>
              <a:t>Look at the Playbook and identify what are the key Solutions/Plays you will be implementing in your Area. Then, think about the core characteristics you will be looking for to drive specific solution/play. Go to the Playbook and bring the elements that you think are necessary to build a solid partner portfolio behind Solutions/Plays.</a:t>
            </a:r>
          </a:p>
          <a:p>
            <a:pPr marL="234841" indent="-234841" defTabSz="939363">
              <a:buFontTx/>
              <a:buAutoNum type="arabicPeriod"/>
              <a:defRPr/>
            </a:pPr>
            <a:r>
              <a:rPr lang="en-US" sz="1000" b="1"/>
              <a:t>Top 10 Partners: </a:t>
            </a:r>
            <a:r>
              <a:rPr lang="en-US" sz="1000" b="0"/>
              <a:t>This is about the </a:t>
            </a:r>
            <a:r>
              <a:rPr lang="en-US" sz="1000" b="1" u="sng"/>
              <a:t>who. </a:t>
            </a:r>
            <a:r>
              <a:rPr lang="en-US" sz="1000"/>
              <a:t>Think about the partners that will drive the goals, review and connect this section with the Excel file (Partner List) and call top 10 partners that you know will help you bring the expected business results. </a:t>
            </a:r>
          </a:p>
          <a:p>
            <a:pPr marL="234841" indent="-234841" defTabSz="939363">
              <a:buFontTx/>
              <a:buAutoNum type="arabicPeriod"/>
              <a:defRPr/>
            </a:pPr>
            <a:r>
              <a:rPr lang="en-US" sz="1000" b="1"/>
              <a:t>MS Tactics and Field Go Dos:</a:t>
            </a:r>
            <a:r>
              <a:rPr lang="en-US" sz="1000"/>
              <a:t>  This section is about the</a:t>
            </a:r>
            <a:r>
              <a:rPr lang="en-US" sz="1000" b="1" u="sng"/>
              <a:t> how</a:t>
            </a:r>
            <a:r>
              <a:rPr lang="en-US" sz="1000"/>
              <a:t>. Refer to the Playbook and in addition to what you have to add locally, identify the most important activities you will be driving in your market to meet/exceed business requirements. This is a view from MS perspective. You will capture what you need from the Partner perspective in the Partner Business Plans.</a:t>
            </a:r>
          </a:p>
          <a:p>
            <a:pPr marL="234841" indent="-234841" defTabSz="939363">
              <a:buFontTx/>
              <a:buAutoNum type="arabicPeriod"/>
              <a:defRPr/>
            </a:pPr>
            <a:r>
              <a:rPr lang="en-US" sz="1000" b="1"/>
              <a:t>MS Investments/Incentives: </a:t>
            </a:r>
            <a:r>
              <a:rPr lang="en-US" sz="1000"/>
              <a:t>This is about resources you need to run the Solution/Play. The resources could come from Corp or Field. List the ones that are more relevant for your market and as you will be socializing with your key stakeholders, clearly identify if this resources are confirmed or not. Use the Playbook as a reference.</a:t>
            </a:r>
          </a:p>
        </p:txBody>
      </p:sp>
      <p:sp>
        <p:nvSpPr>
          <p:cNvPr id="4" name="Slide Number Placeholder 3"/>
          <p:cNvSpPr>
            <a:spLocks noGrp="1"/>
          </p:cNvSpPr>
          <p:nvPr>
            <p:ph type="sldNum" sz="quarter" idx="10"/>
          </p:nvPr>
        </p:nvSpPr>
        <p:spPr/>
        <p:txBody>
          <a:bodyPr/>
          <a:lstStyle/>
          <a:p>
            <a:fld id="{126A66C9-FA4C-4B53-84F4-1D111EA6ACD7}" type="slidenum">
              <a:rPr lang="en-US" smtClean="0"/>
              <a:t>5</a:t>
            </a:fld>
            <a:endParaRPr lang="en-US"/>
          </a:p>
        </p:txBody>
      </p:sp>
    </p:spTree>
    <p:extLst>
      <p:ext uri="{BB962C8B-B14F-4D97-AF65-F5344CB8AC3E}">
        <p14:creationId xmlns:p14="http://schemas.microsoft.com/office/powerpoint/2010/main" val="171302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000"/>
              <a:t>Lets work with Petra </a:t>
            </a:r>
            <a:r>
              <a:rPr lang="en-US" sz="1000" err="1"/>
              <a:t>Chichek</a:t>
            </a:r>
            <a:r>
              <a:rPr lang="en-US" sz="1000"/>
              <a:t>? – </a:t>
            </a:r>
            <a:r>
              <a:rPr lang="en-US" sz="1000" b="1"/>
              <a:t>align to do</a:t>
            </a:r>
            <a:r>
              <a:rPr lang="en-US" sz="1000"/>
              <a:t>!!</a:t>
            </a:r>
          </a:p>
          <a:p>
            <a:pPr marL="0" marR="0" lvl="0" indent="0" algn="l" defTabSz="939363" rtl="0" eaLnBrk="1" fontAlgn="auto" latinLnBrk="0" hangingPunct="1">
              <a:lnSpc>
                <a:spcPct val="100000"/>
              </a:lnSpc>
              <a:spcBef>
                <a:spcPts val="0"/>
              </a:spcBef>
              <a:spcAft>
                <a:spcPts val="0"/>
              </a:spcAft>
              <a:buClrTx/>
              <a:buSzTx/>
              <a:buFontTx/>
              <a:buNone/>
              <a:tabLst/>
              <a:defRPr/>
            </a:pPr>
            <a:r>
              <a:rPr lang="en-US" sz="1000"/>
              <a:t>Lets work with PDU – Data &amp; </a:t>
            </a:r>
            <a:r>
              <a:rPr lang="en-US" sz="1000" err="1"/>
              <a:t>Analtics</a:t>
            </a:r>
            <a:r>
              <a:rPr lang="en-US" sz="1000"/>
              <a:t> – Attila will work with </a:t>
            </a:r>
            <a:r>
              <a:rPr lang="en-US" sz="1200" kern="1200" err="1">
                <a:solidFill>
                  <a:schemeClr val="tx1"/>
                </a:solidFill>
                <a:effectLst/>
                <a:latin typeface="+mn-lt"/>
                <a:ea typeface="+mn-ea"/>
                <a:cs typeface="+mn-cs"/>
              </a:rPr>
              <a:t>Szabolcs</a:t>
            </a:r>
            <a:r>
              <a:rPr lang="en-US" sz="1200" kern="1200">
                <a:solidFill>
                  <a:schemeClr val="tx1"/>
                </a:solidFill>
                <a:effectLst/>
                <a:latin typeface="+mn-lt"/>
                <a:ea typeface="+mn-ea"/>
                <a:cs typeface="+mn-cs"/>
              </a:rPr>
              <a:t> Barany, Rafal Slyk, Sasha with </a:t>
            </a:r>
            <a:r>
              <a:rPr lang="en-US" sz="1200" kern="1200" err="1">
                <a:solidFill>
                  <a:schemeClr val="tx1"/>
                </a:solidFill>
                <a:effectLst/>
                <a:latin typeface="+mn-lt"/>
                <a:ea typeface="+mn-ea"/>
                <a:cs typeface="+mn-cs"/>
              </a:rPr>
              <a:t>Milosh</a:t>
            </a:r>
            <a:endParaRPr lang="en-US" sz="1200" kern="1200">
              <a:solidFill>
                <a:schemeClr val="tx1"/>
              </a:solidFill>
              <a:effectLst/>
              <a:latin typeface="+mn-lt"/>
              <a:ea typeface="+mn-ea"/>
              <a:cs typeface="+mn-cs"/>
            </a:endParaRPr>
          </a:p>
          <a:p>
            <a:pPr marL="0" marR="0" lvl="0" indent="0" algn="l" defTabSz="939363"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Create a list of HSPs who are using SQL Server 2012 and below</a:t>
            </a:r>
          </a:p>
          <a:p>
            <a:pPr defTabSz="939363">
              <a:defRPr/>
            </a:pPr>
            <a:r>
              <a:rPr lang="en-US" sz="1000"/>
              <a:t>We need to receive from </a:t>
            </a:r>
            <a:r>
              <a:rPr lang="en-US" sz="1000" err="1"/>
              <a:t>corp</a:t>
            </a:r>
            <a:r>
              <a:rPr lang="en-US" sz="1000"/>
              <a:t> guidance how to pitch SQL 2017 to upgrade from legacy. Attila will have a discussion with Andre Muraro</a:t>
            </a:r>
          </a:p>
          <a:p>
            <a:pPr defTabSz="939363">
              <a:defRPr/>
            </a:pPr>
            <a:r>
              <a:rPr lang="en-US" sz="1000"/>
              <a:t>Attila will speak wit Andre Muraro to receive pitch </a:t>
            </a:r>
            <a:r>
              <a:rPr lang="en-US" sz="1000" err="1"/>
              <a:t>spenario</a:t>
            </a:r>
            <a:r>
              <a:rPr lang="en-US" sz="1000"/>
              <a:t> to Migrate the partner to SQL2017. can we expect for pitch master class? Shadowing? Lets </a:t>
            </a:r>
            <a:r>
              <a:rPr lang="en-US" sz="1000" err="1"/>
              <a:t>usk</a:t>
            </a:r>
            <a:r>
              <a:rPr lang="en-US" sz="1000"/>
              <a:t> Marek to organize this session with </a:t>
            </a:r>
            <a:r>
              <a:rPr lang="en-US" sz="1000" err="1"/>
              <a:t>corp</a:t>
            </a:r>
            <a:endParaRPr lang="en-US" sz="1000"/>
          </a:p>
          <a:p>
            <a:pPr defTabSz="939363">
              <a:defRPr/>
            </a:pPr>
            <a:r>
              <a:rPr lang="en-US" sz="1000"/>
              <a:t>We need to understand who is our target audience (</a:t>
            </a:r>
            <a:r>
              <a:rPr lang="en-US" sz="1000" err="1"/>
              <a:t>hoster</a:t>
            </a:r>
            <a:r>
              <a:rPr lang="en-US" sz="1000"/>
              <a:t> space) and customers who are using this services</a:t>
            </a:r>
          </a:p>
          <a:p>
            <a:pPr defTabSz="939363">
              <a:defRPr/>
            </a:pPr>
            <a:r>
              <a:rPr lang="en-US" sz="1000"/>
              <a:t>Compile a list of </a:t>
            </a:r>
            <a:r>
              <a:rPr lang="en-US" sz="1000" err="1"/>
              <a:t>of</a:t>
            </a:r>
            <a:r>
              <a:rPr lang="en-US" sz="1000"/>
              <a:t> AA partners : work with PDU an NTO, Big 4? </a:t>
            </a:r>
            <a:r>
              <a:rPr lang="en-US" sz="1000" err="1"/>
              <a:t>Etc</a:t>
            </a:r>
            <a:r>
              <a:rPr lang="en-US" sz="1000"/>
              <a:t>… ask Petra</a:t>
            </a:r>
          </a:p>
          <a:p>
            <a:pPr defTabSz="939363">
              <a:defRPr/>
            </a:pPr>
            <a:r>
              <a:rPr lang="en-US" sz="1000"/>
              <a:t>Work with DX, Yuriy Zaytsev, Viktor Tsykunov to understand how ISV can contribute in SQL/Azure Data Platform Revenue – to find target audience</a:t>
            </a:r>
          </a:p>
          <a:p>
            <a:pPr defTabSz="939363">
              <a:defRPr/>
            </a:pPr>
            <a:r>
              <a:rPr lang="en-US" sz="1000"/>
              <a:t>Use partner insights to find partners with big MCP capacity</a:t>
            </a:r>
          </a:p>
          <a:p>
            <a:pPr defTabSz="939363">
              <a:defRPr/>
            </a:pPr>
            <a:endParaRPr lang="en-US" sz="1000"/>
          </a:p>
          <a:p>
            <a:pPr defTabSz="939363">
              <a:defRPr/>
            </a:pPr>
            <a:r>
              <a:rPr lang="en-US" sz="1000"/>
              <a:t>Instructions:</a:t>
            </a:r>
          </a:p>
          <a:p>
            <a:pPr defTabSz="939363">
              <a:defRPr/>
            </a:pPr>
            <a:endParaRPr lang="en-US" sz="1000"/>
          </a:p>
          <a:p>
            <a:pPr marL="234841" indent="-234841" defTabSz="939363">
              <a:buFontTx/>
              <a:buAutoNum type="arabicPeriod"/>
              <a:defRPr/>
            </a:pPr>
            <a:r>
              <a:rPr lang="en-US" sz="1000" b="1"/>
              <a:t>Market Insights</a:t>
            </a:r>
            <a:r>
              <a:rPr lang="en-US" sz="1000"/>
              <a:t>:  </a:t>
            </a:r>
            <a:r>
              <a:rPr lang="en-US" sz="1000" b="1" u="sng"/>
              <a:t>Why</a:t>
            </a:r>
            <a:r>
              <a:rPr lang="en-US" sz="1000"/>
              <a:t> this is important for you and the Area. Include competitive insights, discuss what success you have had with prior initiatives, are you leveraging what you have built? Draw out qualitative and quantitative data and insights on partners who execute/drive highest growth in revenue, seats, consumption etc... </a:t>
            </a:r>
          </a:p>
          <a:p>
            <a:pPr marL="234841" indent="-234841" defTabSz="939363">
              <a:buFontTx/>
              <a:buAutoNum type="arabicPeriod"/>
              <a:defRPr/>
            </a:pPr>
            <a:r>
              <a:rPr lang="en-US" sz="1000" b="1"/>
              <a:t>Dependencies/Blockers in My Area:</a:t>
            </a:r>
            <a:r>
              <a:rPr lang="en-US" sz="1000"/>
              <a:t> Discuss key dependencies that are within subsidiary/Area control. Identify field recommendation for resolution and owner. Connect this section with MS Tactics and Field Go Dos, meaning, if you have a key dependency or blocker, what are you doing to remove it, otherwise you may end up not delivering expected business outcomes.</a:t>
            </a:r>
          </a:p>
          <a:p>
            <a:pPr marL="234841" indent="-234841" defTabSz="939363">
              <a:buFontTx/>
              <a:buAutoNum type="arabicPeriod"/>
              <a:defRPr/>
            </a:pPr>
            <a:r>
              <a:rPr lang="en-US" sz="1000" b="1"/>
              <a:t>Risks and Key Assumptions: </a:t>
            </a:r>
            <a:r>
              <a:rPr lang="en-US" sz="1000"/>
              <a:t>List top risks that will prevent you from meeting business objectives and key assumptions you have made while building your solution/play</a:t>
            </a:r>
          </a:p>
          <a:p>
            <a:pPr marL="234841" indent="-234841" defTabSz="939363">
              <a:buFontTx/>
              <a:buAutoNum type="arabicPeriod"/>
              <a:defRPr/>
            </a:pPr>
            <a:r>
              <a:rPr lang="en-US" sz="1000" b="1"/>
              <a:t>Local Business Objectives – Target Outcomes: </a:t>
            </a:r>
            <a:r>
              <a:rPr lang="en-US" sz="1000"/>
              <a:t>This section is focused on the </a:t>
            </a:r>
            <a:r>
              <a:rPr lang="en-US" sz="1000" b="1" u="sng"/>
              <a:t>what</a:t>
            </a:r>
            <a:r>
              <a:rPr lang="en-US" sz="1000"/>
              <a:t>.  It is related to the expectation in terms business requirement for this specific solution/play and relevance to your sub or Area (</a:t>
            </a:r>
            <a:r>
              <a:rPr lang="en-US" sz="1000" err="1"/>
              <a:t>eg</a:t>
            </a:r>
            <a:r>
              <a:rPr lang="en-US" sz="1000"/>
              <a:t>..,SQL growth contribution) </a:t>
            </a:r>
          </a:p>
          <a:p>
            <a:pPr marL="234841" indent="-234841" defTabSz="939363">
              <a:buFontTx/>
              <a:buAutoNum type="arabicPeriod"/>
              <a:defRPr/>
            </a:pPr>
            <a:r>
              <a:rPr lang="en-US" sz="1000" b="1"/>
              <a:t>Partner Solutions/Plays and Selection Criteria:  </a:t>
            </a:r>
            <a:r>
              <a:rPr lang="en-US" sz="1000"/>
              <a:t>Look at the Playbook and identify what are the key Solutions/Plays you will be implementing in your Area. Then, think about the core characteristics you will be looking for to drive specific solution/play. Go to the Playbook and bring the elements that you think are necessary to build a solid partner portfolio behind Solutions/Plays.</a:t>
            </a:r>
          </a:p>
          <a:p>
            <a:pPr marL="234841" indent="-234841" defTabSz="939363">
              <a:buFontTx/>
              <a:buAutoNum type="arabicPeriod"/>
              <a:defRPr/>
            </a:pPr>
            <a:r>
              <a:rPr lang="en-US" sz="1000" b="1"/>
              <a:t>Top 10 Partners: </a:t>
            </a:r>
            <a:r>
              <a:rPr lang="en-US" sz="1000" b="0"/>
              <a:t>This is about the </a:t>
            </a:r>
            <a:r>
              <a:rPr lang="en-US" sz="1000" b="1" u="sng"/>
              <a:t>who. </a:t>
            </a:r>
            <a:r>
              <a:rPr lang="en-US" sz="1000"/>
              <a:t>Think about the partners that will drive the goals, review and connect this section with the Excel file (Partner List) and call top 10 partners that you know will help you bring the expected business results. </a:t>
            </a:r>
          </a:p>
          <a:p>
            <a:pPr marL="234841" indent="-234841" defTabSz="939363">
              <a:buFontTx/>
              <a:buAutoNum type="arabicPeriod"/>
              <a:defRPr/>
            </a:pPr>
            <a:r>
              <a:rPr lang="en-US" sz="1000" b="1"/>
              <a:t>MS Tactics and Field Go Dos:</a:t>
            </a:r>
            <a:r>
              <a:rPr lang="en-US" sz="1000"/>
              <a:t>  This section is about the</a:t>
            </a:r>
            <a:r>
              <a:rPr lang="en-US" sz="1000" b="1" u="sng"/>
              <a:t> how</a:t>
            </a:r>
            <a:r>
              <a:rPr lang="en-US" sz="1000"/>
              <a:t>. Refer to the Playbook and in addition to what you have to add locally, identify the most important activities you will be driving in your market to meet/exceed business requirements. This is a view from MS perspective. You will capture what you need from the Partner perspective in the Partner Business Plans.</a:t>
            </a:r>
          </a:p>
          <a:p>
            <a:pPr marL="234841" indent="-234841" defTabSz="939363">
              <a:buFontTx/>
              <a:buAutoNum type="arabicPeriod"/>
              <a:defRPr/>
            </a:pPr>
            <a:r>
              <a:rPr lang="en-US" sz="1000" b="1"/>
              <a:t>MS Investments/Incentives: </a:t>
            </a:r>
            <a:r>
              <a:rPr lang="en-US" sz="1000"/>
              <a:t>This is about resources you need to run the Solution/Play. The resources could come from Corp or Field. List the ones that are more relevant for your market and as you will be socializing with your key stakeholders, clearly identify if this resources are confirmed or not. Use the Playbook as a reference.</a:t>
            </a:r>
          </a:p>
        </p:txBody>
      </p:sp>
      <p:sp>
        <p:nvSpPr>
          <p:cNvPr id="4" name="Slide Number Placeholder 3"/>
          <p:cNvSpPr>
            <a:spLocks noGrp="1"/>
          </p:cNvSpPr>
          <p:nvPr>
            <p:ph type="sldNum" sz="quarter" idx="10"/>
          </p:nvPr>
        </p:nvSpPr>
        <p:spPr/>
        <p:txBody>
          <a:bodyPr/>
          <a:lstStyle/>
          <a:p>
            <a:fld id="{126A66C9-FA4C-4B53-84F4-1D111EA6ACD7}" type="slidenum">
              <a:rPr lang="en-US" smtClean="0"/>
              <a:t>6</a:t>
            </a:fld>
            <a:endParaRPr lang="en-US"/>
          </a:p>
        </p:txBody>
      </p:sp>
    </p:spTree>
    <p:extLst>
      <p:ext uri="{BB962C8B-B14F-4D97-AF65-F5344CB8AC3E}">
        <p14:creationId xmlns:p14="http://schemas.microsoft.com/office/powerpoint/2010/main" val="38072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000"/>
              <a:t>Instructions:</a:t>
            </a:r>
          </a:p>
          <a:p>
            <a:pPr defTabSz="939363">
              <a:defRPr/>
            </a:pPr>
            <a:endParaRPr lang="en-US" sz="1000"/>
          </a:p>
          <a:p>
            <a:pPr marL="234841" indent="-234841" defTabSz="939363">
              <a:buFontTx/>
              <a:buAutoNum type="arabicPeriod"/>
              <a:defRPr/>
            </a:pPr>
            <a:r>
              <a:rPr lang="en-US" sz="1000" b="1"/>
              <a:t>Market Insights</a:t>
            </a:r>
            <a:r>
              <a:rPr lang="en-US" sz="1000"/>
              <a:t>:  </a:t>
            </a:r>
            <a:r>
              <a:rPr lang="en-US" sz="1000" b="1" u="sng"/>
              <a:t>Why</a:t>
            </a:r>
            <a:r>
              <a:rPr lang="en-US" sz="1000"/>
              <a:t> this is important for you and the Area. Include competitive insights, discuss what success you have had with prior initiatives, are you leveraging what you have built? Draw out qualitative and quantitative data and insights on partners who execute/drive highest growth in revenue, seats, consumption etc... </a:t>
            </a:r>
          </a:p>
          <a:p>
            <a:pPr marL="234841" indent="-234841" defTabSz="939363">
              <a:buFontTx/>
              <a:buAutoNum type="arabicPeriod"/>
              <a:defRPr/>
            </a:pPr>
            <a:r>
              <a:rPr lang="en-US" sz="1000" b="1"/>
              <a:t>Dependencies/Blockers in My Area:</a:t>
            </a:r>
            <a:r>
              <a:rPr lang="en-US" sz="1000"/>
              <a:t> Discuss key dependencies that are within subsidiary/Area control. Identify field recommendation for resolution and owner. Connect this section with MS Tactics and Field Go Dos, meaning, if you have a key dependency or blocker, what are you doing to remove it, otherwise you may end up not delivering expected business outcomes.</a:t>
            </a:r>
          </a:p>
          <a:p>
            <a:pPr marL="234841" indent="-234841" defTabSz="939363">
              <a:buFontTx/>
              <a:buAutoNum type="arabicPeriod"/>
              <a:defRPr/>
            </a:pPr>
            <a:r>
              <a:rPr lang="en-US" sz="1000" b="1"/>
              <a:t>Risks and Key Assumptions: </a:t>
            </a:r>
            <a:r>
              <a:rPr lang="en-US" sz="1000"/>
              <a:t>List top risks that will prevent you from meeting business objectives and key assumptions you have made while building your solution/play</a:t>
            </a:r>
          </a:p>
          <a:p>
            <a:pPr marL="234841" indent="-234841" defTabSz="939363">
              <a:buFontTx/>
              <a:buAutoNum type="arabicPeriod"/>
              <a:defRPr/>
            </a:pPr>
            <a:r>
              <a:rPr lang="en-US" sz="1000" b="1"/>
              <a:t>Local Business Objectives – Target Outcomes: </a:t>
            </a:r>
            <a:r>
              <a:rPr lang="en-US" sz="1000"/>
              <a:t>This section is focused on the </a:t>
            </a:r>
            <a:r>
              <a:rPr lang="en-US" sz="1000" b="1" u="sng"/>
              <a:t>what</a:t>
            </a:r>
            <a:r>
              <a:rPr lang="en-US" sz="1000"/>
              <a:t>.  It is related to the expectation in terms business requirement for this specific solution/play and relevance to your sub or Area (</a:t>
            </a:r>
            <a:r>
              <a:rPr lang="en-US" sz="1000" err="1"/>
              <a:t>eg</a:t>
            </a:r>
            <a:r>
              <a:rPr lang="en-US" sz="1000"/>
              <a:t>..,SQL growth contribution) </a:t>
            </a:r>
          </a:p>
          <a:p>
            <a:pPr marL="234841" indent="-234841" defTabSz="939363">
              <a:buFontTx/>
              <a:buAutoNum type="arabicPeriod"/>
              <a:defRPr/>
            </a:pPr>
            <a:r>
              <a:rPr lang="en-US" sz="1000" b="1"/>
              <a:t>Partner Solutions/Plays and Selection Criteria:  </a:t>
            </a:r>
            <a:r>
              <a:rPr lang="en-US" sz="1000"/>
              <a:t>Look at the Playbook and identify what are the key Solutions/Plays you will be implementing in your Area. Then, think about the core characteristics you will be looking for to drive specific solution/play. Go to the Playbook and bring the elements that you think are necessary to build a solid partner portfolio behind Solutions/Plays.</a:t>
            </a:r>
          </a:p>
          <a:p>
            <a:pPr marL="234841" indent="-234841" defTabSz="939363">
              <a:buFontTx/>
              <a:buAutoNum type="arabicPeriod"/>
              <a:defRPr/>
            </a:pPr>
            <a:r>
              <a:rPr lang="en-US" sz="1000" b="1"/>
              <a:t>Top 10 Partners: </a:t>
            </a:r>
            <a:r>
              <a:rPr lang="en-US" sz="1000" b="0"/>
              <a:t>This is about the </a:t>
            </a:r>
            <a:r>
              <a:rPr lang="en-US" sz="1000" b="1" u="sng"/>
              <a:t>who. </a:t>
            </a:r>
            <a:r>
              <a:rPr lang="en-US" sz="1000"/>
              <a:t>Think about the partners that will drive the goals, review and connect this section with the Excel file (Partner List) and call top 10 partners that you know will help you bring the expected business results. </a:t>
            </a:r>
          </a:p>
          <a:p>
            <a:pPr marL="234841" indent="-234841" defTabSz="939363">
              <a:buFontTx/>
              <a:buAutoNum type="arabicPeriod"/>
              <a:defRPr/>
            </a:pPr>
            <a:r>
              <a:rPr lang="en-US" sz="1000" b="1"/>
              <a:t>MS Tactics and Field Go Dos:</a:t>
            </a:r>
            <a:r>
              <a:rPr lang="en-US" sz="1000"/>
              <a:t>  This section is about the</a:t>
            </a:r>
            <a:r>
              <a:rPr lang="en-US" sz="1000" b="1" u="sng"/>
              <a:t> how</a:t>
            </a:r>
            <a:r>
              <a:rPr lang="en-US" sz="1000"/>
              <a:t>. Refer to the Playbook and in addition to what you have to add locally, identify the most important activities you will be driving in your market to meet/exceed business requirements. This is a view from MS perspective. You will capture what you need from the Partner perspective in the Partner Business Plans.</a:t>
            </a:r>
          </a:p>
          <a:p>
            <a:pPr marL="234841" indent="-234841" defTabSz="939363">
              <a:buFontTx/>
              <a:buAutoNum type="arabicPeriod"/>
              <a:defRPr/>
            </a:pPr>
            <a:r>
              <a:rPr lang="en-US" sz="1000" b="1"/>
              <a:t>MS Investments/Incentives: </a:t>
            </a:r>
            <a:r>
              <a:rPr lang="en-US" sz="1000"/>
              <a:t>This is about resources you need to run the Solution/Play. The resources could come from Corp or Field. List the ones that are more relevant for your market and as you will be socializing with your key stakeholders, clearly identify if this resources are confirmed or not. Use the Playbook as a reference.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A66C9-FA4C-4B53-84F4-1D111EA6AC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8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000"/>
              <a:t>Ideas to discuss:</a:t>
            </a:r>
          </a:p>
          <a:p>
            <a:pPr defTabSz="939363">
              <a:defRPr/>
            </a:pPr>
            <a:r>
              <a:rPr lang="en-US" sz="1000"/>
              <a:t>Look for Partners, who have lack of local Storage (Azure storage); look for Partners, who have backup – destination to Azure is discussion point. </a:t>
            </a:r>
          </a:p>
          <a:p>
            <a:pPr defTabSz="939363">
              <a:defRPr/>
            </a:pPr>
            <a:r>
              <a:rPr lang="en-US" sz="1000"/>
              <a:t>Asset light Partners as Cloud migrators. Value proposition – secure datacenter. Cloud assessment/cloud optimization/ cloud migration. Attila and Elena will contribute with rich content on Azure security and </a:t>
            </a:r>
            <a:r>
              <a:rPr lang="en-US" sz="1000" err="1"/>
              <a:t>mgmt</a:t>
            </a:r>
            <a:r>
              <a:rPr lang="en-US" sz="1000"/>
              <a:t> tools. And update “build practices” Tactics – roadshow for </a:t>
            </a:r>
            <a:r>
              <a:rPr lang="en-US" sz="1000" err="1"/>
              <a:t>Hosters</a:t>
            </a:r>
            <a:endParaRPr lang="en-US" sz="1000"/>
          </a:p>
          <a:p>
            <a:pPr defTabSz="939363">
              <a:defRPr/>
            </a:pPr>
            <a:r>
              <a:rPr lang="en-US" sz="1000"/>
              <a:t>For DC heavy – Azure stack story.</a:t>
            </a:r>
          </a:p>
          <a:p>
            <a:pPr defTabSz="939363">
              <a:defRPr/>
            </a:pPr>
            <a:r>
              <a:rPr lang="en-US" sz="1000"/>
              <a:t>DR to Azure – as well. Marketplace items. Management tools as part of security conversation? Security conversation as pitching point talking about Azure services. Why use of Azure based services is more secure, than other alternatives? List of </a:t>
            </a:r>
            <a:r>
              <a:rPr lang="en-US" sz="1000" err="1"/>
              <a:t>mgmt</a:t>
            </a:r>
            <a:r>
              <a:rPr lang="en-US" sz="1000"/>
              <a:t> services from Azure, which can increase security. Tactic: </a:t>
            </a:r>
            <a:r>
              <a:rPr lang="en-US" sz="1000">
                <a:sym typeface="Wingdings" panose="05000000000000000000" pitchFamily="2" charset="2"/>
              </a:rPr>
              <a:t></a:t>
            </a:r>
            <a:r>
              <a:rPr lang="en-US" sz="1000"/>
              <a:t>Teach “cloud migrators” on “how to pitch Azure based services”. </a:t>
            </a:r>
          </a:p>
          <a:p>
            <a:pPr defTabSz="939363">
              <a:defRPr/>
            </a:pPr>
            <a:endParaRPr lang="en-US" sz="1000"/>
          </a:p>
          <a:p>
            <a:pPr defTabSz="939363">
              <a:defRPr/>
            </a:pPr>
            <a:r>
              <a:rPr lang="en-US" sz="1000" err="1"/>
              <a:t>Hoster</a:t>
            </a:r>
            <a:r>
              <a:rPr lang="en-US" sz="1000"/>
              <a:t> DC – at least 2 DC optimization workloads to Azure. Either new workloads or </a:t>
            </a:r>
            <a:r>
              <a:rPr lang="en-US" sz="1000" err="1"/>
              <a:t>adwanced</a:t>
            </a:r>
            <a:r>
              <a:rPr lang="en-US" sz="1000"/>
              <a:t> workloads (best practices from UK or Migration-in-a box)</a:t>
            </a:r>
          </a:p>
          <a:p>
            <a:pPr defTabSz="939363">
              <a:defRPr/>
            </a:pPr>
            <a:r>
              <a:rPr lang="en-US" sz="1000"/>
              <a:t>1. Identify candidates; 2. discuss 1:1 and share Microsoft Value Proposition (m-in-box); 3. Qualify 5 Partners (in order to land with 2); 4. support from Attila or Elena (support Partner End to end with remote project management)</a:t>
            </a:r>
          </a:p>
          <a:p>
            <a:pPr defTabSz="939363">
              <a:defRPr/>
            </a:pPr>
            <a:endParaRPr lang="en-US" sz="1000"/>
          </a:p>
          <a:p>
            <a:pPr defTabSz="939363">
              <a:defRPr/>
            </a:pPr>
            <a:r>
              <a:rPr lang="en-US" sz="1000"/>
              <a:t>Blockers – download/upload time; missing Data Deduplication; price for solution is more expensive, than local one or Acronis/</a:t>
            </a:r>
            <a:r>
              <a:rPr lang="en-US" sz="1000" err="1"/>
              <a:t>Veeam</a:t>
            </a:r>
            <a:r>
              <a:rPr lang="en-US" sz="1000"/>
              <a:t>. </a:t>
            </a:r>
            <a:r>
              <a:rPr lang="en-US" sz="1000" err="1"/>
              <a:t>Openstack</a:t>
            </a:r>
            <a:r>
              <a:rPr lang="en-US" sz="1000"/>
              <a:t> is getting stronger and stronger on Market, especially at Telco’s.  </a:t>
            </a:r>
          </a:p>
          <a:p>
            <a:pPr defTabSz="939363">
              <a:defRPr/>
            </a:pPr>
            <a:r>
              <a:rPr lang="en-US" sz="1000"/>
              <a:t>Action item – compare Azure Stack with OpenStack </a:t>
            </a:r>
          </a:p>
          <a:p>
            <a:pPr defTabSz="939363">
              <a:defRPr/>
            </a:pPr>
            <a:r>
              <a:rPr lang="en-US" sz="1000"/>
              <a:t>Blockers for Azure Stack:</a:t>
            </a:r>
          </a:p>
          <a:p>
            <a:pPr defTabSz="939363">
              <a:defRPr/>
            </a:pPr>
            <a:r>
              <a:rPr lang="en-US" sz="1000"/>
              <a:t>Expensive</a:t>
            </a:r>
          </a:p>
          <a:p>
            <a:pPr defTabSz="939363">
              <a:defRPr/>
            </a:pPr>
            <a:r>
              <a:rPr lang="en-US" sz="1000"/>
              <a:t>How to sell it? Business reason is not yet clear</a:t>
            </a:r>
          </a:p>
          <a:p>
            <a:pPr defTabSz="939363">
              <a:defRPr/>
            </a:pPr>
            <a:r>
              <a:rPr lang="en-US" sz="1000"/>
              <a:t>Azure Stack foundation 150k$?????? </a:t>
            </a:r>
          </a:p>
          <a:p>
            <a:pPr defTabSz="939363">
              <a:defRPr/>
            </a:pPr>
            <a:endParaRPr lang="en-US" sz="1000"/>
          </a:p>
          <a:p>
            <a:pPr defTabSz="939363">
              <a:defRPr/>
            </a:pPr>
            <a:endParaRPr lang="en-US" sz="1000"/>
          </a:p>
          <a:p>
            <a:pPr defTabSz="939363">
              <a:defRPr/>
            </a:pPr>
            <a:r>
              <a:rPr lang="en-US" sz="1000"/>
              <a:t>Instructions:</a:t>
            </a:r>
          </a:p>
          <a:p>
            <a:pPr defTabSz="939363">
              <a:defRPr/>
            </a:pPr>
            <a:endParaRPr lang="en-US" sz="1000"/>
          </a:p>
          <a:p>
            <a:pPr marL="234841" indent="-234841" defTabSz="939363">
              <a:buFontTx/>
              <a:buAutoNum type="arabicPeriod"/>
              <a:defRPr/>
            </a:pPr>
            <a:r>
              <a:rPr lang="en-US" sz="1000" b="1"/>
              <a:t>Market Insights</a:t>
            </a:r>
            <a:r>
              <a:rPr lang="en-US" sz="1000"/>
              <a:t>:  </a:t>
            </a:r>
            <a:r>
              <a:rPr lang="en-US" sz="1000" b="1" u="sng"/>
              <a:t>Why</a:t>
            </a:r>
            <a:r>
              <a:rPr lang="en-US" sz="1000"/>
              <a:t> this is important for you and the Area. Include competitive insights, discuss what success you have had with prior initiatives, are you leveraging what you have built? Draw out qualitative and quantitative data and insights on partners who execute/drive highest growth in revenue, seats, consumption etc... </a:t>
            </a:r>
          </a:p>
          <a:p>
            <a:pPr marL="234841" indent="-234841" defTabSz="939363">
              <a:buFontTx/>
              <a:buAutoNum type="arabicPeriod"/>
              <a:defRPr/>
            </a:pPr>
            <a:r>
              <a:rPr lang="en-US" sz="1000" b="1"/>
              <a:t>Dependencies/Blockers in My Area:</a:t>
            </a:r>
            <a:r>
              <a:rPr lang="en-US" sz="1000"/>
              <a:t> Discuss key dependencies that are within subsidiary/Area control. Identify field recommendation for resolution and owner. Connect this section with MS Tactics and Field Go Dos, meaning, if you have a key dependency or blocker, what are you doing to remove it, otherwise you may end up not delivering expected business outcomes.</a:t>
            </a:r>
          </a:p>
          <a:p>
            <a:pPr marL="234841" indent="-234841" defTabSz="939363">
              <a:buFontTx/>
              <a:buAutoNum type="arabicPeriod"/>
              <a:defRPr/>
            </a:pPr>
            <a:r>
              <a:rPr lang="en-US" sz="1000" b="1"/>
              <a:t>Risks and Key Assumptions: </a:t>
            </a:r>
            <a:r>
              <a:rPr lang="en-US" sz="1000"/>
              <a:t>List top risks that will prevent you from meeting business objectives and key assumptions you have made while building your solution/play</a:t>
            </a:r>
          </a:p>
          <a:p>
            <a:pPr marL="234841" indent="-234841" defTabSz="939363">
              <a:buFontTx/>
              <a:buAutoNum type="arabicPeriod"/>
              <a:defRPr/>
            </a:pPr>
            <a:r>
              <a:rPr lang="en-US" sz="1000" b="1"/>
              <a:t>Local Business Objectives – Target Outcomes: </a:t>
            </a:r>
            <a:r>
              <a:rPr lang="en-US" sz="1000"/>
              <a:t>This section is focused on the </a:t>
            </a:r>
            <a:r>
              <a:rPr lang="en-US" sz="1000" b="1" u="sng"/>
              <a:t>what</a:t>
            </a:r>
            <a:r>
              <a:rPr lang="en-US" sz="1000"/>
              <a:t>.  It is related to the expectation in terms business requirement for this specific solution/play and relevance to your sub or Area (</a:t>
            </a:r>
            <a:r>
              <a:rPr lang="en-US" sz="1000" err="1"/>
              <a:t>eg</a:t>
            </a:r>
            <a:r>
              <a:rPr lang="en-US" sz="1000"/>
              <a:t>..,SQL growth contribution) </a:t>
            </a:r>
          </a:p>
          <a:p>
            <a:pPr marL="234841" indent="-234841" defTabSz="939363">
              <a:buFontTx/>
              <a:buAutoNum type="arabicPeriod"/>
              <a:defRPr/>
            </a:pPr>
            <a:r>
              <a:rPr lang="en-US" sz="1000" b="1"/>
              <a:t>Partner Solutions/Plays and Selection Criteria:  </a:t>
            </a:r>
            <a:r>
              <a:rPr lang="en-US" sz="1000"/>
              <a:t>Look at the Playbook and identify what are the key Solutions/Plays you will be implementing in your Area. Then, think about the core characteristics you will be looking for to drive specific solution/play. Go to the Playbook and bring the elements that you think are necessary to build a solid partner portfolio behind Solutions/Plays.</a:t>
            </a:r>
          </a:p>
          <a:p>
            <a:pPr marL="234841" indent="-234841" defTabSz="939363">
              <a:buFontTx/>
              <a:buAutoNum type="arabicPeriod"/>
              <a:defRPr/>
            </a:pPr>
            <a:r>
              <a:rPr lang="en-US" sz="1000" b="1"/>
              <a:t>Top 10 Partners: </a:t>
            </a:r>
            <a:r>
              <a:rPr lang="en-US" sz="1000" b="0"/>
              <a:t>This is about the </a:t>
            </a:r>
            <a:r>
              <a:rPr lang="en-US" sz="1000" b="1" u="sng"/>
              <a:t>who. </a:t>
            </a:r>
            <a:r>
              <a:rPr lang="en-US" sz="1000"/>
              <a:t>Think about the partners that will drive the goals, review and connect this section with the Excel file (Partner List) and call top 10 partners that you know will help you bring the expected business results. </a:t>
            </a:r>
          </a:p>
          <a:p>
            <a:pPr marL="234841" indent="-234841" defTabSz="939363">
              <a:buFontTx/>
              <a:buAutoNum type="arabicPeriod"/>
              <a:defRPr/>
            </a:pPr>
            <a:r>
              <a:rPr lang="en-US" sz="1000" b="1"/>
              <a:t>MS Tactics and Field Go Dos:</a:t>
            </a:r>
            <a:r>
              <a:rPr lang="en-US" sz="1000"/>
              <a:t>  This section is about the</a:t>
            </a:r>
            <a:r>
              <a:rPr lang="en-US" sz="1000" b="1" u="sng"/>
              <a:t> how</a:t>
            </a:r>
            <a:r>
              <a:rPr lang="en-US" sz="1000"/>
              <a:t>. Refer to the Playbook and in addition to what you have to add locally, identify the most important activities you will be driving in your market to meet/exceed business requirements. This is a view from MS perspective. You will capture what you need from the Partner perspective in the Partner Business Plans.</a:t>
            </a:r>
          </a:p>
          <a:p>
            <a:pPr marL="234841" indent="-234841" defTabSz="939363">
              <a:buFontTx/>
              <a:buAutoNum type="arabicPeriod"/>
              <a:defRPr/>
            </a:pPr>
            <a:r>
              <a:rPr lang="en-US" sz="1000" b="1"/>
              <a:t>MS Investments/Incentives: </a:t>
            </a:r>
            <a:r>
              <a:rPr lang="en-US" sz="1000"/>
              <a:t>This is about resources you need to run the Solution/Play. The resources could come from Corp or Field. List the ones that are more relevant for your market and as you will be socializing with your key stakeholders, clearly identify if this resources are confirmed or not. Use the Playbook as a reference.</a:t>
            </a:r>
          </a:p>
        </p:txBody>
      </p:sp>
      <p:sp>
        <p:nvSpPr>
          <p:cNvPr id="4" name="Slide Number Placeholder 3"/>
          <p:cNvSpPr>
            <a:spLocks noGrp="1"/>
          </p:cNvSpPr>
          <p:nvPr>
            <p:ph type="sldNum" sz="quarter" idx="10"/>
          </p:nvPr>
        </p:nvSpPr>
        <p:spPr/>
        <p:txBody>
          <a:bodyPr/>
          <a:lstStyle/>
          <a:p>
            <a:fld id="{126A66C9-FA4C-4B53-84F4-1D111EA6ACD7}" type="slidenum">
              <a:rPr lang="en-US" smtClean="0"/>
              <a:t>8</a:t>
            </a:fld>
            <a:endParaRPr lang="en-US"/>
          </a:p>
        </p:txBody>
      </p:sp>
    </p:spTree>
    <p:extLst>
      <p:ext uri="{BB962C8B-B14F-4D97-AF65-F5344CB8AC3E}">
        <p14:creationId xmlns:p14="http://schemas.microsoft.com/office/powerpoint/2010/main" val="2300769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000"/>
              <a:t>Instructions:</a:t>
            </a:r>
          </a:p>
          <a:p>
            <a:pPr defTabSz="939363">
              <a:defRPr/>
            </a:pPr>
            <a:endParaRPr lang="en-US" sz="1000"/>
          </a:p>
          <a:p>
            <a:pPr marL="234841" indent="-234841" defTabSz="939363">
              <a:buFontTx/>
              <a:buAutoNum type="arabicPeriod"/>
              <a:defRPr/>
            </a:pPr>
            <a:r>
              <a:rPr lang="en-US" sz="1000" b="1"/>
              <a:t>Market Insights</a:t>
            </a:r>
            <a:r>
              <a:rPr lang="en-US" sz="1000"/>
              <a:t>:  </a:t>
            </a:r>
            <a:r>
              <a:rPr lang="en-US" sz="1000" b="1" u="sng"/>
              <a:t>Why</a:t>
            </a:r>
            <a:r>
              <a:rPr lang="en-US" sz="1000"/>
              <a:t> this is important for you and the Area. Include competitive insights, discuss what success you have had with prior initiatives, are you leveraging what you have built? Draw out qualitative and quantitative data and insights on partners who execute/drive highest growth in revenue, seats, consumption etc... </a:t>
            </a:r>
          </a:p>
          <a:p>
            <a:pPr marL="234841" indent="-234841" defTabSz="939363">
              <a:buFontTx/>
              <a:buAutoNum type="arabicPeriod"/>
              <a:defRPr/>
            </a:pPr>
            <a:r>
              <a:rPr lang="en-US" sz="1000" b="1"/>
              <a:t>Dependencies/Blockers in My Area:</a:t>
            </a:r>
            <a:r>
              <a:rPr lang="en-US" sz="1000"/>
              <a:t> Discuss key dependencies that are within subsidiary/Area control. Identify field recommendation for resolution and owner. Connect this section with MS Tactics and Field Go Dos, meaning, if you have a key dependency or blocker, what are you doing to remove it, otherwise you may end up not delivering expected business outcomes.</a:t>
            </a:r>
          </a:p>
          <a:p>
            <a:pPr marL="234841" indent="-234841" defTabSz="939363">
              <a:buFontTx/>
              <a:buAutoNum type="arabicPeriod"/>
              <a:defRPr/>
            </a:pPr>
            <a:r>
              <a:rPr lang="en-US" sz="1000" b="1"/>
              <a:t>Risks and Key Assumptions: </a:t>
            </a:r>
            <a:r>
              <a:rPr lang="en-US" sz="1000"/>
              <a:t>List top risks that will prevent you from meeting business objectives and key assumptions you have made while building your solution/play</a:t>
            </a:r>
          </a:p>
          <a:p>
            <a:pPr marL="234841" indent="-234841" defTabSz="939363">
              <a:buFontTx/>
              <a:buAutoNum type="arabicPeriod"/>
              <a:defRPr/>
            </a:pPr>
            <a:r>
              <a:rPr lang="en-US" sz="1000" b="1"/>
              <a:t>Local Business Objectives – Target Outcomes: </a:t>
            </a:r>
            <a:r>
              <a:rPr lang="en-US" sz="1000"/>
              <a:t>This section is focused on the </a:t>
            </a:r>
            <a:r>
              <a:rPr lang="en-US" sz="1000" b="1" u="sng"/>
              <a:t>what</a:t>
            </a:r>
            <a:r>
              <a:rPr lang="en-US" sz="1000"/>
              <a:t>.  It is related to the expectation in terms business requirement for this specific solution/play and relevance to your sub or Area (</a:t>
            </a:r>
            <a:r>
              <a:rPr lang="en-US" sz="1000" err="1"/>
              <a:t>eg</a:t>
            </a:r>
            <a:r>
              <a:rPr lang="en-US" sz="1000"/>
              <a:t>..,SQL growth contribution) </a:t>
            </a:r>
          </a:p>
          <a:p>
            <a:pPr marL="234841" indent="-234841" defTabSz="939363">
              <a:buFontTx/>
              <a:buAutoNum type="arabicPeriod"/>
              <a:defRPr/>
            </a:pPr>
            <a:r>
              <a:rPr lang="en-US" sz="1000" b="1"/>
              <a:t>Partner Solutions/Plays and Selection Criteria:  </a:t>
            </a:r>
            <a:r>
              <a:rPr lang="en-US" sz="1000"/>
              <a:t>Look at the Playbook and identify what are the key Solutions/Plays you will be implementing in your Area. Then, think about the core characteristics you will be looking for to drive specific solution/play. Go to the Playbook and bring the elements that you think are necessary to build a solid partner portfolio behind Solutions/Plays.</a:t>
            </a:r>
          </a:p>
          <a:p>
            <a:pPr marL="234841" indent="-234841" defTabSz="939363">
              <a:buFontTx/>
              <a:buAutoNum type="arabicPeriod"/>
              <a:defRPr/>
            </a:pPr>
            <a:r>
              <a:rPr lang="en-US" sz="1000" b="1"/>
              <a:t>Top 10 Partners: </a:t>
            </a:r>
            <a:r>
              <a:rPr lang="en-US" sz="1000" b="0"/>
              <a:t>This is about the </a:t>
            </a:r>
            <a:r>
              <a:rPr lang="en-US" sz="1000" b="1" u="sng"/>
              <a:t>who. </a:t>
            </a:r>
            <a:r>
              <a:rPr lang="en-US" sz="1000"/>
              <a:t>Think about the partners that will drive the goals, review and connect this section with the Excel file (Partner List) and call top 10 partners that you know will help you bring the expected business results. </a:t>
            </a:r>
          </a:p>
          <a:p>
            <a:pPr marL="234841" indent="-234841" defTabSz="939363">
              <a:buFontTx/>
              <a:buAutoNum type="arabicPeriod"/>
              <a:defRPr/>
            </a:pPr>
            <a:r>
              <a:rPr lang="en-US" sz="1000" b="1"/>
              <a:t>MS Tactics and Field Go Dos:</a:t>
            </a:r>
            <a:r>
              <a:rPr lang="en-US" sz="1000"/>
              <a:t>  This section is about the</a:t>
            </a:r>
            <a:r>
              <a:rPr lang="en-US" sz="1000" b="1" u="sng"/>
              <a:t> how</a:t>
            </a:r>
            <a:r>
              <a:rPr lang="en-US" sz="1000"/>
              <a:t>. Refer to the Playbook and in addition to what you have to add locally, identify the most important activities you will be driving in your market to meet/exceed business requirements. This is a view from MS perspective. You will capture what you need from the Partner perspective in the Partner Business Plans.</a:t>
            </a:r>
          </a:p>
          <a:p>
            <a:pPr marL="234841" indent="-234841" defTabSz="939363">
              <a:buFontTx/>
              <a:buAutoNum type="arabicPeriod"/>
              <a:defRPr/>
            </a:pPr>
            <a:r>
              <a:rPr lang="en-US" sz="1000" b="1"/>
              <a:t>MS Investments/Incentives: </a:t>
            </a:r>
            <a:r>
              <a:rPr lang="en-US" sz="1000"/>
              <a:t>This is about resources you need to run the Solution/Play. The resources could come from Corp or Field. List the ones that are more relevant for your market and as you will be socializing with your key stakeholders, clearly identify if this resources are confirmed or not. Use the Playbook as a reference.</a:t>
            </a:r>
          </a:p>
        </p:txBody>
      </p:sp>
      <p:sp>
        <p:nvSpPr>
          <p:cNvPr id="4" name="Slide Number Placeholder 3"/>
          <p:cNvSpPr>
            <a:spLocks noGrp="1"/>
          </p:cNvSpPr>
          <p:nvPr>
            <p:ph type="sldNum" sz="quarter" idx="10"/>
          </p:nvPr>
        </p:nvSpPr>
        <p:spPr/>
        <p:txBody>
          <a:bodyPr/>
          <a:lstStyle/>
          <a:p>
            <a:fld id="{126A66C9-FA4C-4B53-84F4-1D111EA6ACD7}" type="slidenum">
              <a:rPr lang="en-US" smtClean="0"/>
              <a:t>9</a:t>
            </a:fld>
            <a:endParaRPr lang="en-US"/>
          </a:p>
        </p:txBody>
      </p:sp>
    </p:spTree>
    <p:extLst>
      <p:ext uri="{BB962C8B-B14F-4D97-AF65-F5344CB8AC3E}">
        <p14:creationId xmlns:p14="http://schemas.microsoft.com/office/powerpoint/2010/main" val="302281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lIns="64008" tIns="91440" rIns="64008"/>
          <a:lstStyle>
            <a:lvl1pPr marL="0" indent="0">
              <a:buNone/>
              <a:defRPr>
                <a:gradFill>
                  <a:gsLst>
                    <a:gs pos="17033">
                      <a:schemeClr val="tx2"/>
                    </a:gs>
                    <a:gs pos="32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23018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1"/>
            <a:ext cx="11653523" cy="977732"/>
          </a:xfrm>
          <a:noFill/>
        </p:spPr>
        <p:txBody>
          <a:bodyPr tIns="0" bIns="0" anchor="t" anchorCtr="0">
            <a:spAutoFit/>
          </a:bodyPr>
          <a:lstStyle>
            <a:lvl1pPr>
              <a:defRPr sz="7058" spc="-98" baseline="0">
                <a:gradFill>
                  <a:gsLst>
                    <a:gs pos="90551">
                      <a:schemeClr val="tx1"/>
                    </a:gs>
                    <a:gs pos="69000">
                      <a:schemeClr val="tx1"/>
                    </a:gs>
                  </a:gsLst>
                  <a:lin ang="5400000" scaled="0"/>
                </a:gradFill>
              </a:defRPr>
            </a:lvl1pPr>
          </a:lstStyle>
          <a:p>
            <a:r>
              <a:rPr lang="en-US"/>
              <a:t>Section title</a:t>
            </a:r>
          </a:p>
        </p:txBody>
      </p:sp>
      <p:grpSp>
        <p:nvGrpSpPr>
          <p:cNvPr id="3" name="Group 2"/>
          <p:cNvGrpSpPr>
            <a:grpSpLocks noChangeAspect="1"/>
          </p:cNvGrpSpPr>
          <p:nvPr userDrawn="1"/>
        </p:nvGrpSpPr>
        <p:grpSpPr bwMode="black">
          <a:xfrm>
            <a:off x="359505" y="6236810"/>
            <a:ext cx="1253429" cy="269134"/>
            <a:chOff x="457200" y="1643393"/>
            <a:chExt cx="4492753" cy="964540"/>
          </a:xfrm>
        </p:grpSpPr>
        <p:pic>
          <p:nvPicPr>
            <p:cNvPr id="4" name="Picture 3"/>
            <p:cNvPicPr>
              <a:picLocks noChangeAspect="1"/>
            </p:cNvPicPr>
            <p:nvPr/>
          </p:nvPicPr>
          <p:blipFill>
            <a:blip r:embed="rId2"/>
            <a:stretch>
              <a:fillRect/>
            </a:stretch>
          </p:blipFill>
          <p:spPr bwMode="black">
            <a:xfrm>
              <a:off x="457200" y="1643393"/>
              <a:ext cx="964540" cy="964540"/>
            </a:xfrm>
            <a:prstGeom prst="rect">
              <a:avLst/>
            </a:prstGeom>
          </p:spPr>
        </p:pic>
        <p:sp>
          <p:nvSpPr>
            <p:cNvPr id="5"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9062603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3254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0680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368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3">
    <p:bg bwMode="ltGray">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7591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grpSp>
        <p:nvGrpSpPr>
          <p:cNvPr id="2" name="Group 1"/>
          <p:cNvGrpSpPr>
            <a:grpSpLocks noChangeAspect="1"/>
          </p:cNvGrpSpPr>
          <p:nvPr userDrawn="1"/>
        </p:nvGrpSpPr>
        <p:grpSpPr bwMode="black">
          <a:xfrm>
            <a:off x="359505" y="6236810"/>
            <a:ext cx="1253429" cy="269134"/>
            <a:chOff x="457200" y="1643393"/>
            <a:chExt cx="4492753" cy="964540"/>
          </a:xfrm>
        </p:grpSpPr>
        <p:pic>
          <p:nvPicPr>
            <p:cNvPr id="3" name="Picture 2"/>
            <p:cNvPicPr>
              <a:picLocks noChangeAspect="1"/>
            </p:cNvPicPr>
            <p:nvPr/>
          </p:nvPicPr>
          <p:blipFill>
            <a:blip r:embed="rId2"/>
            <a:stretch>
              <a:fillRect/>
            </a:stretch>
          </p:blipFill>
          <p:spPr bwMode="black">
            <a:xfrm>
              <a:off x="457200" y="1643393"/>
              <a:ext cx="964540" cy="964540"/>
            </a:xfrm>
            <a:prstGeom prst="rect">
              <a:avLst/>
            </a:prstGeom>
          </p:spPr>
        </p:pic>
        <p:sp>
          <p:nvSpPr>
            <p:cNvPr id="4"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6810975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useBgFill="1">
        <p:nvSpPr>
          <p:cNvPr id="3" name="Rectangle 2"/>
          <p:cNvSpPr/>
          <p:nvPr userDrawn="1"/>
        </p:nvSpPr>
        <p:spPr bwMode="hidden">
          <a:xfrm>
            <a:off x="1" y="1189176"/>
            <a:ext cx="12192000" cy="566882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03380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34971253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529"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48777788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763">
          <p15:clr>
            <a:srgbClr val="FBAE40"/>
          </p15:clr>
        </p15:guide>
        <p15:guide id="2" orient="horz" pos="114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5" name="Title 2"/>
          <p:cNvSpPr txBox="1">
            <a:spLocks/>
          </p:cNvSpPr>
          <p:nvPr userDrawn="1"/>
        </p:nvSpPr>
        <p:spPr bwMode="white">
          <a:xfrm>
            <a:off x="269240" y="289511"/>
            <a:ext cx="11655840" cy="899665"/>
          </a:xfrm>
          <a:prstGeom prst="rect">
            <a:avLst/>
          </a:prstGeom>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Segoe UI" pitchFamily="34" charset="0"/>
                <a:ea typeface="Segoe UI" pitchFamily="34" charset="0"/>
                <a:cs typeface="Segoe UI" pitchFamily="34" charset="0"/>
              </a:defRPr>
            </a:lvl1pPr>
          </a:lstStyle>
          <a:p>
            <a:r>
              <a:rPr lang="en-US" sz="4705"/>
              <a:t>SPACING SLIDE</a:t>
            </a:r>
          </a:p>
        </p:txBody>
      </p:sp>
    </p:spTree>
    <p:extLst>
      <p:ext uri="{BB962C8B-B14F-4D97-AF65-F5344CB8AC3E}">
        <p14:creationId xmlns:p14="http://schemas.microsoft.com/office/powerpoint/2010/main" val="24517502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788970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4211" t="8173" r="280" b="11191"/>
          <a:stretch/>
        </p:blipFill>
        <p:spPr>
          <a:xfrm>
            <a:off x="-1" y="0"/>
            <a:ext cx="12190271" cy="6858000"/>
          </a:xfrm>
          <a:prstGeom prst="rect">
            <a:avLst/>
          </a:prstGeom>
        </p:spPr>
      </p:pic>
      <p:sp>
        <p:nvSpPr>
          <p:cNvPr id="2" name="Rectangle 1"/>
          <p:cNvSpPr/>
          <p:nvPr userDrawn="1"/>
        </p:nvSpPr>
        <p:spPr bwMode="auto">
          <a:xfrm>
            <a:off x="359505" y="2400145"/>
            <a:ext cx="8586068" cy="4092075"/>
          </a:xfrm>
          <a:prstGeom prst="rect">
            <a:avLst/>
          </a:prstGeom>
          <a:solidFill>
            <a:srgbClr val="002050">
              <a:alpha val="9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359505" y="2400144"/>
            <a:ext cx="8586068" cy="1279220"/>
          </a:xfrm>
          <a:noFill/>
        </p:spPr>
        <p:txBody>
          <a:bodyPr lIns="320040" tIns="292608" rIns="320040" bIns="292608" anchor="t" anchorCtr="0"/>
          <a:lstStyle>
            <a:lvl1pPr>
              <a:defRPr sz="4313" spc="-98" baseline="0">
                <a:gradFill>
                  <a:gsLst>
                    <a:gs pos="61616">
                      <a:srgbClr val="FFFFFF"/>
                    </a:gs>
                    <a:gs pos="43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359504" y="4457856"/>
            <a:ext cx="7171399" cy="1252066"/>
          </a:xfrm>
        </p:spPr>
        <p:txBody>
          <a:bodyPr lIns="320040" tIns="292608" rIns="320040" bIns="292608">
            <a:noAutofit/>
          </a:bodyPr>
          <a:lstStyle>
            <a:lvl1pPr marL="0" indent="0">
              <a:spcBef>
                <a:spcPts val="0"/>
              </a:spcBef>
              <a:buNone/>
              <a:defRPr sz="3137">
                <a:gradFill>
                  <a:gsLst>
                    <a:gs pos="61616">
                      <a:srgbClr val="FFFFFF"/>
                    </a:gs>
                    <a:gs pos="43000">
                      <a:srgbClr val="FFFFFF"/>
                    </a:gs>
                  </a:gsLst>
                  <a:lin ang="5400000" scaled="0"/>
                </a:gradFill>
              </a:defRPr>
            </a:lvl1pPr>
          </a:lstStyle>
          <a:p>
            <a:pPr lvl="0"/>
            <a:r>
              <a:rPr lang="en-US"/>
              <a:t>Speaker Name</a:t>
            </a:r>
          </a:p>
        </p:txBody>
      </p:sp>
      <p:grpSp>
        <p:nvGrpSpPr>
          <p:cNvPr id="10" name="Group 9"/>
          <p:cNvGrpSpPr>
            <a:grpSpLocks noChangeAspect="1"/>
          </p:cNvGrpSpPr>
          <p:nvPr userDrawn="1"/>
        </p:nvGrpSpPr>
        <p:grpSpPr bwMode="black">
          <a:xfrm>
            <a:off x="10118895" y="6039039"/>
            <a:ext cx="1624891" cy="348894"/>
            <a:chOff x="457200" y="1643393"/>
            <a:chExt cx="4492753" cy="964540"/>
          </a:xfrm>
        </p:grpSpPr>
        <p:pic>
          <p:nvPicPr>
            <p:cNvPr id="11" name="Picture 10"/>
            <p:cNvPicPr>
              <a:picLocks noChangeAspect="1"/>
            </p:cNvPicPr>
            <p:nvPr/>
          </p:nvPicPr>
          <p:blipFill>
            <a:blip r:embed="rId3"/>
            <a:stretch>
              <a:fillRect/>
            </a:stretch>
          </p:blipFill>
          <p:spPr bwMode="black">
            <a:xfrm>
              <a:off x="457200" y="1643393"/>
              <a:ext cx="964540" cy="964540"/>
            </a:xfrm>
            <a:prstGeom prst="rect">
              <a:avLst/>
            </a:prstGeom>
          </p:spPr>
        </p:pic>
        <p:sp>
          <p:nvSpPr>
            <p:cNvPr id="12"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solidFill>
                  <a:srgbClr val="505050"/>
                </a:solidFill>
              </a:endParaRPr>
            </a:p>
          </p:txBody>
        </p:sp>
      </p:grpSp>
    </p:spTree>
    <p:extLst>
      <p:ext uri="{BB962C8B-B14F-4D97-AF65-F5344CB8AC3E}">
        <p14:creationId xmlns:p14="http://schemas.microsoft.com/office/powerpoint/2010/main" val="419380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shboard">
    <p:bg>
      <p:bgRef idx="1001">
        <a:schemeClr val="bg1"/>
      </p:bgRef>
    </p:bg>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extLst/>
          </p:nvPr>
        </p:nvGraphicFramePr>
        <p:xfrm>
          <a:off x="210864" y="910169"/>
          <a:ext cx="8569611" cy="5886024"/>
        </p:xfrm>
        <a:graphic>
          <a:graphicData uri="http://schemas.openxmlformats.org/drawingml/2006/table">
            <a:tbl>
              <a:tblPr firstRow="1" bandRow="1" bandCol="1">
                <a:tableStyleId>{2D5ABB26-0587-4C30-8999-92F81FD0307C}</a:tableStyleId>
              </a:tblPr>
              <a:tblGrid>
                <a:gridCol w="2315464">
                  <a:extLst>
                    <a:ext uri="{9D8B030D-6E8A-4147-A177-3AD203B41FA5}">
                      <a16:colId xmlns:a16="http://schemas.microsoft.com/office/drawing/2014/main" val="20000"/>
                    </a:ext>
                  </a:extLst>
                </a:gridCol>
                <a:gridCol w="6254147">
                  <a:extLst>
                    <a:ext uri="{9D8B030D-6E8A-4147-A177-3AD203B41FA5}">
                      <a16:colId xmlns:a16="http://schemas.microsoft.com/office/drawing/2014/main" val="20001"/>
                    </a:ext>
                  </a:extLst>
                </a:gridCol>
              </a:tblGrid>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0">
                          <a:solidFill>
                            <a:srgbClr val="FFFFFF"/>
                          </a:solidFill>
                          <a:latin typeface="Segoe UI" pitchFamily="34" charset="0"/>
                          <a:ea typeface="Segoe UI" pitchFamily="34" charset="0"/>
                          <a:cs typeface="Segoe UI" pitchFamily="34" charset="0"/>
                        </a:rPr>
                        <a:t>Speaker:</a:t>
                      </a:r>
                      <a:endParaRPr lang="en-US" sz="1400" b="1" kern="0">
                        <a:solidFill>
                          <a:srgbClr val="FFFFFF"/>
                        </a:solidFill>
                        <a:latin typeface="Segoe UI" pitchFamily="34" charset="0"/>
                        <a:ea typeface="Segoe UI" pitchFamily="34" charset="0"/>
                        <a:cs typeface="Segoe UI" pitchFamily="34" charset="0"/>
                      </a:endParaRP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0"/>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Content Owner:</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Creative Owner:</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Title of Presentation:</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Length of Presentation:</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Date and Time of Event:</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Name of Event:</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Location of Event:</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Audience:</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8"/>
                  </a:ext>
                </a:extLst>
              </a:tr>
              <a:tr h="1188720">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Key Objectives:</a:t>
                      </a:r>
                    </a:p>
                  </a:txBody>
                  <a:tcPr marL="91464" marR="182928"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Speaking Format: </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0"/>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Technical Specs: </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1"/>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Translation Req’d:</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2"/>
                  </a:ext>
                </a:extLst>
              </a:tr>
            </a:tbl>
          </a:graphicData>
        </a:graphic>
      </p:graphicFrame>
      <p:sp>
        <p:nvSpPr>
          <p:cNvPr id="6" name="Rectangle 5"/>
          <p:cNvSpPr/>
          <p:nvPr userDrawn="1"/>
        </p:nvSpPr>
        <p:spPr bwMode="auto">
          <a:xfrm>
            <a:off x="8821674" y="912341"/>
            <a:ext cx="3197115" cy="766440"/>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blackWhite">
          <a:xfrm>
            <a:off x="8821671" y="918252"/>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File Name:</a:t>
            </a:r>
          </a:p>
        </p:txBody>
      </p:sp>
      <p:sp>
        <p:nvSpPr>
          <p:cNvPr id="8" name="Rectangle 7"/>
          <p:cNvSpPr/>
          <p:nvPr userDrawn="1"/>
        </p:nvSpPr>
        <p:spPr bwMode="auto">
          <a:xfrm>
            <a:off x="8821674" y="1713238"/>
            <a:ext cx="3197115" cy="751359"/>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8821674" y="2491907"/>
            <a:ext cx="3197115" cy="751359"/>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8821674" y="3277717"/>
            <a:ext cx="3197115" cy="751359"/>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auto">
          <a:xfrm>
            <a:off x="8821674" y="4062410"/>
            <a:ext cx="3197115" cy="751359"/>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8821674" y="4839492"/>
            <a:ext cx="3197115" cy="1942308"/>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19" name="Text Placeholder 18"/>
          <p:cNvSpPr>
            <a:spLocks noGrp="1"/>
          </p:cNvSpPr>
          <p:nvPr>
            <p:ph type="body" sz="quarter" idx="10"/>
          </p:nvPr>
        </p:nvSpPr>
        <p:spPr>
          <a:xfrm>
            <a:off x="2562894" y="915037"/>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0" name="Text Placeholder 18"/>
          <p:cNvSpPr>
            <a:spLocks noGrp="1"/>
          </p:cNvSpPr>
          <p:nvPr>
            <p:ph type="body" sz="quarter" idx="11"/>
          </p:nvPr>
        </p:nvSpPr>
        <p:spPr>
          <a:xfrm>
            <a:off x="2562894" y="1307444"/>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1" name="Text Placeholder 18"/>
          <p:cNvSpPr>
            <a:spLocks noGrp="1"/>
          </p:cNvSpPr>
          <p:nvPr>
            <p:ph type="body" sz="quarter" idx="12"/>
          </p:nvPr>
        </p:nvSpPr>
        <p:spPr>
          <a:xfrm>
            <a:off x="2562894" y="1699850"/>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2" name="Text Placeholder 18"/>
          <p:cNvSpPr>
            <a:spLocks noGrp="1"/>
          </p:cNvSpPr>
          <p:nvPr>
            <p:ph type="body" sz="quarter" idx="13"/>
          </p:nvPr>
        </p:nvSpPr>
        <p:spPr>
          <a:xfrm>
            <a:off x="2562894" y="2092256"/>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3" name="Text Placeholder 18"/>
          <p:cNvSpPr>
            <a:spLocks noGrp="1"/>
          </p:cNvSpPr>
          <p:nvPr>
            <p:ph type="body" sz="quarter" idx="14"/>
          </p:nvPr>
        </p:nvSpPr>
        <p:spPr>
          <a:xfrm>
            <a:off x="2562894" y="2484661"/>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4" name="Date Placeholder 23"/>
          <p:cNvSpPr>
            <a:spLocks noGrp="1"/>
          </p:cNvSpPr>
          <p:nvPr>
            <p:ph type="dt" sz="half" idx="15"/>
          </p:nvPr>
        </p:nvSpPr>
        <p:spPr>
          <a:xfrm>
            <a:off x="8821673" y="2698786"/>
            <a:ext cx="3091477" cy="192024"/>
          </a:xfrm>
          <a:prstGeom prst="rect">
            <a:avLst/>
          </a:prstGeom>
        </p:spPr>
        <p:txBody>
          <a:bodyPr wrap="square" lIns="91440" tIns="45720" rIns="91440" bIns="45720">
            <a:noAutofit/>
          </a:bodyPr>
          <a:lstStyle>
            <a:lvl1pPr>
              <a:lnSpc>
                <a:spcPct val="90000"/>
              </a:lnSpc>
              <a:defRPr lang="en-US" sz="1400" b="0" kern="1200" spc="-70" baseline="0" smtClean="0">
                <a:solidFill>
                  <a:srgbClr val="2A2A2A"/>
                </a:solidFill>
                <a:latin typeface="Segoe UI" pitchFamily="34" charset="0"/>
                <a:ea typeface="Segoe UI" pitchFamily="34" charset="0"/>
                <a:cs typeface="Segoe UI" pitchFamily="34" charset="0"/>
              </a:defRPr>
            </a:lvl1pPr>
          </a:lstStyle>
          <a:p>
            <a:pPr defTabSz="914188"/>
            <a:fld id="{15FE10FE-E547-42BF-A586-CAEF68F0949B}" type="datetime1">
              <a:rPr lang="en-US" smtClean="0"/>
              <a:t>12/20/2017</a:t>
            </a:fld>
            <a:endParaRPr lang="en-US"/>
          </a:p>
        </p:txBody>
      </p:sp>
      <p:sp>
        <p:nvSpPr>
          <p:cNvPr id="25" name="Slide Number Placeholder 24"/>
          <p:cNvSpPr>
            <a:spLocks noGrp="1"/>
          </p:cNvSpPr>
          <p:nvPr>
            <p:ph type="sldNum" sz="quarter" idx="16"/>
          </p:nvPr>
        </p:nvSpPr>
        <p:spPr>
          <a:xfrm>
            <a:off x="11675930" y="43934"/>
            <a:ext cx="387450" cy="184666"/>
          </a:xfrm>
          <a:prstGeom prst="rect">
            <a:avLst/>
          </a:prstGeom>
        </p:spPr>
        <p:txBody>
          <a:bodyPr/>
          <a:lstStyle/>
          <a:p>
            <a:pPr defTabSz="914188"/>
            <a:fld id="{39C89EF5-7155-4CA9-9B6F-554A6F834B30}" type="slidenum">
              <a:rPr lang="en-US" smtClean="0">
                <a:solidFill>
                  <a:srgbClr val="000000">
                    <a:tint val="75000"/>
                  </a:srgbClr>
                </a:solidFill>
              </a:rPr>
              <a:pPr defTabSz="914188"/>
              <a:t>‹#›</a:t>
            </a:fld>
            <a:endParaRPr lang="en-US">
              <a:solidFill>
                <a:srgbClr val="000000">
                  <a:tint val="75000"/>
                </a:srgbClr>
              </a:solidFill>
            </a:endParaRPr>
          </a:p>
        </p:txBody>
      </p:sp>
      <p:sp>
        <p:nvSpPr>
          <p:cNvPr id="26" name="Text Placeholder 18"/>
          <p:cNvSpPr>
            <a:spLocks noGrp="1"/>
          </p:cNvSpPr>
          <p:nvPr>
            <p:ph type="body" sz="quarter" idx="17"/>
          </p:nvPr>
        </p:nvSpPr>
        <p:spPr>
          <a:xfrm>
            <a:off x="2562894" y="2877067"/>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7" name="Text Placeholder 18"/>
          <p:cNvSpPr>
            <a:spLocks noGrp="1"/>
          </p:cNvSpPr>
          <p:nvPr>
            <p:ph type="body" sz="quarter" idx="18"/>
          </p:nvPr>
        </p:nvSpPr>
        <p:spPr>
          <a:xfrm>
            <a:off x="2562894" y="3269474"/>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8" name="Text Placeholder 18"/>
          <p:cNvSpPr>
            <a:spLocks noGrp="1"/>
          </p:cNvSpPr>
          <p:nvPr>
            <p:ph type="body" sz="quarter" idx="19"/>
          </p:nvPr>
        </p:nvSpPr>
        <p:spPr>
          <a:xfrm>
            <a:off x="2562894" y="3661880"/>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9" name="Text Placeholder 18"/>
          <p:cNvSpPr>
            <a:spLocks noGrp="1"/>
          </p:cNvSpPr>
          <p:nvPr>
            <p:ph type="body" sz="quarter" idx="20"/>
          </p:nvPr>
        </p:nvSpPr>
        <p:spPr>
          <a:xfrm>
            <a:off x="2562894" y="4054282"/>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0" name="Text Placeholder 18"/>
          <p:cNvSpPr>
            <a:spLocks noGrp="1"/>
          </p:cNvSpPr>
          <p:nvPr>
            <p:ph type="body" sz="quarter" idx="21"/>
          </p:nvPr>
        </p:nvSpPr>
        <p:spPr>
          <a:xfrm>
            <a:off x="2562894" y="4494147"/>
            <a:ext cx="6217583" cy="372090"/>
          </a:xfrm>
          <a:prstGeom prst="rect">
            <a:avLst/>
          </a:prstGeom>
        </p:spPr>
        <p:txBody>
          <a:bodyPr anchor="t"/>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3" name="Text Placeholder 18"/>
          <p:cNvSpPr>
            <a:spLocks noGrp="1"/>
          </p:cNvSpPr>
          <p:nvPr>
            <p:ph type="body" sz="quarter" idx="24"/>
          </p:nvPr>
        </p:nvSpPr>
        <p:spPr>
          <a:xfrm>
            <a:off x="2562894" y="5625907"/>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6" name="Text Placeholder 18"/>
          <p:cNvSpPr>
            <a:spLocks noGrp="1"/>
          </p:cNvSpPr>
          <p:nvPr>
            <p:ph type="body" sz="quarter" idx="27"/>
          </p:nvPr>
        </p:nvSpPr>
        <p:spPr>
          <a:xfrm>
            <a:off x="8821674" y="1117721"/>
            <a:ext cx="3087679" cy="374948"/>
          </a:xfrm>
          <a:prstGeom prst="rect">
            <a:avLst/>
          </a:prstGeom>
        </p:spPr>
        <p:txBody>
          <a:bodyPr lIns="91440" rIns="91440" anchor="t"/>
          <a:lstStyle>
            <a:lvl1pPr marL="0" indent="0">
              <a:buNone/>
              <a:defRPr lang="en-US" sz="1400" b="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8" name="Text Placeholder 18"/>
          <p:cNvSpPr>
            <a:spLocks noGrp="1"/>
          </p:cNvSpPr>
          <p:nvPr>
            <p:ph type="body" sz="quarter" idx="29"/>
          </p:nvPr>
        </p:nvSpPr>
        <p:spPr>
          <a:xfrm>
            <a:off x="8821674" y="3480637"/>
            <a:ext cx="3201234" cy="374948"/>
          </a:xfrm>
          <a:prstGeom prst="rect">
            <a:avLst/>
          </a:prstGeom>
        </p:spPr>
        <p:txBody>
          <a:bodyPr lIns="91440" rIns="91440" anchor="t"/>
          <a:lstStyle>
            <a:lvl1pPr marL="0" indent="0">
              <a:buNone/>
              <a:defRPr lang="en-US" sz="1400" b="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9" name="Text Placeholder 18"/>
          <p:cNvSpPr>
            <a:spLocks noGrp="1"/>
          </p:cNvSpPr>
          <p:nvPr>
            <p:ph type="body" sz="quarter" idx="30"/>
          </p:nvPr>
        </p:nvSpPr>
        <p:spPr>
          <a:xfrm>
            <a:off x="8821671" y="4263730"/>
            <a:ext cx="3201234" cy="374948"/>
          </a:xfrm>
          <a:prstGeom prst="rect">
            <a:avLst/>
          </a:prstGeom>
        </p:spPr>
        <p:txBody>
          <a:bodyPr lIns="91440" rIns="91440" anchor="t"/>
          <a:lstStyle>
            <a:lvl1pPr marL="0" indent="0">
              <a:buNone/>
              <a:defRPr lang="en-US" sz="1400" b="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40" name="Text Placeholder 18"/>
          <p:cNvSpPr>
            <a:spLocks noGrp="1"/>
          </p:cNvSpPr>
          <p:nvPr>
            <p:ph type="body" sz="quarter" idx="31"/>
          </p:nvPr>
        </p:nvSpPr>
        <p:spPr>
          <a:xfrm>
            <a:off x="8821671" y="5035336"/>
            <a:ext cx="3201234" cy="374948"/>
          </a:xfrm>
          <a:prstGeom prst="rect">
            <a:avLst/>
          </a:prstGeom>
        </p:spPr>
        <p:txBody>
          <a:bodyPr lIns="91440" rIns="91440" anchor="t"/>
          <a:lstStyle>
            <a:lvl1pPr marL="0" indent="0">
              <a:buNone/>
              <a:defRPr lang="en-US" sz="1400" b="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41" name="Rectangle 40"/>
          <p:cNvSpPr/>
          <p:nvPr userDrawn="1"/>
        </p:nvSpPr>
        <p:spPr bwMode="blackWhite">
          <a:xfrm>
            <a:off x="8821672" y="1719145"/>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Saved Time Stamp:</a:t>
            </a:r>
          </a:p>
        </p:txBody>
      </p:sp>
      <p:sp>
        <p:nvSpPr>
          <p:cNvPr id="42" name="Rectangle 41"/>
          <p:cNvSpPr/>
          <p:nvPr userDrawn="1"/>
        </p:nvSpPr>
        <p:spPr bwMode="blackWhite">
          <a:xfrm>
            <a:off x="8821671" y="2497815"/>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Print Date and Time:</a:t>
            </a:r>
          </a:p>
        </p:txBody>
      </p:sp>
      <p:sp>
        <p:nvSpPr>
          <p:cNvPr id="43" name="Rectangle 42"/>
          <p:cNvSpPr/>
          <p:nvPr userDrawn="1"/>
        </p:nvSpPr>
        <p:spPr bwMode="blackWhite">
          <a:xfrm>
            <a:off x="8821671" y="3283625"/>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Number of Slides:</a:t>
            </a:r>
          </a:p>
        </p:txBody>
      </p:sp>
      <p:sp>
        <p:nvSpPr>
          <p:cNvPr id="44" name="Rectangle 43"/>
          <p:cNvSpPr/>
          <p:nvPr userDrawn="1"/>
        </p:nvSpPr>
        <p:spPr bwMode="blackWhite">
          <a:xfrm>
            <a:off x="8821671" y="4062410"/>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Number of Pages:</a:t>
            </a:r>
          </a:p>
        </p:txBody>
      </p:sp>
      <p:sp>
        <p:nvSpPr>
          <p:cNvPr id="45" name="Rectangle 44"/>
          <p:cNvSpPr/>
          <p:nvPr userDrawn="1"/>
        </p:nvSpPr>
        <p:spPr bwMode="blackWhite">
          <a:xfrm>
            <a:off x="8821671" y="4839495"/>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Other Notes</a:t>
            </a:r>
          </a:p>
        </p:txBody>
      </p:sp>
      <p:sp>
        <p:nvSpPr>
          <p:cNvPr id="46" name="Text Placeholder 18"/>
          <p:cNvSpPr>
            <a:spLocks noGrp="1"/>
          </p:cNvSpPr>
          <p:nvPr>
            <p:ph type="body" sz="quarter" idx="32"/>
          </p:nvPr>
        </p:nvSpPr>
        <p:spPr>
          <a:xfrm>
            <a:off x="8821674" y="1921589"/>
            <a:ext cx="3087679" cy="374948"/>
          </a:xfrm>
          <a:prstGeom prst="rect">
            <a:avLst/>
          </a:prstGeom>
        </p:spPr>
        <p:txBody>
          <a:bodyPr lIns="91440" rIns="91440" anchor="t"/>
          <a:lstStyle>
            <a:lvl1pPr marL="0" indent="0">
              <a:buNone/>
              <a:defRPr lang="en-US" sz="1400" b="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 name="Title 2"/>
          <p:cNvSpPr>
            <a:spLocks noGrp="1"/>
          </p:cNvSpPr>
          <p:nvPr>
            <p:ph type="title" hasCustomPrompt="1"/>
          </p:nvPr>
        </p:nvSpPr>
        <p:spPr>
          <a:xfrm>
            <a:off x="261457" y="291102"/>
            <a:ext cx="11663310" cy="899665"/>
          </a:xfrm>
        </p:spPr>
        <p:txBody>
          <a:bodyPr/>
          <a:lstStyle>
            <a:lvl1pPr>
              <a:defRPr sz="3137"/>
            </a:lvl1pPr>
          </a:lstStyle>
          <a:p>
            <a:r>
              <a:rPr lang="en-US"/>
              <a:t>&lt;Event Name Overview&gt;</a:t>
            </a:r>
          </a:p>
        </p:txBody>
      </p:sp>
      <p:sp>
        <p:nvSpPr>
          <p:cNvPr id="37" name="Text Placeholder 18"/>
          <p:cNvSpPr>
            <a:spLocks noGrp="1"/>
          </p:cNvSpPr>
          <p:nvPr>
            <p:ph type="body" sz="quarter" idx="33"/>
          </p:nvPr>
        </p:nvSpPr>
        <p:spPr>
          <a:xfrm>
            <a:off x="2562894" y="6026785"/>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47" name="Text Placeholder 18"/>
          <p:cNvSpPr>
            <a:spLocks noGrp="1"/>
          </p:cNvSpPr>
          <p:nvPr>
            <p:ph type="body" sz="quarter" idx="34"/>
          </p:nvPr>
        </p:nvSpPr>
        <p:spPr>
          <a:xfrm>
            <a:off x="2562894" y="6427662"/>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Tree>
    <p:extLst>
      <p:ext uri="{BB962C8B-B14F-4D97-AF65-F5344CB8AC3E}">
        <p14:creationId xmlns:p14="http://schemas.microsoft.com/office/powerpoint/2010/main" val="11869709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shboard">
    <p:bg>
      <p:bgRef idx="1001">
        <a:schemeClr val="bg1"/>
      </p:bgRef>
    </p:bg>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extLst/>
          </p:nvPr>
        </p:nvGraphicFramePr>
        <p:xfrm>
          <a:off x="210864" y="910169"/>
          <a:ext cx="8569611" cy="5886024"/>
        </p:xfrm>
        <a:graphic>
          <a:graphicData uri="http://schemas.openxmlformats.org/drawingml/2006/table">
            <a:tbl>
              <a:tblPr firstRow="1" bandRow="1" bandCol="1">
                <a:tableStyleId>{2D5ABB26-0587-4C30-8999-92F81FD0307C}</a:tableStyleId>
              </a:tblPr>
              <a:tblGrid>
                <a:gridCol w="2315464">
                  <a:extLst>
                    <a:ext uri="{9D8B030D-6E8A-4147-A177-3AD203B41FA5}">
                      <a16:colId xmlns:a16="http://schemas.microsoft.com/office/drawing/2014/main" val="20000"/>
                    </a:ext>
                  </a:extLst>
                </a:gridCol>
                <a:gridCol w="6254147">
                  <a:extLst>
                    <a:ext uri="{9D8B030D-6E8A-4147-A177-3AD203B41FA5}">
                      <a16:colId xmlns:a16="http://schemas.microsoft.com/office/drawing/2014/main" val="20001"/>
                    </a:ext>
                  </a:extLst>
                </a:gridCol>
              </a:tblGrid>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0">
                          <a:solidFill>
                            <a:srgbClr val="FFFFFF"/>
                          </a:solidFill>
                          <a:latin typeface="Segoe UI" pitchFamily="34" charset="0"/>
                          <a:ea typeface="Segoe UI" pitchFamily="34" charset="0"/>
                          <a:cs typeface="Segoe UI" pitchFamily="34" charset="0"/>
                        </a:rPr>
                        <a:t>Speaker:</a:t>
                      </a:r>
                      <a:endParaRPr lang="en-US" sz="1400" b="1" kern="0">
                        <a:solidFill>
                          <a:srgbClr val="FFFFFF"/>
                        </a:solidFill>
                        <a:latin typeface="Segoe UI" pitchFamily="34" charset="0"/>
                        <a:ea typeface="Segoe UI" pitchFamily="34" charset="0"/>
                        <a:cs typeface="Segoe UI" pitchFamily="34" charset="0"/>
                      </a:endParaRP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0"/>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Content Owner:</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Creative Owner:</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Title of Presentation:</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Length of Presentation:</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Date and Time of Event:</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Name of Event:</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Location of Event:</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Audience:</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8"/>
                  </a:ext>
                </a:extLst>
              </a:tr>
              <a:tr h="1188720">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Key Objectives:</a:t>
                      </a:r>
                    </a:p>
                  </a:txBody>
                  <a:tcPr marL="91464" marR="182928"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Speaking Format: </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0"/>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Technical Specs: </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1"/>
                  </a:ext>
                </a:extLst>
              </a:tr>
              <a:tr h="391442">
                <a:tc>
                  <a:txBody>
                    <a:bodyPr/>
                    <a:lstStyle/>
                    <a:p>
                      <a:pPr marL="0" marR="0" indent="0" algn="r" defTabSz="914363" rtl="0" eaLnBrk="1" fontAlgn="auto" latinLnBrk="0" hangingPunct="1">
                        <a:lnSpc>
                          <a:spcPct val="90000"/>
                        </a:lnSpc>
                        <a:spcBef>
                          <a:spcPts val="0"/>
                        </a:spcBef>
                        <a:spcAft>
                          <a:spcPts val="0"/>
                        </a:spcAft>
                        <a:buClrTx/>
                        <a:buSzTx/>
                        <a:buFontTx/>
                        <a:buNone/>
                        <a:tabLst/>
                        <a:defRPr/>
                      </a:pPr>
                      <a:r>
                        <a:rPr lang="en-US" sz="1400" kern="1200">
                          <a:solidFill>
                            <a:srgbClr val="FFFFFF"/>
                          </a:solidFill>
                          <a:effectLst/>
                          <a:latin typeface="Segoe UI" pitchFamily="34" charset="0"/>
                          <a:ea typeface="Segoe UI" pitchFamily="34" charset="0"/>
                          <a:cs typeface="Segoe UI" pitchFamily="34" charset="0"/>
                        </a:rPr>
                        <a:t>Translation Req’d:</a:t>
                      </a:r>
                    </a:p>
                  </a:txBody>
                  <a:tcPr marL="91464" marR="18292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A2A2A"/>
                    </a:solidFill>
                  </a:tcPr>
                </a:tc>
                <a:tc>
                  <a:txBody>
                    <a:bodyPr/>
                    <a:lstStyle/>
                    <a:p>
                      <a:endParaRPr lang="en-US" sz="1400">
                        <a:solidFill>
                          <a:schemeClr val="tx1">
                            <a:lumMod val="75000"/>
                            <a:lumOff val="25000"/>
                          </a:schemeClr>
                        </a:solidFill>
                        <a:latin typeface="+mn-lt"/>
                      </a:endParaRPr>
                    </a:p>
                  </a:txBody>
                  <a:tcPr marL="91464" marR="914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2"/>
                  </a:ext>
                </a:extLst>
              </a:tr>
            </a:tbl>
          </a:graphicData>
        </a:graphic>
      </p:graphicFrame>
      <p:sp>
        <p:nvSpPr>
          <p:cNvPr id="6" name="Rectangle 5"/>
          <p:cNvSpPr/>
          <p:nvPr userDrawn="1"/>
        </p:nvSpPr>
        <p:spPr bwMode="auto">
          <a:xfrm>
            <a:off x="8821674" y="912341"/>
            <a:ext cx="3197115" cy="766440"/>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blackWhite">
          <a:xfrm>
            <a:off x="8821671" y="918252"/>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File Name:</a:t>
            </a:r>
          </a:p>
        </p:txBody>
      </p:sp>
      <p:sp>
        <p:nvSpPr>
          <p:cNvPr id="8" name="Rectangle 7"/>
          <p:cNvSpPr/>
          <p:nvPr userDrawn="1"/>
        </p:nvSpPr>
        <p:spPr bwMode="auto">
          <a:xfrm>
            <a:off x="8821674" y="1713238"/>
            <a:ext cx="3197115" cy="751359"/>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8821674" y="2491907"/>
            <a:ext cx="3197115" cy="751359"/>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8821674" y="3277717"/>
            <a:ext cx="3197115" cy="751359"/>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auto">
          <a:xfrm>
            <a:off x="8821674" y="4062410"/>
            <a:ext cx="3197115" cy="751359"/>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8821674" y="4839492"/>
            <a:ext cx="3197115" cy="1942308"/>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1836">
              <a:gradFill>
                <a:gsLst>
                  <a:gs pos="0">
                    <a:srgbClr val="FFFFFF"/>
                  </a:gs>
                  <a:gs pos="100000">
                    <a:srgbClr val="FFFFFF"/>
                  </a:gs>
                </a:gsLst>
                <a:lin ang="5400000" scaled="0"/>
              </a:gradFill>
              <a:ea typeface="Segoe UI" pitchFamily="34" charset="0"/>
              <a:cs typeface="Segoe UI" pitchFamily="34" charset="0"/>
            </a:endParaRPr>
          </a:p>
        </p:txBody>
      </p:sp>
      <p:sp>
        <p:nvSpPr>
          <p:cNvPr id="19" name="Text Placeholder 18"/>
          <p:cNvSpPr>
            <a:spLocks noGrp="1"/>
          </p:cNvSpPr>
          <p:nvPr>
            <p:ph type="body" sz="quarter" idx="10"/>
          </p:nvPr>
        </p:nvSpPr>
        <p:spPr>
          <a:xfrm>
            <a:off x="2562894" y="915037"/>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0" name="Text Placeholder 18"/>
          <p:cNvSpPr>
            <a:spLocks noGrp="1"/>
          </p:cNvSpPr>
          <p:nvPr>
            <p:ph type="body" sz="quarter" idx="11"/>
          </p:nvPr>
        </p:nvSpPr>
        <p:spPr>
          <a:xfrm>
            <a:off x="2562894" y="1307444"/>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1" name="Text Placeholder 18"/>
          <p:cNvSpPr>
            <a:spLocks noGrp="1"/>
          </p:cNvSpPr>
          <p:nvPr>
            <p:ph type="body" sz="quarter" idx="12"/>
          </p:nvPr>
        </p:nvSpPr>
        <p:spPr>
          <a:xfrm>
            <a:off x="2562894" y="1699850"/>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2" name="Text Placeholder 18"/>
          <p:cNvSpPr>
            <a:spLocks noGrp="1"/>
          </p:cNvSpPr>
          <p:nvPr>
            <p:ph type="body" sz="quarter" idx="13"/>
          </p:nvPr>
        </p:nvSpPr>
        <p:spPr>
          <a:xfrm>
            <a:off x="2562894" y="2092256"/>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3" name="Text Placeholder 18"/>
          <p:cNvSpPr>
            <a:spLocks noGrp="1"/>
          </p:cNvSpPr>
          <p:nvPr>
            <p:ph type="body" sz="quarter" idx="14"/>
          </p:nvPr>
        </p:nvSpPr>
        <p:spPr>
          <a:xfrm>
            <a:off x="2562894" y="2484661"/>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4" name="Date Placeholder 23"/>
          <p:cNvSpPr>
            <a:spLocks noGrp="1"/>
          </p:cNvSpPr>
          <p:nvPr>
            <p:ph type="dt" sz="half" idx="15"/>
          </p:nvPr>
        </p:nvSpPr>
        <p:spPr>
          <a:xfrm>
            <a:off x="8821673" y="2698786"/>
            <a:ext cx="3091477" cy="192024"/>
          </a:xfrm>
          <a:prstGeom prst="rect">
            <a:avLst/>
          </a:prstGeom>
        </p:spPr>
        <p:txBody>
          <a:bodyPr wrap="square" lIns="91440" tIns="45720" rIns="91440" bIns="45720">
            <a:noAutofit/>
          </a:bodyPr>
          <a:lstStyle>
            <a:lvl1pPr>
              <a:lnSpc>
                <a:spcPct val="90000"/>
              </a:lnSpc>
              <a:defRPr lang="en-US" sz="1400" b="0" kern="1200" spc="-70" baseline="0" smtClean="0">
                <a:solidFill>
                  <a:srgbClr val="2A2A2A"/>
                </a:solidFill>
                <a:latin typeface="Segoe UI" pitchFamily="34" charset="0"/>
                <a:ea typeface="Segoe UI" pitchFamily="34" charset="0"/>
                <a:cs typeface="Segoe UI" pitchFamily="34" charset="0"/>
              </a:defRPr>
            </a:lvl1pPr>
          </a:lstStyle>
          <a:p>
            <a:pPr defTabSz="914188"/>
            <a:fld id="{0A6E37CE-C3F7-4F62-9562-F6566C37D3B0}" type="datetime1">
              <a:rPr lang="en-US" smtClean="0"/>
              <a:t>12/20/2017</a:t>
            </a:fld>
            <a:endParaRPr lang="en-US"/>
          </a:p>
        </p:txBody>
      </p:sp>
      <p:sp>
        <p:nvSpPr>
          <p:cNvPr id="25" name="Slide Number Placeholder 24"/>
          <p:cNvSpPr>
            <a:spLocks noGrp="1"/>
          </p:cNvSpPr>
          <p:nvPr>
            <p:ph type="sldNum" sz="quarter" idx="16"/>
          </p:nvPr>
        </p:nvSpPr>
        <p:spPr>
          <a:xfrm>
            <a:off x="11675930" y="43934"/>
            <a:ext cx="387450" cy="184666"/>
          </a:xfrm>
          <a:prstGeom prst="rect">
            <a:avLst/>
          </a:prstGeom>
        </p:spPr>
        <p:txBody>
          <a:bodyPr/>
          <a:lstStyle/>
          <a:p>
            <a:pPr defTabSz="914188"/>
            <a:fld id="{39C89EF5-7155-4CA9-9B6F-554A6F834B30}" type="slidenum">
              <a:rPr lang="en-US" smtClean="0">
                <a:solidFill>
                  <a:srgbClr val="000000">
                    <a:tint val="75000"/>
                  </a:srgbClr>
                </a:solidFill>
              </a:rPr>
              <a:pPr defTabSz="914188"/>
              <a:t>‹#›</a:t>
            </a:fld>
            <a:endParaRPr lang="en-US">
              <a:solidFill>
                <a:srgbClr val="000000">
                  <a:tint val="75000"/>
                </a:srgbClr>
              </a:solidFill>
            </a:endParaRPr>
          </a:p>
        </p:txBody>
      </p:sp>
      <p:sp>
        <p:nvSpPr>
          <p:cNvPr id="26" name="Text Placeholder 18"/>
          <p:cNvSpPr>
            <a:spLocks noGrp="1"/>
          </p:cNvSpPr>
          <p:nvPr>
            <p:ph type="body" sz="quarter" idx="17"/>
          </p:nvPr>
        </p:nvSpPr>
        <p:spPr>
          <a:xfrm>
            <a:off x="2562894" y="2877067"/>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7" name="Text Placeholder 18"/>
          <p:cNvSpPr>
            <a:spLocks noGrp="1"/>
          </p:cNvSpPr>
          <p:nvPr>
            <p:ph type="body" sz="quarter" idx="18"/>
          </p:nvPr>
        </p:nvSpPr>
        <p:spPr>
          <a:xfrm>
            <a:off x="2562894" y="3269474"/>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8" name="Text Placeholder 18"/>
          <p:cNvSpPr>
            <a:spLocks noGrp="1"/>
          </p:cNvSpPr>
          <p:nvPr>
            <p:ph type="body" sz="quarter" idx="19"/>
          </p:nvPr>
        </p:nvSpPr>
        <p:spPr>
          <a:xfrm>
            <a:off x="2562894" y="3661880"/>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29" name="Text Placeholder 18"/>
          <p:cNvSpPr>
            <a:spLocks noGrp="1"/>
          </p:cNvSpPr>
          <p:nvPr>
            <p:ph type="body" sz="quarter" idx="20"/>
          </p:nvPr>
        </p:nvSpPr>
        <p:spPr>
          <a:xfrm>
            <a:off x="2562894" y="4054282"/>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0" name="Text Placeholder 18"/>
          <p:cNvSpPr>
            <a:spLocks noGrp="1"/>
          </p:cNvSpPr>
          <p:nvPr>
            <p:ph type="body" sz="quarter" idx="21"/>
          </p:nvPr>
        </p:nvSpPr>
        <p:spPr>
          <a:xfrm>
            <a:off x="2562894" y="4494147"/>
            <a:ext cx="6217583" cy="372090"/>
          </a:xfrm>
          <a:prstGeom prst="rect">
            <a:avLst/>
          </a:prstGeom>
        </p:spPr>
        <p:txBody>
          <a:bodyPr anchor="t"/>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3" name="Text Placeholder 18"/>
          <p:cNvSpPr>
            <a:spLocks noGrp="1"/>
          </p:cNvSpPr>
          <p:nvPr>
            <p:ph type="body" sz="quarter" idx="24"/>
          </p:nvPr>
        </p:nvSpPr>
        <p:spPr>
          <a:xfrm>
            <a:off x="2562894" y="5625907"/>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6" name="Text Placeholder 18"/>
          <p:cNvSpPr>
            <a:spLocks noGrp="1"/>
          </p:cNvSpPr>
          <p:nvPr>
            <p:ph type="body" sz="quarter" idx="27"/>
          </p:nvPr>
        </p:nvSpPr>
        <p:spPr>
          <a:xfrm>
            <a:off x="8821674" y="1117721"/>
            <a:ext cx="3087679" cy="374948"/>
          </a:xfrm>
          <a:prstGeom prst="rect">
            <a:avLst/>
          </a:prstGeom>
        </p:spPr>
        <p:txBody>
          <a:bodyPr lIns="91440" rIns="91440" anchor="t"/>
          <a:lstStyle>
            <a:lvl1pPr marL="0" indent="0">
              <a:buNone/>
              <a:defRPr lang="en-US" sz="1400" b="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8" name="Text Placeholder 18"/>
          <p:cNvSpPr>
            <a:spLocks noGrp="1"/>
          </p:cNvSpPr>
          <p:nvPr>
            <p:ph type="body" sz="quarter" idx="29"/>
          </p:nvPr>
        </p:nvSpPr>
        <p:spPr>
          <a:xfrm>
            <a:off x="8821674" y="3480637"/>
            <a:ext cx="3201234" cy="374948"/>
          </a:xfrm>
          <a:prstGeom prst="rect">
            <a:avLst/>
          </a:prstGeom>
        </p:spPr>
        <p:txBody>
          <a:bodyPr lIns="91440" rIns="91440" anchor="t"/>
          <a:lstStyle>
            <a:lvl1pPr marL="0" indent="0">
              <a:buNone/>
              <a:defRPr lang="en-US" sz="1400" b="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9" name="Text Placeholder 18"/>
          <p:cNvSpPr>
            <a:spLocks noGrp="1"/>
          </p:cNvSpPr>
          <p:nvPr>
            <p:ph type="body" sz="quarter" idx="30"/>
          </p:nvPr>
        </p:nvSpPr>
        <p:spPr>
          <a:xfrm>
            <a:off x="8821671" y="4263730"/>
            <a:ext cx="3201234" cy="374948"/>
          </a:xfrm>
          <a:prstGeom prst="rect">
            <a:avLst/>
          </a:prstGeom>
        </p:spPr>
        <p:txBody>
          <a:bodyPr lIns="91440" rIns="91440" anchor="t"/>
          <a:lstStyle>
            <a:lvl1pPr marL="0" indent="0">
              <a:buNone/>
              <a:defRPr lang="en-US" sz="1400" b="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40" name="Text Placeholder 18"/>
          <p:cNvSpPr>
            <a:spLocks noGrp="1"/>
          </p:cNvSpPr>
          <p:nvPr>
            <p:ph type="body" sz="quarter" idx="31"/>
          </p:nvPr>
        </p:nvSpPr>
        <p:spPr>
          <a:xfrm>
            <a:off x="8821671" y="5035336"/>
            <a:ext cx="3201234" cy="374948"/>
          </a:xfrm>
          <a:prstGeom prst="rect">
            <a:avLst/>
          </a:prstGeom>
        </p:spPr>
        <p:txBody>
          <a:bodyPr lIns="91440" rIns="91440" anchor="t"/>
          <a:lstStyle>
            <a:lvl1pPr marL="0" indent="0">
              <a:buNone/>
              <a:defRPr lang="en-US" sz="1400" b="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41" name="Rectangle 40"/>
          <p:cNvSpPr/>
          <p:nvPr userDrawn="1"/>
        </p:nvSpPr>
        <p:spPr bwMode="blackWhite">
          <a:xfrm>
            <a:off x="8821672" y="1719145"/>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Saved Time Stamp:</a:t>
            </a:r>
          </a:p>
        </p:txBody>
      </p:sp>
      <p:sp>
        <p:nvSpPr>
          <p:cNvPr id="42" name="Rectangle 41"/>
          <p:cNvSpPr/>
          <p:nvPr userDrawn="1"/>
        </p:nvSpPr>
        <p:spPr bwMode="blackWhite">
          <a:xfrm>
            <a:off x="8821671" y="2497815"/>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Print Date and Time:</a:t>
            </a:r>
          </a:p>
        </p:txBody>
      </p:sp>
      <p:sp>
        <p:nvSpPr>
          <p:cNvPr id="43" name="Rectangle 42"/>
          <p:cNvSpPr/>
          <p:nvPr userDrawn="1"/>
        </p:nvSpPr>
        <p:spPr bwMode="blackWhite">
          <a:xfrm>
            <a:off x="8821671" y="3283625"/>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Number of Slides:</a:t>
            </a:r>
          </a:p>
        </p:txBody>
      </p:sp>
      <p:sp>
        <p:nvSpPr>
          <p:cNvPr id="44" name="Rectangle 43"/>
          <p:cNvSpPr/>
          <p:nvPr userDrawn="1"/>
        </p:nvSpPr>
        <p:spPr bwMode="blackWhite">
          <a:xfrm>
            <a:off x="8821671" y="4062410"/>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Number of Pages:</a:t>
            </a:r>
          </a:p>
        </p:txBody>
      </p:sp>
      <p:sp>
        <p:nvSpPr>
          <p:cNvPr id="45" name="Rectangle 44"/>
          <p:cNvSpPr/>
          <p:nvPr userDrawn="1"/>
        </p:nvSpPr>
        <p:spPr bwMode="blackWhite">
          <a:xfrm>
            <a:off x="8821671" y="4839495"/>
            <a:ext cx="3201234" cy="197233"/>
          </a:xfrm>
          <a:prstGeom prst="rect">
            <a:avLst/>
          </a:prstGeom>
          <a:solidFill>
            <a:srgbClr val="2A2A2A"/>
          </a:solidFill>
        </p:spPr>
        <p:txBody>
          <a:bodyPr wrap="square" lIns="91427" tIns="27428" rIns="91427" bIns="0">
            <a:spAutoFit/>
          </a:bodyPr>
          <a:lstStyle/>
          <a:p>
            <a:pPr defTabSz="914188">
              <a:lnSpc>
                <a:spcPct val="90000"/>
              </a:lnSpc>
            </a:pPr>
            <a:r>
              <a:rPr lang="en-US" sz="1200">
                <a:solidFill>
                  <a:srgbClr val="FFFFFF"/>
                </a:solidFill>
              </a:rPr>
              <a:t>Other Notes</a:t>
            </a:r>
          </a:p>
        </p:txBody>
      </p:sp>
      <p:sp>
        <p:nvSpPr>
          <p:cNvPr id="46" name="Text Placeholder 18"/>
          <p:cNvSpPr>
            <a:spLocks noGrp="1"/>
          </p:cNvSpPr>
          <p:nvPr>
            <p:ph type="body" sz="quarter" idx="32"/>
          </p:nvPr>
        </p:nvSpPr>
        <p:spPr>
          <a:xfrm>
            <a:off x="8821674" y="1921589"/>
            <a:ext cx="3087679" cy="374948"/>
          </a:xfrm>
          <a:prstGeom prst="rect">
            <a:avLst/>
          </a:prstGeom>
        </p:spPr>
        <p:txBody>
          <a:bodyPr lIns="91440" rIns="91440" anchor="t"/>
          <a:lstStyle>
            <a:lvl1pPr marL="0" indent="0">
              <a:buNone/>
              <a:defRPr lang="en-US" sz="1400" b="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3" name="Title 2"/>
          <p:cNvSpPr>
            <a:spLocks noGrp="1"/>
          </p:cNvSpPr>
          <p:nvPr>
            <p:ph type="title" hasCustomPrompt="1"/>
          </p:nvPr>
        </p:nvSpPr>
        <p:spPr>
          <a:xfrm>
            <a:off x="261457" y="291102"/>
            <a:ext cx="11663310" cy="899665"/>
          </a:xfrm>
        </p:spPr>
        <p:txBody>
          <a:bodyPr/>
          <a:lstStyle>
            <a:lvl1pPr>
              <a:defRPr sz="3137"/>
            </a:lvl1pPr>
          </a:lstStyle>
          <a:p>
            <a:r>
              <a:rPr lang="en-US"/>
              <a:t>&lt;Event Name Overview&gt;</a:t>
            </a:r>
          </a:p>
        </p:txBody>
      </p:sp>
      <p:sp>
        <p:nvSpPr>
          <p:cNvPr id="37" name="Text Placeholder 18"/>
          <p:cNvSpPr>
            <a:spLocks noGrp="1"/>
          </p:cNvSpPr>
          <p:nvPr>
            <p:ph type="body" sz="quarter" idx="33"/>
          </p:nvPr>
        </p:nvSpPr>
        <p:spPr>
          <a:xfrm>
            <a:off x="2562894" y="6026785"/>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
        <p:nvSpPr>
          <p:cNvPr id="47" name="Text Placeholder 18"/>
          <p:cNvSpPr>
            <a:spLocks noGrp="1"/>
          </p:cNvSpPr>
          <p:nvPr>
            <p:ph type="body" sz="quarter" idx="34"/>
          </p:nvPr>
        </p:nvSpPr>
        <p:spPr>
          <a:xfrm>
            <a:off x="2562894" y="6427662"/>
            <a:ext cx="6217583" cy="372090"/>
          </a:xfrm>
          <a:prstGeom prst="rect">
            <a:avLst/>
          </a:prstGeom>
        </p:spPr>
        <p:txBody>
          <a:bodyPr anchor="ctr"/>
          <a:lstStyle>
            <a:lvl1pPr marL="0" indent="0">
              <a:lnSpc>
                <a:spcPct val="87000"/>
              </a:lnSpc>
              <a:spcBef>
                <a:spcPts val="0"/>
              </a:spcBef>
              <a:buNone/>
              <a:defRPr lang="en-US" sz="1400" kern="1200" baseline="0" dirty="0" smtClean="0">
                <a:solidFill>
                  <a:srgbClr val="2A2A2A"/>
                </a:solidFill>
                <a:latin typeface="Segoe UI" pitchFamily="34" charset="0"/>
                <a:ea typeface="Segoe UI" pitchFamily="34" charset="0"/>
                <a:cs typeface="Segoe UI" pitchFamily="34" charset="0"/>
              </a:defRPr>
            </a:lvl1pPr>
          </a:lstStyle>
          <a:p>
            <a:pPr lvl="0"/>
            <a:endParaRPr lang="en-US"/>
          </a:p>
        </p:txBody>
      </p:sp>
    </p:spTree>
    <p:extLst>
      <p:ext uri="{BB962C8B-B14F-4D97-AF65-F5344CB8AC3E}">
        <p14:creationId xmlns:p14="http://schemas.microsoft.com/office/powerpoint/2010/main" val="18007850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5903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80954"/>
          </a:xfrm>
        </p:spPr>
        <p:txBody>
          <a:bodyPr>
            <a:spAutoFit/>
          </a:bodyPr>
          <a:lstStyle>
            <a:lvl1pPr>
              <a:defRPr sz="4000">
                <a:gradFill>
                  <a:gsLst>
                    <a:gs pos="1250">
                      <a:schemeClr val="tx2"/>
                    </a:gs>
                    <a:gs pos="99000">
                      <a:schemeClr val="tx2"/>
                    </a:gs>
                  </a:gsLst>
                  <a:lin ang="5400000" scaled="0"/>
                </a:gradFill>
              </a:defRPr>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lvl1pPr>
              <a:defRPr sz="5400"/>
            </a:lvl1pPr>
          </a:lstStyle>
          <a:p>
            <a:r>
              <a:rPr lang="en-US"/>
              <a:t>Click to edit Master title style</a:t>
            </a:r>
          </a:p>
        </p:txBody>
      </p:sp>
    </p:spTree>
    <p:extLst>
      <p:ext uri="{BB962C8B-B14F-4D97-AF65-F5344CB8AC3E}">
        <p14:creationId xmlns:p14="http://schemas.microsoft.com/office/powerpoint/2010/main" val="8459628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6057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7714" y="201707"/>
            <a:ext cx="7837714" cy="529407"/>
          </a:xfrm>
        </p:spPr>
        <p:txBody>
          <a:bodyPr lIns="0" rIns="0"/>
          <a:lstStyle>
            <a:lvl1pPr>
              <a:defRPr>
                <a:solidFill>
                  <a:srgbClr val="000000"/>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solidFill>
                <a:srgbClr val="505050"/>
              </a:solidFill>
            </a:endParaRPr>
          </a:p>
        </p:txBody>
      </p:sp>
      <p:sp>
        <p:nvSpPr>
          <p:cNvPr id="4" name="Slide Number Placeholder 3"/>
          <p:cNvSpPr>
            <a:spLocks noGrp="1"/>
          </p:cNvSpPr>
          <p:nvPr>
            <p:ph type="sldNum" sz="quarter" idx="11"/>
          </p:nvPr>
        </p:nvSpPr>
        <p:spPr/>
        <p:txBody>
          <a:bodyPr/>
          <a:lstStyle/>
          <a:p>
            <a:fld id="{77A80767-0168-4202-AF54-9FDB461E3B29}" type="slidenum">
              <a:rPr lang="en-US" smtClean="0">
                <a:gradFill>
                  <a:gsLst>
                    <a:gs pos="5000">
                      <a:srgbClr val="505050"/>
                    </a:gs>
                    <a:gs pos="31000">
                      <a:srgbClr val="505050"/>
                    </a:gs>
                  </a:gsLst>
                  <a:lin ang="5400000" scaled="0"/>
                </a:gradFill>
              </a:rPr>
              <a:pPr/>
              <a:t>‹#›</a:t>
            </a:fld>
            <a:endParaRPr lang="en-US">
              <a:gradFill>
                <a:gsLst>
                  <a:gs pos="5000">
                    <a:srgbClr val="505050"/>
                  </a:gs>
                  <a:gs pos="31000">
                    <a:srgbClr val="505050"/>
                  </a:gs>
                </a:gsLst>
                <a:lin ang="5400000" scaled="0"/>
              </a:gradFill>
            </a:endParaRPr>
          </a:p>
        </p:txBody>
      </p:sp>
      <p:sp>
        <p:nvSpPr>
          <p:cNvPr id="7" name="Text Placeholder 6"/>
          <p:cNvSpPr>
            <a:spLocks noGrp="1"/>
          </p:cNvSpPr>
          <p:nvPr>
            <p:ph type="body" sz="quarter" idx="12" hasCustomPrompt="1"/>
          </p:nvPr>
        </p:nvSpPr>
        <p:spPr>
          <a:xfrm>
            <a:off x="8055432" y="201710"/>
            <a:ext cx="3918857" cy="311727"/>
          </a:xfrm>
        </p:spPr>
        <p:txBody>
          <a:bodyPr vert="horz" wrap="square" lIns="127337" tIns="79586" rIns="127337" bIns="79586" rtlCol="0" anchor="t">
            <a:noAutofit/>
          </a:bodyPr>
          <a:lstStyle>
            <a:lvl1pPr marL="0" indent="0" algn="r">
              <a:buFontTx/>
              <a:buNone/>
              <a:defRPr lang="en-US" sz="1309" b="0" cap="none" dirty="0">
                <a:ln w="3175">
                  <a:noFill/>
                </a:ln>
                <a:solidFill>
                  <a:srgbClr val="000000"/>
                </a:solidFill>
                <a:effectLst/>
                <a:latin typeface="+mn-lt"/>
                <a:cs typeface="Segoe UI" pitchFamily="34" charset="0"/>
              </a:defRPr>
            </a:lvl1pPr>
          </a:lstStyle>
          <a:p>
            <a:pPr lvl="0">
              <a:spcBef>
                <a:spcPct val="0"/>
              </a:spcBef>
            </a:pPr>
            <a:r>
              <a:rPr lang="en-US"/>
              <a:t>Presenter: First Name, Last Name</a:t>
            </a:r>
          </a:p>
        </p:txBody>
      </p:sp>
    </p:spTree>
    <p:extLst>
      <p:ext uri="{BB962C8B-B14F-4D97-AF65-F5344CB8AC3E}">
        <p14:creationId xmlns:p14="http://schemas.microsoft.com/office/powerpoint/2010/main" val="2079121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Option 1">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1613794"/>
            <a:ext cx="6274911" cy="1793104"/>
          </a:xfrm>
          <a:noFill/>
        </p:spPr>
        <p:txBody>
          <a:bodyPr lIns="146304" tIns="91440" rIns="146304" bIns="91440" anchor="t" anchorCtr="0"/>
          <a:lstStyle>
            <a:lvl1pPr>
              <a:defRPr sz="5294" spc="-98" baseline="0">
                <a:gradFill>
                  <a:gsLst>
                    <a:gs pos="76852">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406897"/>
            <a:ext cx="6276530" cy="1793104"/>
          </a:xfrm>
        </p:spPr>
        <p:txBody>
          <a:bodyPr tIns="109728" bIns="109728">
            <a:noAutofit/>
          </a:bodyPr>
          <a:lstStyle>
            <a:lvl1pPr marL="0" indent="0">
              <a:spcBef>
                <a:spcPts val="0"/>
              </a:spcBef>
              <a:buNone/>
              <a:defRPr sz="3137">
                <a:gradFill>
                  <a:gsLst>
                    <a:gs pos="76852">
                      <a:schemeClr val="tx1"/>
                    </a:gs>
                    <a:gs pos="57576">
                      <a:schemeClr val="tx1"/>
                    </a:gs>
                  </a:gsLst>
                  <a:lin ang="5400000" scaled="0"/>
                </a:gradFill>
              </a:defRPr>
            </a:lvl1pPr>
          </a:lstStyle>
          <a:p>
            <a:pPr lvl="0"/>
            <a:r>
              <a:rPr lang="en-US"/>
              <a:t>Speaker Name</a:t>
            </a:r>
          </a:p>
        </p:txBody>
      </p:sp>
      <p:grpSp>
        <p:nvGrpSpPr>
          <p:cNvPr id="8" name="Group 7"/>
          <p:cNvGrpSpPr>
            <a:grpSpLocks noChangeAspect="1"/>
          </p:cNvGrpSpPr>
          <p:nvPr userDrawn="1"/>
        </p:nvGrpSpPr>
        <p:grpSpPr bwMode="gray">
          <a:xfrm>
            <a:off x="448213" y="6034000"/>
            <a:ext cx="1648360" cy="353933"/>
            <a:chOff x="457200" y="1643393"/>
            <a:chExt cx="4492753" cy="964540"/>
          </a:xfrm>
        </p:grpSpPr>
        <p:pic>
          <p:nvPicPr>
            <p:cNvPr id="12" name="Picture 11"/>
            <p:cNvPicPr>
              <a:picLocks noChangeAspect="1"/>
            </p:cNvPicPr>
            <p:nvPr/>
          </p:nvPicPr>
          <p:blipFill>
            <a:blip r:embed="rId2"/>
            <a:stretch>
              <a:fillRect/>
            </a:stretch>
          </p:blipFill>
          <p:spPr bwMode="gray">
            <a:xfrm>
              <a:off x="457200" y="1643393"/>
              <a:ext cx="964540" cy="964540"/>
            </a:xfrm>
            <a:prstGeom prst="rect">
              <a:avLst/>
            </a:prstGeom>
          </p:spPr>
        </p:pic>
        <p:sp>
          <p:nvSpPr>
            <p:cNvPr id="14"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28" name="Group 27"/>
          <p:cNvGrpSpPr/>
          <p:nvPr userDrawn="1"/>
        </p:nvGrpSpPr>
        <p:grpSpPr>
          <a:xfrm>
            <a:off x="5647788" y="3463739"/>
            <a:ext cx="6548878" cy="3415534"/>
            <a:chOff x="-1" y="2506985"/>
            <a:chExt cx="1462502" cy="762652"/>
          </a:xfrm>
        </p:grpSpPr>
        <p:grpSp>
          <p:nvGrpSpPr>
            <p:cNvPr id="29" name="Group 28"/>
            <p:cNvGrpSpPr>
              <a:grpSpLocks noChangeAspect="1"/>
            </p:cNvGrpSpPr>
            <p:nvPr/>
          </p:nvGrpSpPr>
          <p:grpSpPr>
            <a:xfrm>
              <a:off x="-1" y="2626805"/>
              <a:ext cx="1462502" cy="642832"/>
              <a:chOff x="-12967953" y="6185934"/>
              <a:chExt cx="5632011" cy="2475511"/>
            </a:xfrm>
          </p:grpSpPr>
          <p:sp>
            <p:nvSpPr>
              <p:cNvPr id="31" name="Freeform 87"/>
              <p:cNvSpPr>
                <a:spLocks noEditPoints="1"/>
              </p:cNvSpPr>
              <p:nvPr/>
            </p:nvSpPr>
            <p:spPr bwMode="auto">
              <a:xfrm>
                <a:off x="-10692122" y="6794402"/>
                <a:ext cx="719098" cy="719098"/>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88"/>
              <p:cNvSpPr>
                <a:spLocks noEditPoints="1"/>
              </p:cNvSpPr>
              <p:nvPr/>
            </p:nvSpPr>
            <p:spPr bwMode="auto">
              <a:xfrm>
                <a:off x="-11379612" y="7308045"/>
                <a:ext cx="987775" cy="987775"/>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89"/>
              <p:cNvSpPr>
                <a:spLocks noEditPoints="1"/>
              </p:cNvSpPr>
              <p:nvPr/>
            </p:nvSpPr>
            <p:spPr bwMode="auto">
              <a:xfrm>
                <a:off x="-10210088" y="7023564"/>
                <a:ext cx="1438200" cy="1438197"/>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0078D7"/>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latin typeface="Segoe UI" panose="020B0502040204020203" pitchFamily="34" charset="0"/>
                  <a:cs typeface="Segoe UI" panose="020B0502040204020203" pitchFamily="34" charset="0"/>
                </a:endParaRPr>
              </a:p>
            </p:txBody>
          </p:sp>
          <p:sp>
            <p:nvSpPr>
              <p:cNvPr id="34" name="Freeform 90"/>
              <p:cNvSpPr>
                <a:spLocks/>
              </p:cNvSpPr>
              <p:nvPr/>
            </p:nvSpPr>
            <p:spPr bwMode="auto">
              <a:xfrm>
                <a:off x="-12967953" y="6581045"/>
                <a:ext cx="1951843" cy="2070371"/>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sp>
            <p:nvSpPr>
              <p:cNvPr id="35" name="Freeform 34"/>
              <p:cNvSpPr>
                <a:spLocks/>
              </p:cNvSpPr>
              <p:nvPr/>
            </p:nvSpPr>
            <p:spPr bwMode="auto">
              <a:xfrm>
                <a:off x="-9119586" y="6185934"/>
                <a:ext cx="1783644" cy="2475511"/>
              </a:xfrm>
              <a:custGeom>
                <a:avLst/>
                <a:gdLst>
                  <a:gd name="connsiteX0" fmla="*/ 966766 w 1780376"/>
                  <a:gd name="connsiteY0" fmla="*/ 0 h 2465482"/>
                  <a:gd name="connsiteX1" fmla="*/ 1686144 w 1780376"/>
                  <a:gd name="connsiteY1" fmla="*/ 719778 h 2465482"/>
                  <a:gd name="connsiteX2" fmla="*/ 1611277 w 1780376"/>
                  <a:gd name="connsiteY2" fmla="*/ 1035698 h 2465482"/>
                  <a:gd name="connsiteX3" fmla="*/ 1686144 w 1780376"/>
                  <a:gd name="connsiteY3" fmla="*/ 1032441 h 2465482"/>
                  <a:gd name="connsiteX4" fmla="*/ 1780376 w 1780376"/>
                  <a:gd name="connsiteY4" fmla="*/ 1041933 h 2465482"/>
                  <a:gd name="connsiteX5" fmla="*/ 1780376 w 1780376"/>
                  <a:gd name="connsiteY5" fmla="*/ 2455903 h 2465482"/>
                  <a:gd name="connsiteX6" fmla="*/ 1686144 w 1780376"/>
                  <a:gd name="connsiteY6" fmla="*/ 2465482 h 2465482"/>
                  <a:gd name="connsiteX7" fmla="*/ 0 w 1780376"/>
                  <a:gd name="connsiteY7" fmla="*/ 2465482 h 2465482"/>
                  <a:gd name="connsiteX8" fmla="*/ 0 w 1780376"/>
                  <a:gd name="connsiteY8" fmla="*/ 452711 h 2465482"/>
                  <a:gd name="connsiteX9" fmla="*/ 257153 w 1780376"/>
                  <a:gd name="connsiteY9" fmla="*/ 631841 h 2465482"/>
                  <a:gd name="connsiteX10" fmla="*/ 966766 w 1780376"/>
                  <a:gd name="connsiteY10" fmla="*/ 0 h 2465482"/>
                  <a:gd name="connsiteX0" fmla="*/ 966766 w 1783644"/>
                  <a:gd name="connsiteY0" fmla="*/ 0 h 2475511"/>
                  <a:gd name="connsiteX1" fmla="*/ 1686144 w 1783644"/>
                  <a:gd name="connsiteY1" fmla="*/ 719778 h 2475511"/>
                  <a:gd name="connsiteX2" fmla="*/ 1611277 w 1783644"/>
                  <a:gd name="connsiteY2" fmla="*/ 1035698 h 2475511"/>
                  <a:gd name="connsiteX3" fmla="*/ 1686144 w 1783644"/>
                  <a:gd name="connsiteY3" fmla="*/ 1032441 h 2475511"/>
                  <a:gd name="connsiteX4" fmla="*/ 1780376 w 1783644"/>
                  <a:gd name="connsiteY4" fmla="*/ 1041933 h 2475511"/>
                  <a:gd name="connsiteX5" fmla="*/ 1783644 w 1783644"/>
                  <a:gd name="connsiteY5" fmla="*/ 2475511 h 2475511"/>
                  <a:gd name="connsiteX6" fmla="*/ 1686144 w 1783644"/>
                  <a:gd name="connsiteY6" fmla="*/ 2465482 h 2475511"/>
                  <a:gd name="connsiteX7" fmla="*/ 0 w 1783644"/>
                  <a:gd name="connsiteY7" fmla="*/ 2465482 h 2475511"/>
                  <a:gd name="connsiteX8" fmla="*/ 0 w 1783644"/>
                  <a:gd name="connsiteY8" fmla="*/ 452711 h 2475511"/>
                  <a:gd name="connsiteX9" fmla="*/ 257153 w 1783644"/>
                  <a:gd name="connsiteY9" fmla="*/ 631841 h 2475511"/>
                  <a:gd name="connsiteX10" fmla="*/ 966766 w 1783644"/>
                  <a:gd name="connsiteY10" fmla="*/ 0 h 247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3644" h="2475511">
                    <a:moveTo>
                      <a:pt x="966766" y="0"/>
                    </a:moveTo>
                    <a:cubicBezTo>
                      <a:pt x="1363889" y="0"/>
                      <a:pt x="1686144" y="322434"/>
                      <a:pt x="1686144" y="719778"/>
                    </a:cubicBezTo>
                    <a:cubicBezTo>
                      <a:pt x="1686144" y="833769"/>
                      <a:pt x="1656848" y="941248"/>
                      <a:pt x="1611277" y="1035698"/>
                    </a:cubicBezTo>
                    <a:cubicBezTo>
                      <a:pt x="1634062" y="1032441"/>
                      <a:pt x="1660103" y="1032441"/>
                      <a:pt x="1686144" y="1032441"/>
                    </a:cubicBezTo>
                    <a:lnTo>
                      <a:pt x="1780376" y="1041933"/>
                    </a:lnTo>
                    <a:cubicBezTo>
                      <a:pt x="1781465" y="1519792"/>
                      <a:pt x="1782555" y="1997652"/>
                      <a:pt x="1783644" y="2475511"/>
                    </a:cubicBezTo>
                    <a:lnTo>
                      <a:pt x="1686144" y="2465482"/>
                    </a:lnTo>
                    <a:lnTo>
                      <a:pt x="0" y="2465482"/>
                    </a:lnTo>
                    <a:lnTo>
                      <a:pt x="0" y="452711"/>
                    </a:lnTo>
                    <a:cubicBezTo>
                      <a:pt x="100908" y="491794"/>
                      <a:pt x="185541" y="556932"/>
                      <a:pt x="257153" y="631841"/>
                    </a:cubicBezTo>
                    <a:cubicBezTo>
                      <a:pt x="299470" y="276838"/>
                      <a:pt x="602194" y="0"/>
                      <a:pt x="96676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grpSp>
        <p:sp>
          <p:nvSpPr>
            <p:cNvPr id="30" name="Freeform 95"/>
            <p:cNvSpPr>
              <a:spLocks/>
            </p:cNvSpPr>
            <p:nvPr/>
          </p:nvSpPr>
          <p:spPr bwMode="auto">
            <a:xfrm>
              <a:off x="306707" y="2506985"/>
              <a:ext cx="312041" cy="131865"/>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0078D7"/>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36" name="Picture 35"/>
          <p:cNvPicPr>
            <a:picLocks noChangeAspect="1"/>
          </p:cNvPicPr>
          <p:nvPr userDrawn="1"/>
        </p:nvPicPr>
        <p:blipFill>
          <a:blip r:embed="rId3"/>
          <a:stretch>
            <a:fillRect/>
          </a:stretch>
        </p:blipFill>
        <p:spPr>
          <a:xfrm>
            <a:off x="389073" y="440493"/>
            <a:ext cx="5333417" cy="365382"/>
          </a:xfrm>
          <a:prstGeom prst="rect">
            <a:avLst/>
          </a:prstGeom>
        </p:spPr>
      </p:pic>
    </p:spTree>
    <p:extLst>
      <p:ext uri="{BB962C8B-B14F-4D97-AF65-F5344CB8AC3E}">
        <p14:creationId xmlns:p14="http://schemas.microsoft.com/office/powerpoint/2010/main" val="466932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689D9-93F9-4B1A-A49C-FBA24234BFC9}"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1F60D-77CA-4F03-8D91-C8D8059E76F1}" type="slidenum">
              <a:rPr lang="en-US" smtClean="0"/>
              <a:t>‹#›</a:t>
            </a:fld>
            <a:endParaRPr lang="en-US"/>
          </a:p>
        </p:txBody>
      </p:sp>
    </p:spTree>
    <p:extLst>
      <p:ext uri="{BB962C8B-B14F-4D97-AF65-F5344CB8AC3E}">
        <p14:creationId xmlns:p14="http://schemas.microsoft.com/office/powerpoint/2010/main" val="2144753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Option 1">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1613794"/>
            <a:ext cx="6274911" cy="1793104"/>
          </a:xfrm>
          <a:noFill/>
        </p:spPr>
        <p:txBody>
          <a:bodyPr lIns="146304" tIns="91440" rIns="146304" bIns="91440" anchor="t" anchorCtr="0"/>
          <a:lstStyle>
            <a:lvl1pPr>
              <a:defRPr sz="5294" spc="-98" baseline="0">
                <a:gradFill>
                  <a:gsLst>
                    <a:gs pos="76852">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406897"/>
            <a:ext cx="6276530" cy="1793104"/>
          </a:xfrm>
        </p:spPr>
        <p:txBody>
          <a:bodyPr tIns="109728" bIns="109728">
            <a:noAutofit/>
          </a:bodyPr>
          <a:lstStyle>
            <a:lvl1pPr marL="0" indent="0">
              <a:spcBef>
                <a:spcPts val="0"/>
              </a:spcBef>
              <a:buNone/>
              <a:defRPr sz="3137">
                <a:gradFill>
                  <a:gsLst>
                    <a:gs pos="76852">
                      <a:schemeClr val="tx1"/>
                    </a:gs>
                    <a:gs pos="57576">
                      <a:schemeClr val="tx1"/>
                    </a:gs>
                  </a:gsLst>
                  <a:lin ang="5400000" scaled="0"/>
                </a:gradFill>
              </a:defRPr>
            </a:lvl1pPr>
          </a:lstStyle>
          <a:p>
            <a:pPr lvl="0"/>
            <a:r>
              <a:rPr lang="en-US"/>
              <a:t>Speaker Name</a:t>
            </a:r>
          </a:p>
        </p:txBody>
      </p:sp>
      <p:grpSp>
        <p:nvGrpSpPr>
          <p:cNvPr id="8" name="Group 7"/>
          <p:cNvGrpSpPr>
            <a:grpSpLocks noChangeAspect="1"/>
          </p:cNvGrpSpPr>
          <p:nvPr userDrawn="1"/>
        </p:nvGrpSpPr>
        <p:grpSpPr bwMode="gray">
          <a:xfrm>
            <a:off x="448213" y="6034000"/>
            <a:ext cx="1648360" cy="353933"/>
            <a:chOff x="457200" y="1643393"/>
            <a:chExt cx="4492753" cy="964540"/>
          </a:xfrm>
        </p:grpSpPr>
        <p:pic>
          <p:nvPicPr>
            <p:cNvPr id="12" name="Picture 11"/>
            <p:cNvPicPr>
              <a:picLocks noChangeAspect="1"/>
            </p:cNvPicPr>
            <p:nvPr/>
          </p:nvPicPr>
          <p:blipFill>
            <a:blip r:embed="rId2"/>
            <a:stretch>
              <a:fillRect/>
            </a:stretch>
          </p:blipFill>
          <p:spPr bwMode="gray">
            <a:xfrm>
              <a:off x="457200" y="1643393"/>
              <a:ext cx="964540" cy="964540"/>
            </a:xfrm>
            <a:prstGeom prst="rect">
              <a:avLst/>
            </a:prstGeom>
          </p:spPr>
        </p:pic>
        <p:sp>
          <p:nvSpPr>
            <p:cNvPr id="14"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28" name="Group 27"/>
          <p:cNvGrpSpPr/>
          <p:nvPr userDrawn="1"/>
        </p:nvGrpSpPr>
        <p:grpSpPr>
          <a:xfrm>
            <a:off x="5647788" y="3463739"/>
            <a:ext cx="6548878" cy="3415534"/>
            <a:chOff x="-1" y="2506985"/>
            <a:chExt cx="1462502" cy="762652"/>
          </a:xfrm>
        </p:grpSpPr>
        <p:grpSp>
          <p:nvGrpSpPr>
            <p:cNvPr id="29" name="Group 28"/>
            <p:cNvGrpSpPr>
              <a:grpSpLocks noChangeAspect="1"/>
            </p:cNvGrpSpPr>
            <p:nvPr/>
          </p:nvGrpSpPr>
          <p:grpSpPr>
            <a:xfrm>
              <a:off x="-1" y="2626805"/>
              <a:ext cx="1462502" cy="642832"/>
              <a:chOff x="-12967953" y="6185934"/>
              <a:chExt cx="5632011" cy="2475511"/>
            </a:xfrm>
          </p:grpSpPr>
          <p:sp>
            <p:nvSpPr>
              <p:cNvPr id="31" name="Freeform 87"/>
              <p:cNvSpPr>
                <a:spLocks noEditPoints="1"/>
              </p:cNvSpPr>
              <p:nvPr/>
            </p:nvSpPr>
            <p:spPr bwMode="auto">
              <a:xfrm>
                <a:off x="-10692122" y="6794402"/>
                <a:ext cx="719098" cy="719098"/>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88"/>
              <p:cNvSpPr>
                <a:spLocks noEditPoints="1"/>
              </p:cNvSpPr>
              <p:nvPr/>
            </p:nvSpPr>
            <p:spPr bwMode="auto">
              <a:xfrm>
                <a:off x="-11379612" y="7308045"/>
                <a:ext cx="987775" cy="987775"/>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89"/>
              <p:cNvSpPr>
                <a:spLocks noEditPoints="1"/>
              </p:cNvSpPr>
              <p:nvPr/>
            </p:nvSpPr>
            <p:spPr bwMode="auto">
              <a:xfrm>
                <a:off x="-10210088" y="7023564"/>
                <a:ext cx="1438200" cy="1438197"/>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0078D7"/>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latin typeface="Segoe UI" panose="020B0502040204020203" pitchFamily="34" charset="0"/>
                  <a:cs typeface="Segoe UI" panose="020B0502040204020203" pitchFamily="34" charset="0"/>
                </a:endParaRPr>
              </a:p>
            </p:txBody>
          </p:sp>
          <p:sp>
            <p:nvSpPr>
              <p:cNvPr id="34" name="Freeform 90"/>
              <p:cNvSpPr>
                <a:spLocks/>
              </p:cNvSpPr>
              <p:nvPr/>
            </p:nvSpPr>
            <p:spPr bwMode="auto">
              <a:xfrm>
                <a:off x="-12967953" y="6581045"/>
                <a:ext cx="1951843" cy="2070371"/>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sp>
            <p:nvSpPr>
              <p:cNvPr id="35" name="Freeform 34"/>
              <p:cNvSpPr>
                <a:spLocks/>
              </p:cNvSpPr>
              <p:nvPr/>
            </p:nvSpPr>
            <p:spPr bwMode="auto">
              <a:xfrm>
                <a:off x="-9119586" y="6185934"/>
                <a:ext cx="1783644" cy="2475511"/>
              </a:xfrm>
              <a:custGeom>
                <a:avLst/>
                <a:gdLst>
                  <a:gd name="connsiteX0" fmla="*/ 966766 w 1780376"/>
                  <a:gd name="connsiteY0" fmla="*/ 0 h 2465482"/>
                  <a:gd name="connsiteX1" fmla="*/ 1686144 w 1780376"/>
                  <a:gd name="connsiteY1" fmla="*/ 719778 h 2465482"/>
                  <a:gd name="connsiteX2" fmla="*/ 1611277 w 1780376"/>
                  <a:gd name="connsiteY2" fmla="*/ 1035698 h 2465482"/>
                  <a:gd name="connsiteX3" fmla="*/ 1686144 w 1780376"/>
                  <a:gd name="connsiteY3" fmla="*/ 1032441 h 2465482"/>
                  <a:gd name="connsiteX4" fmla="*/ 1780376 w 1780376"/>
                  <a:gd name="connsiteY4" fmla="*/ 1041933 h 2465482"/>
                  <a:gd name="connsiteX5" fmla="*/ 1780376 w 1780376"/>
                  <a:gd name="connsiteY5" fmla="*/ 2455903 h 2465482"/>
                  <a:gd name="connsiteX6" fmla="*/ 1686144 w 1780376"/>
                  <a:gd name="connsiteY6" fmla="*/ 2465482 h 2465482"/>
                  <a:gd name="connsiteX7" fmla="*/ 0 w 1780376"/>
                  <a:gd name="connsiteY7" fmla="*/ 2465482 h 2465482"/>
                  <a:gd name="connsiteX8" fmla="*/ 0 w 1780376"/>
                  <a:gd name="connsiteY8" fmla="*/ 452711 h 2465482"/>
                  <a:gd name="connsiteX9" fmla="*/ 257153 w 1780376"/>
                  <a:gd name="connsiteY9" fmla="*/ 631841 h 2465482"/>
                  <a:gd name="connsiteX10" fmla="*/ 966766 w 1780376"/>
                  <a:gd name="connsiteY10" fmla="*/ 0 h 2465482"/>
                  <a:gd name="connsiteX0" fmla="*/ 966766 w 1783644"/>
                  <a:gd name="connsiteY0" fmla="*/ 0 h 2475511"/>
                  <a:gd name="connsiteX1" fmla="*/ 1686144 w 1783644"/>
                  <a:gd name="connsiteY1" fmla="*/ 719778 h 2475511"/>
                  <a:gd name="connsiteX2" fmla="*/ 1611277 w 1783644"/>
                  <a:gd name="connsiteY2" fmla="*/ 1035698 h 2475511"/>
                  <a:gd name="connsiteX3" fmla="*/ 1686144 w 1783644"/>
                  <a:gd name="connsiteY3" fmla="*/ 1032441 h 2475511"/>
                  <a:gd name="connsiteX4" fmla="*/ 1780376 w 1783644"/>
                  <a:gd name="connsiteY4" fmla="*/ 1041933 h 2475511"/>
                  <a:gd name="connsiteX5" fmla="*/ 1783644 w 1783644"/>
                  <a:gd name="connsiteY5" fmla="*/ 2475511 h 2475511"/>
                  <a:gd name="connsiteX6" fmla="*/ 1686144 w 1783644"/>
                  <a:gd name="connsiteY6" fmla="*/ 2465482 h 2475511"/>
                  <a:gd name="connsiteX7" fmla="*/ 0 w 1783644"/>
                  <a:gd name="connsiteY7" fmla="*/ 2465482 h 2475511"/>
                  <a:gd name="connsiteX8" fmla="*/ 0 w 1783644"/>
                  <a:gd name="connsiteY8" fmla="*/ 452711 h 2475511"/>
                  <a:gd name="connsiteX9" fmla="*/ 257153 w 1783644"/>
                  <a:gd name="connsiteY9" fmla="*/ 631841 h 2475511"/>
                  <a:gd name="connsiteX10" fmla="*/ 966766 w 1783644"/>
                  <a:gd name="connsiteY10" fmla="*/ 0 h 247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3644" h="2475511">
                    <a:moveTo>
                      <a:pt x="966766" y="0"/>
                    </a:moveTo>
                    <a:cubicBezTo>
                      <a:pt x="1363889" y="0"/>
                      <a:pt x="1686144" y="322434"/>
                      <a:pt x="1686144" y="719778"/>
                    </a:cubicBezTo>
                    <a:cubicBezTo>
                      <a:pt x="1686144" y="833769"/>
                      <a:pt x="1656848" y="941248"/>
                      <a:pt x="1611277" y="1035698"/>
                    </a:cubicBezTo>
                    <a:cubicBezTo>
                      <a:pt x="1634062" y="1032441"/>
                      <a:pt x="1660103" y="1032441"/>
                      <a:pt x="1686144" y="1032441"/>
                    </a:cubicBezTo>
                    <a:lnTo>
                      <a:pt x="1780376" y="1041933"/>
                    </a:lnTo>
                    <a:cubicBezTo>
                      <a:pt x="1781465" y="1519792"/>
                      <a:pt x="1782555" y="1997652"/>
                      <a:pt x="1783644" y="2475511"/>
                    </a:cubicBezTo>
                    <a:lnTo>
                      <a:pt x="1686144" y="2465482"/>
                    </a:lnTo>
                    <a:lnTo>
                      <a:pt x="0" y="2465482"/>
                    </a:lnTo>
                    <a:lnTo>
                      <a:pt x="0" y="452711"/>
                    </a:lnTo>
                    <a:cubicBezTo>
                      <a:pt x="100908" y="491794"/>
                      <a:pt x="185541" y="556932"/>
                      <a:pt x="257153" y="631841"/>
                    </a:cubicBezTo>
                    <a:cubicBezTo>
                      <a:pt x="299470" y="276838"/>
                      <a:pt x="602194" y="0"/>
                      <a:pt x="96676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grpSp>
        <p:sp>
          <p:nvSpPr>
            <p:cNvPr id="30" name="Freeform 95"/>
            <p:cNvSpPr>
              <a:spLocks/>
            </p:cNvSpPr>
            <p:nvPr/>
          </p:nvSpPr>
          <p:spPr bwMode="auto">
            <a:xfrm>
              <a:off x="306707" y="2506985"/>
              <a:ext cx="312041" cy="131865"/>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0078D7"/>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36" name="Picture 35"/>
          <p:cNvPicPr>
            <a:picLocks noChangeAspect="1"/>
          </p:cNvPicPr>
          <p:nvPr userDrawn="1"/>
        </p:nvPicPr>
        <p:blipFill>
          <a:blip r:embed="rId3"/>
          <a:stretch>
            <a:fillRect/>
          </a:stretch>
        </p:blipFill>
        <p:spPr>
          <a:xfrm>
            <a:off x="389073" y="440493"/>
            <a:ext cx="5333417" cy="365382"/>
          </a:xfrm>
          <a:prstGeom prst="rect">
            <a:avLst/>
          </a:prstGeom>
        </p:spPr>
      </p:pic>
    </p:spTree>
    <p:extLst>
      <p:ext uri="{BB962C8B-B14F-4D97-AF65-F5344CB8AC3E}">
        <p14:creationId xmlns:p14="http://schemas.microsoft.com/office/powerpoint/2010/main" val="33586462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33195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7714" y="201707"/>
            <a:ext cx="7837714" cy="529407"/>
          </a:xfrm>
        </p:spPr>
        <p:txBody>
          <a:bodyPr lIns="0" rIns="0"/>
          <a:lstStyle>
            <a:lvl1pPr>
              <a:defRPr>
                <a:solidFill>
                  <a:srgbClr val="000000"/>
                </a:solidFill>
              </a:defRPr>
            </a:lvl1pPr>
          </a:lstStyle>
          <a:p>
            <a:r>
              <a:rPr lang="en-US"/>
              <a:t>Click to edit Master title style</a:t>
            </a:r>
          </a:p>
        </p:txBody>
      </p:sp>
      <p:sp>
        <p:nvSpPr>
          <p:cNvPr id="3" name="Footer Placeholder 2"/>
          <p:cNvSpPr>
            <a:spLocks noGrp="1"/>
          </p:cNvSpPr>
          <p:nvPr>
            <p:ph type="ftr" sz="quarter" idx="10"/>
          </p:nvPr>
        </p:nvSpPr>
        <p:spPr>
          <a:xfrm>
            <a:off x="4038600" y="6356350"/>
            <a:ext cx="4114800" cy="365125"/>
          </a:xfrm>
          <a:prstGeom prst="rect">
            <a:avLst/>
          </a:prstGeom>
        </p:spPr>
        <p:txBody>
          <a:bodyPr/>
          <a:lstStyle/>
          <a:p>
            <a:endParaRPr lang="en-US">
              <a:solidFill>
                <a:srgbClr val="505050"/>
              </a:solidFill>
            </a:endParaRPr>
          </a:p>
        </p:txBody>
      </p:sp>
      <p:sp>
        <p:nvSpPr>
          <p:cNvPr id="4" name="Slide Number Placeholder 3"/>
          <p:cNvSpPr>
            <a:spLocks noGrp="1"/>
          </p:cNvSpPr>
          <p:nvPr>
            <p:ph type="sldNum" sz="quarter" idx="11"/>
          </p:nvPr>
        </p:nvSpPr>
        <p:spPr>
          <a:xfrm>
            <a:off x="8610600" y="6356350"/>
            <a:ext cx="2743200" cy="365125"/>
          </a:xfrm>
          <a:prstGeom prst="rect">
            <a:avLst/>
          </a:prstGeom>
        </p:spPr>
        <p:txBody>
          <a:bodyPr/>
          <a:lstStyle/>
          <a:p>
            <a:fld id="{77A80767-0168-4202-AF54-9FDB461E3B29}" type="slidenum">
              <a:rPr lang="en-US" smtClean="0">
                <a:gradFill>
                  <a:gsLst>
                    <a:gs pos="5000">
                      <a:srgbClr val="505050"/>
                    </a:gs>
                    <a:gs pos="31000">
                      <a:srgbClr val="505050"/>
                    </a:gs>
                  </a:gsLst>
                  <a:lin ang="5400000" scaled="0"/>
                </a:gradFill>
              </a:rPr>
              <a:pPr/>
              <a:t>‹#›</a:t>
            </a:fld>
            <a:endParaRPr lang="en-US">
              <a:gradFill>
                <a:gsLst>
                  <a:gs pos="5000">
                    <a:srgbClr val="505050"/>
                  </a:gs>
                  <a:gs pos="31000">
                    <a:srgbClr val="505050"/>
                  </a:gs>
                </a:gsLst>
                <a:lin ang="5400000" scaled="0"/>
              </a:gradFill>
            </a:endParaRPr>
          </a:p>
        </p:txBody>
      </p:sp>
      <p:sp>
        <p:nvSpPr>
          <p:cNvPr id="7" name="Text Placeholder 6"/>
          <p:cNvSpPr>
            <a:spLocks noGrp="1"/>
          </p:cNvSpPr>
          <p:nvPr>
            <p:ph type="body" sz="quarter" idx="12" hasCustomPrompt="1"/>
          </p:nvPr>
        </p:nvSpPr>
        <p:spPr>
          <a:xfrm>
            <a:off x="8055432" y="201710"/>
            <a:ext cx="3918857" cy="311727"/>
          </a:xfrm>
        </p:spPr>
        <p:txBody>
          <a:bodyPr vert="horz" wrap="square" lIns="127337" tIns="79586" rIns="127337" bIns="79586" rtlCol="0" anchor="t">
            <a:noAutofit/>
          </a:bodyPr>
          <a:lstStyle>
            <a:lvl1pPr marL="0" indent="0" algn="r">
              <a:buFontTx/>
              <a:buNone/>
              <a:defRPr lang="en-US" sz="1309" b="0" cap="none" dirty="0">
                <a:ln w="3175">
                  <a:noFill/>
                </a:ln>
                <a:solidFill>
                  <a:srgbClr val="000000"/>
                </a:solidFill>
                <a:effectLst/>
                <a:latin typeface="+mn-lt"/>
                <a:cs typeface="Segoe UI" pitchFamily="34" charset="0"/>
              </a:defRPr>
            </a:lvl1pPr>
          </a:lstStyle>
          <a:p>
            <a:pPr lvl="0">
              <a:spcBef>
                <a:spcPct val="0"/>
              </a:spcBef>
            </a:pPr>
            <a:r>
              <a:rPr lang="en-US"/>
              <a:t>Presenter: First Name, Last Name</a:t>
            </a:r>
          </a:p>
        </p:txBody>
      </p:sp>
    </p:spTree>
    <p:extLst>
      <p:ext uri="{BB962C8B-B14F-4D97-AF65-F5344CB8AC3E}">
        <p14:creationId xmlns:p14="http://schemas.microsoft.com/office/powerpoint/2010/main" val="147410506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4"/>
          </a:xfrm>
          <a:prstGeom prst="rect">
            <a:avLst/>
          </a:prstGeom>
        </p:spPr>
      </p:pic>
    </p:spTree>
    <p:extLst>
      <p:ext uri="{BB962C8B-B14F-4D97-AF65-F5344CB8AC3E}">
        <p14:creationId xmlns:p14="http://schemas.microsoft.com/office/powerpoint/2010/main" val="3218680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Option 1">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1613794"/>
            <a:ext cx="6274911" cy="1793104"/>
          </a:xfrm>
          <a:noFill/>
        </p:spPr>
        <p:txBody>
          <a:bodyPr lIns="146304" tIns="91440" rIns="146304" bIns="91440" anchor="t" anchorCtr="0"/>
          <a:lstStyle>
            <a:lvl1pPr>
              <a:defRPr sz="5294" spc="-98" baseline="0">
                <a:gradFill>
                  <a:gsLst>
                    <a:gs pos="76852">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406897"/>
            <a:ext cx="6276530" cy="1793104"/>
          </a:xfrm>
        </p:spPr>
        <p:txBody>
          <a:bodyPr tIns="109728" bIns="109728">
            <a:noAutofit/>
          </a:bodyPr>
          <a:lstStyle>
            <a:lvl1pPr marL="0" indent="0">
              <a:spcBef>
                <a:spcPts val="0"/>
              </a:spcBef>
              <a:buNone/>
              <a:defRPr sz="3137">
                <a:gradFill>
                  <a:gsLst>
                    <a:gs pos="76852">
                      <a:schemeClr val="tx1"/>
                    </a:gs>
                    <a:gs pos="57576">
                      <a:schemeClr val="tx1"/>
                    </a:gs>
                  </a:gsLst>
                  <a:lin ang="5400000" scaled="0"/>
                </a:gradFill>
              </a:defRPr>
            </a:lvl1pPr>
          </a:lstStyle>
          <a:p>
            <a:pPr lvl="0"/>
            <a:r>
              <a:rPr lang="en-US"/>
              <a:t>Speaker Name</a:t>
            </a:r>
          </a:p>
        </p:txBody>
      </p:sp>
      <p:grpSp>
        <p:nvGrpSpPr>
          <p:cNvPr id="8" name="Group 7"/>
          <p:cNvGrpSpPr>
            <a:grpSpLocks noChangeAspect="1"/>
          </p:cNvGrpSpPr>
          <p:nvPr userDrawn="1"/>
        </p:nvGrpSpPr>
        <p:grpSpPr bwMode="gray">
          <a:xfrm>
            <a:off x="448213" y="6034000"/>
            <a:ext cx="1648360" cy="353933"/>
            <a:chOff x="457200" y="1643393"/>
            <a:chExt cx="4492753" cy="964540"/>
          </a:xfrm>
        </p:grpSpPr>
        <p:pic>
          <p:nvPicPr>
            <p:cNvPr id="12" name="Picture 11"/>
            <p:cNvPicPr>
              <a:picLocks noChangeAspect="1"/>
            </p:cNvPicPr>
            <p:nvPr/>
          </p:nvPicPr>
          <p:blipFill>
            <a:blip r:embed="rId2"/>
            <a:stretch>
              <a:fillRect/>
            </a:stretch>
          </p:blipFill>
          <p:spPr bwMode="gray">
            <a:xfrm>
              <a:off x="457200" y="1643393"/>
              <a:ext cx="964540" cy="964540"/>
            </a:xfrm>
            <a:prstGeom prst="rect">
              <a:avLst/>
            </a:prstGeom>
          </p:spPr>
        </p:pic>
        <p:sp>
          <p:nvSpPr>
            <p:cNvPr id="14"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28" name="Group 27"/>
          <p:cNvGrpSpPr/>
          <p:nvPr userDrawn="1"/>
        </p:nvGrpSpPr>
        <p:grpSpPr>
          <a:xfrm>
            <a:off x="5647788" y="3463739"/>
            <a:ext cx="6548878" cy="3415534"/>
            <a:chOff x="-1" y="2506985"/>
            <a:chExt cx="1462502" cy="762652"/>
          </a:xfrm>
        </p:grpSpPr>
        <p:grpSp>
          <p:nvGrpSpPr>
            <p:cNvPr id="29" name="Group 28"/>
            <p:cNvGrpSpPr>
              <a:grpSpLocks noChangeAspect="1"/>
            </p:cNvGrpSpPr>
            <p:nvPr/>
          </p:nvGrpSpPr>
          <p:grpSpPr>
            <a:xfrm>
              <a:off x="-1" y="2626805"/>
              <a:ext cx="1462502" cy="642832"/>
              <a:chOff x="-12967953" y="6185934"/>
              <a:chExt cx="5632011" cy="2475511"/>
            </a:xfrm>
          </p:grpSpPr>
          <p:sp>
            <p:nvSpPr>
              <p:cNvPr id="31" name="Freeform 87"/>
              <p:cNvSpPr>
                <a:spLocks noEditPoints="1"/>
              </p:cNvSpPr>
              <p:nvPr/>
            </p:nvSpPr>
            <p:spPr bwMode="auto">
              <a:xfrm>
                <a:off x="-10692122" y="6794402"/>
                <a:ext cx="719098" cy="719098"/>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88"/>
              <p:cNvSpPr>
                <a:spLocks noEditPoints="1"/>
              </p:cNvSpPr>
              <p:nvPr/>
            </p:nvSpPr>
            <p:spPr bwMode="auto">
              <a:xfrm>
                <a:off x="-11379612" y="7308045"/>
                <a:ext cx="987775" cy="987775"/>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89"/>
              <p:cNvSpPr>
                <a:spLocks noEditPoints="1"/>
              </p:cNvSpPr>
              <p:nvPr/>
            </p:nvSpPr>
            <p:spPr bwMode="auto">
              <a:xfrm>
                <a:off x="-10210088" y="7023564"/>
                <a:ext cx="1438200" cy="1438197"/>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0078D7"/>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latin typeface="Segoe UI" panose="020B0502040204020203" pitchFamily="34" charset="0"/>
                  <a:cs typeface="Segoe UI" panose="020B0502040204020203" pitchFamily="34" charset="0"/>
                </a:endParaRPr>
              </a:p>
            </p:txBody>
          </p:sp>
          <p:sp>
            <p:nvSpPr>
              <p:cNvPr id="34" name="Freeform 90"/>
              <p:cNvSpPr>
                <a:spLocks/>
              </p:cNvSpPr>
              <p:nvPr/>
            </p:nvSpPr>
            <p:spPr bwMode="auto">
              <a:xfrm>
                <a:off x="-12967953" y="6581045"/>
                <a:ext cx="1951843" cy="2070371"/>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sp>
            <p:nvSpPr>
              <p:cNvPr id="35" name="Freeform 34"/>
              <p:cNvSpPr>
                <a:spLocks/>
              </p:cNvSpPr>
              <p:nvPr/>
            </p:nvSpPr>
            <p:spPr bwMode="auto">
              <a:xfrm>
                <a:off x="-9119586" y="6185934"/>
                <a:ext cx="1783644" cy="2475511"/>
              </a:xfrm>
              <a:custGeom>
                <a:avLst/>
                <a:gdLst>
                  <a:gd name="connsiteX0" fmla="*/ 966766 w 1780376"/>
                  <a:gd name="connsiteY0" fmla="*/ 0 h 2465482"/>
                  <a:gd name="connsiteX1" fmla="*/ 1686144 w 1780376"/>
                  <a:gd name="connsiteY1" fmla="*/ 719778 h 2465482"/>
                  <a:gd name="connsiteX2" fmla="*/ 1611277 w 1780376"/>
                  <a:gd name="connsiteY2" fmla="*/ 1035698 h 2465482"/>
                  <a:gd name="connsiteX3" fmla="*/ 1686144 w 1780376"/>
                  <a:gd name="connsiteY3" fmla="*/ 1032441 h 2465482"/>
                  <a:gd name="connsiteX4" fmla="*/ 1780376 w 1780376"/>
                  <a:gd name="connsiteY4" fmla="*/ 1041933 h 2465482"/>
                  <a:gd name="connsiteX5" fmla="*/ 1780376 w 1780376"/>
                  <a:gd name="connsiteY5" fmla="*/ 2455903 h 2465482"/>
                  <a:gd name="connsiteX6" fmla="*/ 1686144 w 1780376"/>
                  <a:gd name="connsiteY6" fmla="*/ 2465482 h 2465482"/>
                  <a:gd name="connsiteX7" fmla="*/ 0 w 1780376"/>
                  <a:gd name="connsiteY7" fmla="*/ 2465482 h 2465482"/>
                  <a:gd name="connsiteX8" fmla="*/ 0 w 1780376"/>
                  <a:gd name="connsiteY8" fmla="*/ 452711 h 2465482"/>
                  <a:gd name="connsiteX9" fmla="*/ 257153 w 1780376"/>
                  <a:gd name="connsiteY9" fmla="*/ 631841 h 2465482"/>
                  <a:gd name="connsiteX10" fmla="*/ 966766 w 1780376"/>
                  <a:gd name="connsiteY10" fmla="*/ 0 h 2465482"/>
                  <a:gd name="connsiteX0" fmla="*/ 966766 w 1783644"/>
                  <a:gd name="connsiteY0" fmla="*/ 0 h 2475511"/>
                  <a:gd name="connsiteX1" fmla="*/ 1686144 w 1783644"/>
                  <a:gd name="connsiteY1" fmla="*/ 719778 h 2475511"/>
                  <a:gd name="connsiteX2" fmla="*/ 1611277 w 1783644"/>
                  <a:gd name="connsiteY2" fmla="*/ 1035698 h 2475511"/>
                  <a:gd name="connsiteX3" fmla="*/ 1686144 w 1783644"/>
                  <a:gd name="connsiteY3" fmla="*/ 1032441 h 2475511"/>
                  <a:gd name="connsiteX4" fmla="*/ 1780376 w 1783644"/>
                  <a:gd name="connsiteY4" fmla="*/ 1041933 h 2475511"/>
                  <a:gd name="connsiteX5" fmla="*/ 1783644 w 1783644"/>
                  <a:gd name="connsiteY5" fmla="*/ 2475511 h 2475511"/>
                  <a:gd name="connsiteX6" fmla="*/ 1686144 w 1783644"/>
                  <a:gd name="connsiteY6" fmla="*/ 2465482 h 2475511"/>
                  <a:gd name="connsiteX7" fmla="*/ 0 w 1783644"/>
                  <a:gd name="connsiteY7" fmla="*/ 2465482 h 2475511"/>
                  <a:gd name="connsiteX8" fmla="*/ 0 w 1783644"/>
                  <a:gd name="connsiteY8" fmla="*/ 452711 h 2475511"/>
                  <a:gd name="connsiteX9" fmla="*/ 257153 w 1783644"/>
                  <a:gd name="connsiteY9" fmla="*/ 631841 h 2475511"/>
                  <a:gd name="connsiteX10" fmla="*/ 966766 w 1783644"/>
                  <a:gd name="connsiteY10" fmla="*/ 0 h 247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3644" h="2475511">
                    <a:moveTo>
                      <a:pt x="966766" y="0"/>
                    </a:moveTo>
                    <a:cubicBezTo>
                      <a:pt x="1363889" y="0"/>
                      <a:pt x="1686144" y="322434"/>
                      <a:pt x="1686144" y="719778"/>
                    </a:cubicBezTo>
                    <a:cubicBezTo>
                      <a:pt x="1686144" y="833769"/>
                      <a:pt x="1656848" y="941248"/>
                      <a:pt x="1611277" y="1035698"/>
                    </a:cubicBezTo>
                    <a:cubicBezTo>
                      <a:pt x="1634062" y="1032441"/>
                      <a:pt x="1660103" y="1032441"/>
                      <a:pt x="1686144" y="1032441"/>
                    </a:cubicBezTo>
                    <a:lnTo>
                      <a:pt x="1780376" y="1041933"/>
                    </a:lnTo>
                    <a:cubicBezTo>
                      <a:pt x="1781465" y="1519792"/>
                      <a:pt x="1782555" y="1997652"/>
                      <a:pt x="1783644" y="2475511"/>
                    </a:cubicBezTo>
                    <a:lnTo>
                      <a:pt x="1686144" y="2465482"/>
                    </a:lnTo>
                    <a:lnTo>
                      <a:pt x="0" y="2465482"/>
                    </a:lnTo>
                    <a:lnTo>
                      <a:pt x="0" y="452711"/>
                    </a:lnTo>
                    <a:cubicBezTo>
                      <a:pt x="100908" y="491794"/>
                      <a:pt x="185541" y="556932"/>
                      <a:pt x="257153" y="631841"/>
                    </a:cubicBezTo>
                    <a:cubicBezTo>
                      <a:pt x="299470" y="276838"/>
                      <a:pt x="602194" y="0"/>
                      <a:pt x="96676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grpSp>
        <p:sp>
          <p:nvSpPr>
            <p:cNvPr id="30" name="Freeform 95"/>
            <p:cNvSpPr>
              <a:spLocks/>
            </p:cNvSpPr>
            <p:nvPr/>
          </p:nvSpPr>
          <p:spPr bwMode="auto">
            <a:xfrm>
              <a:off x="306707" y="2506985"/>
              <a:ext cx="312041" cy="131865"/>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0078D7"/>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36" name="Picture 35"/>
          <p:cNvPicPr>
            <a:picLocks noChangeAspect="1"/>
          </p:cNvPicPr>
          <p:nvPr userDrawn="1"/>
        </p:nvPicPr>
        <p:blipFill>
          <a:blip r:embed="rId3"/>
          <a:stretch>
            <a:fillRect/>
          </a:stretch>
        </p:blipFill>
        <p:spPr>
          <a:xfrm>
            <a:off x="389073" y="440493"/>
            <a:ext cx="5333417" cy="365382"/>
          </a:xfrm>
          <a:prstGeom prst="rect">
            <a:avLst/>
          </a:prstGeom>
        </p:spPr>
      </p:pic>
    </p:spTree>
    <p:extLst>
      <p:ext uri="{BB962C8B-B14F-4D97-AF65-F5344CB8AC3E}">
        <p14:creationId xmlns:p14="http://schemas.microsoft.com/office/powerpoint/2010/main" val="688181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7714" y="201707"/>
            <a:ext cx="7837714" cy="529407"/>
          </a:xfrm>
        </p:spPr>
        <p:txBody>
          <a:bodyPr lIns="0" rIns="0"/>
          <a:lstStyle>
            <a:lvl1pPr>
              <a:defRPr>
                <a:solidFill>
                  <a:srgbClr val="000000"/>
                </a:solidFill>
              </a:defRPr>
            </a:lvl1pPr>
          </a:lstStyle>
          <a:p>
            <a:r>
              <a:rPr lang="en-US"/>
              <a:t>Click to edit Master title style</a:t>
            </a:r>
          </a:p>
        </p:txBody>
      </p:sp>
      <p:sp>
        <p:nvSpPr>
          <p:cNvPr id="3" name="Footer Placeholder 2"/>
          <p:cNvSpPr>
            <a:spLocks noGrp="1"/>
          </p:cNvSpPr>
          <p:nvPr>
            <p:ph type="ftr" sz="quarter" idx="10"/>
          </p:nvPr>
        </p:nvSpPr>
        <p:spPr>
          <a:xfrm rot="5400000">
            <a:off x="8951573" y="3225297"/>
            <a:ext cx="3859795" cy="304801"/>
          </a:xfrm>
          <a:prstGeom prst="rect">
            <a:avLst/>
          </a:prstGeom>
        </p:spPr>
        <p:txBody>
          <a:bodyPr/>
          <a:lstStyle/>
          <a:p>
            <a:endParaRPr lang="en-US">
              <a:solidFill>
                <a:srgbClr val="505050"/>
              </a:solidFill>
            </a:endParaRPr>
          </a:p>
        </p:txBody>
      </p:sp>
      <p:sp>
        <p:nvSpPr>
          <p:cNvPr id="4" name="Slide Number Placeholder 3"/>
          <p:cNvSpPr>
            <a:spLocks noGrp="1"/>
          </p:cNvSpPr>
          <p:nvPr>
            <p:ph type="sldNum" sz="quarter" idx="11"/>
          </p:nvPr>
        </p:nvSpPr>
        <p:spPr>
          <a:xfrm>
            <a:off x="10352540" y="295729"/>
            <a:ext cx="838199" cy="767687"/>
          </a:xfrm>
          <a:prstGeom prst="rect">
            <a:avLst/>
          </a:prstGeom>
        </p:spPr>
        <p:txBody>
          <a:bodyPr/>
          <a:lstStyle/>
          <a:p>
            <a:fld id="{77A80767-0168-4202-AF54-9FDB461E3B29}" type="slidenum">
              <a:rPr lang="en-US" smtClean="0">
                <a:gradFill>
                  <a:gsLst>
                    <a:gs pos="5000">
                      <a:srgbClr val="505050"/>
                    </a:gs>
                    <a:gs pos="31000">
                      <a:srgbClr val="505050"/>
                    </a:gs>
                  </a:gsLst>
                  <a:lin ang="5400000" scaled="0"/>
                </a:gradFill>
              </a:rPr>
              <a:pPr/>
              <a:t>‹#›</a:t>
            </a:fld>
            <a:endParaRPr lang="en-US">
              <a:gradFill>
                <a:gsLst>
                  <a:gs pos="5000">
                    <a:srgbClr val="505050"/>
                  </a:gs>
                  <a:gs pos="31000">
                    <a:srgbClr val="505050"/>
                  </a:gs>
                </a:gsLst>
                <a:lin ang="5400000" scaled="0"/>
              </a:gradFill>
            </a:endParaRPr>
          </a:p>
        </p:txBody>
      </p:sp>
      <p:sp>
        <p:nvSpPr>
          <p:cNvPr id="7" name="Text Placeholder 6"/>
          <p:cNvSpPr>
            <a:spLocks noGrp="1"/>
          </p:cNvSpPr>
          <p:nvPr>
            <p:ph type="body" sz="quarter" idx="12" hasCustomPrompt="1"/>
          </p:nvPr>
        </p:nvSpPr>
        <p:spPr>
          <a:xfrm>
            <a:off x="8055432" y="201710"/>
            <a:ext cx="3918857" cy="311727"/>
          </a:xfrm>
        </p:spPr>
        <p:txBody>
          <a:bodyPr vert="horz" wrap="square" lIns="127337" tIns="79586" rIns="127337" bIns="79586" rtlCol="0" anchor="t">
            <a:noAutofit/>
          </a:bodyPr>
          <a:lstStyle>
            <a:lvl1pPr marL="0" indent="0" algn="r">
              <a:buFontTx/>
              <a:buNone/>
              <a:defRPr lang="en-US" sz="1309" b="0" cap="none" dirty="0">
                <a:ln w="3175">
                  <a:noFill/>
                </a:ln>
                <a:solidFill>
                  <a:srgbClr val="000000"/>
                </a:solidFill>
                <a:effectLst/>
                <a:latin typeface="+mn-lt"/>
                <a:cs typeface="Segoe UI" pitchFamily="34" charset="0"/>
              </a:defRPr>
            </a:lvl1pPr>
          </a:lstStyle>
          <a:p>
            <a:pPr lvl="0">
              <a:spcBef>
                <a:spcPct val="0"/>
              </a:spcBef>
            </a:pPr>
            <a:r>
              <a:rPr lang="en-US"/>
              <a:t>Presenter: First Name, Last Name</a:t>
            </a:r>
          </a:p>
        </p:txBody>
      </p:sp>
    </p:spTree>
    <p:extLst>
      <p:ext uri="{BB962C8B-B14F-4D97-AF65-F5344CB8AC3E}">
        <p14:creationId xmlns:p14="http://schemas.microsoft.com/office/powerpoint/2010/main" val="28472401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28840261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Slide (No Title)">
    <p:spTree>
      <p:nvGrpSpPr>
        <p:cNvPr id="1" name=""/>
        <p:cNvGrpSpPr/>
        <p:nvPr/>
      </p:nvGrpSpPr>
      <p:grpSpPr>
        <a:xfrm>
          <a:off x="0" y="0"/>
          <a:ext cx="0" cy="0"/>
          <a:chOff x="0" y="0"/>
          <a:chExt cx="0" cy="0"/>
        </a:xfrm>
      </p:grpSpPr>
      <p:sp>
        <p:nvSpPr>
          <p:cNvPr id="9" name="Title 1"/>
          <p:cNvSpPr txBox="1">
            <a:spLocks/>
          </p:cNvSpPr>
          <p:nvPr userDrawn="1"/>
        </p:nvSpPr>
        <p:spPr>
          <a:xfrm>
            <a:off x="0" y="6733311"/>
            <a:ext cx="12192000" cy="124691"/>
          </a:xfrm>
          <a:prstGeom prst="rect">
            <a:avLst/>
          </a:prstGeom>
          <a:solidFill>
            <a:schemeClr val="tx1">
              <a:lumMod val="75000"/>
              <a:lumOff val="25000"/>
            </a:schemeClr>
          </a:solidFill>
        </p:spPr>
        <p:txBody>
          <a:bodyPr vert="horz" lIns="62327" tIns="31164" rIns="62327" bIns="31164" rtlCol="0" anchor="ctr">
            <a:normAutofit fontScale="25000" lnSpcReduction="20000"/>
          </a:bodyPr>
          <a:lst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a:lstStyle>
          <a:p>
            <a:endParaRPr lang="en-US" sz="1909">
              <a:solidFill>
                <a:prstClr val="white"/>
              </a:solidFill>
              <a:cs typeface="Segoe UI Light" panose="020B0502040204020203" pitchFamily="34" charset="0"/>
            </a:endParaRPr>
          </a:p>
        </p:txBody>
      </p:sp>
      <p:sp>
        <p:nvSpPr>
          <p:cNvPr id="5" name="Footer Placeholder 4"/>
          <p:cNvSpPr>
            <a:spLocks noGrp="1"/>
          </p:cNvSpPr>
          <p:nvPr>
            <p:ph type="ftr" sz="quarter" idx="11"/>
          </p:nvPr>
        </p:nvSpPr>
        <p:spPr>
          <a:xfrm>
            <a:off x="3" y="6730349"/>
            <a:ext cx="2804965" cy="124691"/>
          </a:xfrm>
          <a:prstGeom prst="rect">
            <a:avLst/>
          </a:prstGeom>
        </p:spPr>
        <p:txBody>
          <a:bodyPr/>
          <a:lstStyle>
            <a:lvl1pPr>
              <a:defRPr sz="818">
                <a:solidFill>
                  <a:schemeClr val="bg1"/>
                </a:solidFill>
              </a:defRPr>
            </a:lvl1pPr>
          </a:lstStyle>
          <a:p>
            <a:r>
              <a:rPr lang="en-US">
                <a:solidFill>
                  <a:prstClr val="white"/>
                </a:solidFill>
              </a:rPr>
              <a:t>MICROSOFT CONFIDENTIAL | INTERNAL USE ONLY</a:t>
            </a:r>
          </a:p>
        </p:txBody>
      </p:sp>
      <p:sp>
        <p:nvSpPr>
          <p:cNvPr id="6" name="Slide Number Placeholder 5"/>
          <p:cNvSpPr>
            <a:spLocks noGrp="1"/>
          </p:cNvSpPr>
          <p:nvPr>
            <p:ph type="sldNum" sz="quarter" idx="12"/>
          </p:nvPr>
        </p:nvSpPr>
        <p:spPr>
          <a:xfrm>
            <a:off x="11403106" y="6730349"/>
            <a:ext cx="788894" cy="124691"/>
          </a:xfrm>
          <a:prstGeom prst="rect">
            <a:avLst/>
          </a:prstGeom>
        </p:spPr>
        <p:txBody>
          <a:bodyPr/>
          <a:lstStyle>
            <a:lvl1pPr>
              <a:defRPr sz="818">
                <a:solidFill>
                  <a:schemeClr val="bg1"/>
                </a:solidFill>
              </a:defRPr>
            </a:lvl1pPr>
          </a:lstStyle>
          <a:p>
            <a:fld id="{E501BD5D-2F98-4DB4-B4DD-6E8D2B30FC1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5879025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0823636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Slide Option 1">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1613794"/>
            <a:ext cx="6274911" cy="1793104"/>
          </a:xfrm>
          <a:noFill/>
        </p:spPr>
        <p:txBody>
          <a:bodyPr lIns="146304" tIns="91440" rIns="146304" bIns="91440" anchor="t" anchorCtr="0"/>
          <a:lstStyle>
            <a:lvl1pPr>
              <a:defRPr sz="5294" spc="-98" baseline="0">
                <a:gradFill>
                  <a:gsLst>
                    <a:gs pos="76852">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406897"/>
            <a:ext cx="6276530" cy="1793104"/>
          </a:xfrm>
        </p:spPr>
        <p:txBody>
          <a:bodyPr tIns="109728" bIns="109728">
            <a:noAutofit/>
          </a:bodyPr>
          <a:lstStyle>
            <a:lvl1pPr marL="0" indent="0">
              <a:spcBef>
                <a:spcPts val="0"/>
              </a:spcBef>
              <a:buNone/>
              <a:defRPr sz="3137">
                <a:gradFill>
                  <a:gsLst>
                    <a:gs pos="76852">
                      <a:schemeClr val="tx1"/>
                    </a:gs>
                    <a:gs pos="57576">
                      <a:schemeClr val="tx1"/>
                    </a:gs>
                  </a:gsLst>
                  <a:lin ang="5400000" scaled="0"/>
                </a:gradFill>
              </a:defRPr>
            </a:lvl1pPr>
          </a:lstStyle>
          <a:p>
            <a:pPr lvl="0"/>
            <a:r>
              <a:rPr lang="en-US"/>
              <a:t>Speaker Name</a:t>
            </a:r>
          </a:p>
        </p:txBody>
      </p:sp>
      <p:grpSp>
        <p:nvGrpSpPr>
          <p:cNvPr id="8" name="Group 7"/>
          <p:cNvGrpSpPr>
            <a:grpSpLocks noChangeAspect="1"/>
          </p:cNvGrpSpPr>
          <p:nvPr userDrawn="1"/>
        </p:nvGrpSpPr>
        <p:grpSpPr bwMode="gray">
          <a:xfrm>
            <a:off x="448213" y="6034000"/>
            <a:ext cx="1648360" cy="353933"/>
            <a:chOff x="457200" y="1643393"/>
            <a:chExt cx="4492753" cy="964540"/>
          </a:xfrm>
        </p:grpSpPr>
        <p:pic>
          <p:nvPicPr>
            <p:cNvPr id="12" name="Picture 11"/>
            <p:cNvPicPr>
              <a:picLocks noChangeAspect="1"/>
            </p:cNvPicPr>
            <p:nvPr/>
          </p:nvPicPr>
          <p:blipFill>
            <a:blip r:embed="rId2"/>
            <a:stretch>
              <a:fillRect/>
            </a:stretch>
          </p:blipFill>
          <p:spPr bwMode="gray">
            <a:xfrm>
              <a:off x="457200" y="1643393"/>
              <a:ext cx="964540" cy="964540"/>
            </a:xfrm>
            <a:prstGeom prst="rect">
              <a:avLst/>
            </a:prstGeom>
          </p:spPr>
        </p:pic>
        <p:sp>
          <p:nvSpPr>
            <p:cNvPr id="14"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28" name="Group 27"/>
          <p:cNvGrpSpPr/>
          <p:nvPr userDrawn="1"/>
        </p:nvGrpSpPr>
        <p:grpSpPr>
          <a:xfrm>
            <a:off x="5647788" y="3463739"/>
            <a:ext cx="6548878" cy="3415534"/>
            <a:chOff x="-1" y="2506985"/>
            <a:chExt cx="1462502" cy="762652"/>
          </a:xfrm>
        </p:grpSpPr>
        <p:grpSp>
          <p:nvGrpSpPr>
            <p:cNvPr id="29" name="Group 28"/>
            <p:cNvGrpSpPr>
              <a:grpSpLocks noChangeAspect="1"/>
            </p:cNvGrpSpPr>
            <p:nvPr/>
          </p:nvGrpSpPr>
          <p:grpSpPr>
            <a:xfrm>
              <a:off x="-1" y="2626805"/>
              <a:ext cx="1462502" cy="642832"/>
              <a:chOff x="-12967953" y="6185934"/>
              <a:chExt cx="5632011" cy="2475511"/>
            </a:xfrm>
          </p:grpSpPr>
          <p:sp>
            <p:nvSpPr>
              <p:cNvPr id="31" name="Freeform 87"/>
              <p:cNvSpPr>
                <a:spLocks noEditPoints="1"/>
              </p:cNvSpPr>
              <p:nvPr/>
            </p:nvSpPr>
            <p:spPr bwMode="auto">
              <a:xfrm>
                <a:off x="-10692122" y="6794402"/>
                <a:ext cx="719098" cy="719098"/>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88"/>
              <p:cNvSpPr>
                <a:spLocks noEditPoints="1"/>
              </p:cNvSpPr>
              <p:nvPr/>
            </p:nvSpPr>
            <p:spPr bwMode="auto">
              <a:xfrm>
                <a:off x="-11379612" y="7308045"/>
                <a:ext cx="987775" cy="987775"/>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89"/>
              <p:cNvSpPr>
                <a:spLocks noEditPoints="1"/>
              </p:cNvSpPr>
              <p:nvPr/>
            </p:nvSpPr>
            <p:spPr bwMode="auto">
              <a:xfrm>
                <a:off x="-10210088" y="7023564"/>
                <a:ext cx="1438200" cy="1438197"/>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0078D7"/>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latin typeface="Segoe UI" panose="020B0502040204020203" pitchFamily="34" charset="0"/>
                  <a:cs typeface="Segoe UI" panose="020B0502040204020203" pitchFamily="34" charset="0"/>
                </a:endParaRPr>
              </a:p>
            </p:txBody>
          </p:sp>
          <p:sp>
            <p:nvSpPr>
              <p:cNvPr id="34" name="Freeform 90"/>
              <p:cNvSpPr>
                <a:spLocks/>
              </p:cNvSpPr>
              <p:nvPr/>
            </p:nvSpPr>
            <p:spPr bwMode="auto">
              <a:xfrm>
                <a:off x="-12967953" y="6581045"/>
                <a:ext cx="1951843" cy="2070371"/>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sp>
            <p:nvSpPr>
              <p:cNvPr id="35" name="Freeform 34"/>
              <p:cNvSpPr>
                <a:spLocks/>
              </p:cNvSpPr>
              <p:nvPr/>
            </p:nvSpPr>
            <p:spPr bwMode="auto">
              <a:xfrm>
                <a:off x="-9119586" y="6185934"/>
                <a:ext cx="1783644" cy="2475511"/>
              </a:xfrm>
              <a:custGeom>
                <a:avLst/>
                <a:gdLst>
                  <a:gd name="connsiteX0" fmla="*/ 966766 w 1780376"/>
                  <a:gd name="connsiteY0" fmla="*/ 0 h 2465482"/>
                  <a:gd name="connsiteX1" fmla="*/ 1686144 w 1780376"/>
                  <a:gd name="connsiteY1" fmla="*/ 719778 h 2465482"/>
                  <a:gd name="connsiteX2" fmla="*/ 1611277 w 1780376"/>
                  <a:gd name="connsiteY2" fmla="*/ 1035698 h 2465482"/>
                  <a:gd name="connsiteX3" fmla="*/ 1686144 w 1780376"/>
                  <a:gd name="connsiteY3" fmla="*/ 1032441 h 2465482"/>
                  <a:gd name="connsiteX4" fmla="*/ 1780376 w 1780376"/>
                  <a:gd name="connsiteY4" fmla="*/ 1041933 h 2465482"/>
                  <a:gd name="connsiteX5" fmla="*/ 1780376 w 1780376"/>
                  <a:gd name="connsiteY5" fmla="*/ 2455903 h 2465482"/>
                  <a:gd name="connsiteX6" fmla="*/ 1686144 w 1780376"/>
                  <a:gd name="connsiteY6" fmla="*/ 2465482 h 2465482"/>
                  <a:gd name="connsiteX7" fmla="*/ 0 w 1780376"/>
                  <a:gd name="connsiteY7" fmla="*/ 2465482 h 2465482"/>
                  <a:gd name="connsiteX8" fmla="*/ 0 w 1780376"/>
                  <a:gd name="connsiteY8" fmla="*/ 452711 h 2465482"/>
                  <a:gd name="connsiteX9" fmla="*/ 257153 w 1780376"/>
                  <a:gd name="connsiteY9" fmla="*/ 631841 h 2465482"/>
                  <a:gd name="connsiteX10" fmla="*/ 966766 w 1780376"/>
                  <a:gd name="connsiteY10" fmla="*/ 0 h 2465482"/>
                  <a:gd name="connsiteX0" fmla="*/ 966766 w 1783644"/>
                  <a:gd name="connsiteY0" fmla="*/ 0 h 2475511"/>
                  <a:gd name="connsiteX1" fmla="*/ 1686144 w 1783644"/>
                  <a:gd name="connsiteY1" fmla="*/ 719778 h 2475511"/>
                  <a:gd name="connsiteX2" fmla="*/ 1611277 w 1783644"/>
                  <a:gd name="connsiteY2" fmla="*/ 1035698 h 2475511"/>
                  <a:gd name="connsiteX3" fmla="*/ 1686144 w 1783644"/>
                  <a:gd name="connsiteY3" fmla="*/ 1032441 h 2475511"/>
                  <a:gd name="connsiteX4" fmla="*/ 1780376 w 1783644"/>
                  <a:gd name="connsiteY4" fmla="*/ 1041933 h 2475511"/>
                  <a:gd name="connsiteX5" fmla="*/ 1783644 w 1783644"/>
                  <a:gd name="connsiteY5" fmla="*/ 2475511 h 2475511"/>
                  <a:gd name="connsiteX6" fmla="*/ 1686144 w 1783644"/>
                  <a:gd name="connsiteY6" fmla="*/ 2465482 h 2475511"/>
                  <a:gd name="connsiteX7" fmla="*/ 0 w 1783644"/>
                  <a:gd name="connsiteY7" fmla="*/ 2465482 h 2475511"/>
                  <a:gd name="connsiteX8" fmla="*/ 0 w 1783644"/>
                  <a:gd name="connsiteY8" fmla="*/ 452711 h 2475511"/>
                  <a:gd name="connsiteX9" fmla="*/ 257153 w 1783644"/>
                  <a:gd name="connsiteY9" fmla="*/ 631841 h 2475511"/>
                  <a:gd name="connsiteX10" fmla="*/ 966766 w 1783644"/>
                  <a:gd name="connsiteY10" fmla="*/ 0 h 247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3644" h="2475511">
                    <a:moveTo>
                      <a:pt x="966766" y="0"/>
                    </a:moveTo>
                    <a:cubicBezTo>
                      <a:pt x="1363889" y="0"/>
                      <a:pt x="1686144" y="322434"/>
                      <a:pt x="1686144" y="719778"/>
                    </a:cubicBezTo>
                    <a:cubicBezTo>
                      <a:pt x="1686144" y="833769"/>
                      <a:pt x="1656848" y="941248"/>
                      <a:pt x="1611277" y="1035698"/>
                    </a:cubicBezTo>
                    <a:cubicBezTo>
                      <a:pt x="1634062" y="1032441"/>
                      <a:pt x="1660103" y="1032441"/>
                      <a:pt x="1686144" y="1032441"/>
                    </a:cubicBezTo>
                    <a:lnTo>
                      <a:pt x="1780376" y="1041933"/>
                    </a:lnTo>
                    <a:cubicBezTo>
                      <a:pt x="1781465" y="1519792"/>
                      <a:pt x="1782555" y="1997652"/>
                      <a:pt x="1783644" y="2475511"/>
                    </a:cubicBezTo>
                    <a:lnTo>
                      <a:pt x="1686144" y="2465482"/>
                    </a:lnTo>
                    <a:lnTo>
                      <a:pt x="0" y="2465482"/>
                    </a:lnTo>
                    <a:lnTo>
                      <a:pt x="0" y="452711"/>
                    </a:lnTo>
                    <a:cubicBezTo>
                      <a:pt x="100908" y="491794"/>
                      <a:pt x="185541" y="556932"/>
                      <a:pt x="257153" y="631841"/>
                    </a:cubicBezTo>
                    <a:cubicBezTo>
                      <a:pt x="299470" y="276838"/>
                      <a:pt x="602194" y="0"/>
                      <a:pt x="96676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grpSp>
        <p:sp>
          <p:nvSpPr>
            <p:cNvPr id="30" name="Freeform 95"/>
            <p:cNvSpPr>
              <a:spLocks/>
            </p:cNvSpPr>
            <p:nvPr/>
          </p:nvSpPr>
          <p:spPr bwMode="auto">
            <a:xfrm>
              <a:off x="306707" y="2506985"/>
              <a:ext cx="312041" cy="131865"/>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0078D7"/>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36" name="Picture 35"/>
          <p:cNvPicPr>
            <a:picLocks noChangeAspect="1"/>
          </p:cNvPicPr>
          <p:nvPr userDrawn="1"/>
        </p:nvPicPr>
        <p:blipFill>
          <a:blip r:embed="rId3"/>
          <a:stretch>
            <a:fillRect/>
          </a:stretch>
        </p:blipFill>
        <p:spPr>
          <a:xfrm>
            <a:off x="389073" y="440493"/>
            <a:ext cx="5333417" cy="365382"/>
          </a:xfrm>
          <a:prstGeom prst="rect">
            <a:avLst/>
          </a:prstGeom>
        </p:spPr>
      </p:pic>
    </p:spTree>
    <p:extLst>
      <p:ext uri="{BB962C8B-B14F-4D97-AF65-F5344CB8AC3E}">
        <p14:creationId xmlns:p14="http://schemas.microsoft.com/office/powerpoint/2010/main" val="254303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7714" y="201707"/>
            <a:ext cx="7837714" cy="529407"/>
          </a:xfrm>
        </p:spPr>
        <p:txBody>
          <a:bodyPr lIns="0" rIns="0"/>
          <a:lstStyle>
            <a:lvl1pPr>
              <a:defRPr>
                <a:solidFill>
                  <a:srgbClr val="000000"/>
                </a:solidFill>
              </a:defRPr>
            </a:lvl1pPr>
          </a:lstStyle>
          <a:p>
            <a:r>
              <a:rPr lang="en-US"/>
              <a:t>Click to edit Master title style</a:t>
            </a:r>
          </a:p>
        </p:txBody>
      </p:sp>
      <p:sp>
        <p:nvSpPr>
          <p:cNvPr id="3" name="Footer Placeholder 2"/>
          <p:cNvSpPr>
            <a:spLocks noGrp="1"/>
          </p:cNvSpPr>
          <p:nvPr>
            <p:ph type="ftr" sz="quarter" idx="10"/>
          </p:nvPr>
        </p:nvSpPr>
        <p:spPr>
          <a:xfrm>
            <a:off x="4038600" y="6356350"/>
            <a:ext cx="4114800" cy="365125"/>
          </a:xfrm>
          <a:prstGeom prst="rect">
            <a:avLst/>
          </a:prstGeom>
        </p:spPr>
        <p:txBody>
          <a:bodyPr/>
          <a:lstStyle/>
          <a:p>
            <a:endParaRPr lang="en-US">
              <a:solidFill>
                <a:srgbClr val="505050"/>
              </a:solidFill>
            </a:endParaRPr>
          </a:p>
        </p:txBody>
      </p:sp>
      <p:sp>
        <p:nvSpPr>
          <p:cNvPr id="4" name="Slide Number Placeholder 3"/>
          <p:cNvSpPr>
            <a:spLocks noGrp="1"/>
          </p:cNvSpPr>
          <p:nvPr>
            <p:ph type="sldNum" sz="quarter" idx="11"/>
          </p:nvPr>
        </p:nvSpPr>
        <p:spPr>
          <a:xfrm>
            <a:off x="8610600" y="6356350"/>
            <a:ext cx="2743200" cy="365125"/>
          </a:xfrm>
          <a:prstGeom prst="rect">
            <a:avLst/>
          </a:prstGeom>
        </p:spPr>
        <p:txBody>
          <a:bodyPr/>
          <a:lstStyle/>
          <a:p>
            <a:fld id="{77A80767-0168-4202-AF54-9FDB461E3B29}" type="slidenum">
              <a:rPr lang="en-US" smtClean="0">
                <a:gradFill>
                  <a:gsLst>
                    <a:gs pos="5000">
                      <a:srgbClr val="505050"/>
                    </a:gs>
                    <a:gs pos="31000">
                      <a:srgbClr val="505050"/>
                    </a:gs>
                  </a:gsLst>
                  <a:lin ang="5400000" scaled="0"/>
                </a:gradFill>
              </a:rPr>
              <a:pPr/>
              <a:t>‹#›</a:t>
            </a:fld>
            <a:endParaRPr lang="en-US">
              <a:gradFill>
                <a:gsLst>
                  <a:gs pos="5000">
                    <a:srgbClr val="505050"/>
                  </a:gs>
                  <a:gs pos="31000">
                    <a:srgbClr val="505050"/>
                  </a:gs>
                </a:gsLst>
                <a:lin ang="5400000" scaled="0"/>
              </a:gradFill>
            </a:endParaRPr>
          </a:p>
        </p:txBody>
      </p:sp>
      <p:sp>
        <p:nvSpPr>
          <p:cNvPr id="7" name="Text Placeholder 6"/>
          <p:cNvSpPr>
            <a:spLocks noGrp="1"/>
          </p:cNvSpPr>
          <p:nvPr>
            <p:ph type="body" sz="quarter" idx="12" hasCustomPrompt="1"/>
          </p:nvPr>
        </p:nvSpPr>
        <p:spPr>
          <a:xfrm>
            <a:off x="8055432" y="201710"/>
            <a:ext cx="3918857" cy="311727"/>
          </a:xfrm>
        </p:spPr>
        <p:txBody>
          <a:bodyPr vert="horz" wrap="square" lIns="127337" tIns="79586" rIns="127337" bIns="79586" rtlCol="0" anchor="t">
            <a:noAutofit/>
          </a:bodyPr>
          <a:lstStyle>
            <a:lvl1pPr marL="0" indent="0" algn="r">
              <a:buFontTx/>
              <a:buNone/>
              <a:defRPr lang="en-US" sz="1309" b="0" cap="none" dirty="0">
                <a:ln w="3175">
                  <a:noFill/>
                </a:ln>
                <a:solidFill>
                  <a:srgbClr val="000000"/>
                </a:solidFill>
                <a:effectLst/>
                <a:latin typeface="+mn-lt"/>
                <a:cs typeface="Segoe UI" pitchFamily="34" charset="0"/>
              </a:defRPr>
            </a:lvl1pPr>
          </a:lstStyle>
          <a:p>
            <a:pPr lvl="0">
              <a:spcBef>
                <a:spcPct val="0"/>
              </a:spcBef>
            </a:pPr>
            <a:r>
              <a:rPr lang="en-US"/>
              <a:t>Presenter: First Name, Last Name</a:t>
            </a:r>
          </a:p>
        </p:txBody>
      </p:sp>
    </p:spTree>
    <p:extLst>
      <p:ext uri="{BB962C8B-B14F-4D97-AF65-F5344CB8AC3E}">
        <p14:creationId xmlns:p14="http://schemas.microsoft.com/office/powerpoint/2010/main" val="84042698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26207442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0921"/>
          </a:xfrm>
          <a:noFill/>
        </p:spPr>
        <p:txBody>
          <a:bodyPr tIns="91440" bIns="91440" anchor="t" anchorCtr="0">
            <a:noAutofit/>
          </a:bodyPr>
          <a:lstStyle>
            <a:lvl1pPr>
              <a:defRPr sz="7058" spc="-98" baseline="0">
                <a:gradFill>
                  <a:gsLst>
                    <a:gs pos="14634">
                      <a:schemeClr val="tx1"/>
                    </a:gs>
                    <a:gs pos="45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6"/>
            <a:ext cx="9860674" cy="1793104"/>
          </a:xfrm>
          <a:noFill/>
        </p:spPr>
        <p:txBody>
          <a:bodyPr lIns="182880" tIns="146304" rIns="182880" bIns="146304">
            <a:noAutofit/>
          </a:bodyPr>
          <a:lstStyle>
            <a:lvl1pPr marL="0" indent="0">
              <a:spcBef>
                <a:spcPts val="0"/>
              </a:spcBef>
              <a:buNone/>
              <a:defRPr sz="3137" spc="0" baseline="0">
                <a:gradFill>
                  <a:gsLst>
                    <a:gs pos="12195">
                      <a:schemeClr val="tx1"/>
                    </a:gs>
                    <a:gs pos="46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5892466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Option 1">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1613794"/>
            <a:ext cx="6274911" cy="1793104"/>
          </a:xfrm>
          <a:noFill/>
        </p:spPr>
        <p:txBody>
          <a:bodyPr lIns="146304" tIns="91440" rIns="146304" bIns="91440" anchor="t" anchorCtr="0"/>
          <a:lstStyle>
            <a:lvl1pPr>
              <a:defRPr sz="5294" spc="-98" baseline="0">
                <a:gradFill>
                  <a:gsLst>
                    <a:gs pos="76852">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406897"/>
            <a:ext cx="6276530" cy="1793104"/>
          </a:xfrm>
        </p:spPr>
        <p:txBody>
          <a:bodyPr tIns="109728" bIns="109728">
            <a:noAutofit/>
          </a:bodyPr>
          <a:lstStyle>
            <a:lvl1pPr marL="0" indent="0">
              <a:spcBef>
                <a:spcPts val="0"/>
              </a:spcBef>
              <a:buNone/>
              <a:defRPr sz="3137">
                <a:gradFill>
                  <a:gsLst>
                    <a:gs pos="76852">
                      <a:schemeClr val="tx1"/>
                    </a:gs>
                    <a:gs pos="57576">
                      <a:schemeClr val="tx1"/>
                    </a:gs>
                  </a:gsLst>
                  <a:lin ang="5400000" scaled="0"/>
                </a:gradFill>
              </a:defRPr>
            </a:lvl1pPr>
          </a:lstStyle>
          <a:p>
            <a:pPr lvl="0"/>
            <a:r>
              <a:rPr lang="en-US"/>
              <a:t>Speaker Name</a:t>
            </a:r>
          </a:p>
        </p:txBody>
      </p:sp>
      <p:grpSp>
        <p:nvGrpSpPr>
          <p:cNvPr id="8" name="Group 7"/>
          <p:cNvGrpSpPr>
            <a:grpSpLocks noChangeAspect="1"/>
          </p:cNvGrpSpPr>
          <p:nvPr userDrawn="1"/>
        </p:nvGrpSpPr>
        <p:grpSpPr bwMode="gray">
          <a:xfrm>
            <a:off x="448213" y="6034000"/>
            <a:ext cx="1648360" cy="353933"/>
            <a:chOff x="457200" y="1643393"/>
            <a:chExt cx="4492753" cy="964540"/>
          </a:xfrm>
        </p:grpSpPr>
        <p:pic>
          <p:nvPicPr>
            <p:cNvPr id="12" name="Picture 11"/>
            <p:cNvPicPr>
              <a:picLocks noChangeAspect="1"/>
            </p:cNvPicPr>
            <p:nvPr/>
          </p:nvPicPr>
          <p:blipFill>
            <a:blip r:embed="rId2"/>
            <a:stretch>
              <a:fillRect/>
            </a:stretch>
          </p:blipFill>
          <p:spPr bwMode="gray">
            <a:xfrm>
              <a:off x="457200" y="1643393"/>
              <a:ext cx="964540" cy="964540"/>
            </a:xfrm>
            <a:prstGeom prst="rect">
              <a:avLst/>
            </a:prstGeom>
          </p:spPr>
        </p:pic>
        <p:sp>
          <p:nvSpPr>
            <p:cNvPr id="14"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28" name="Group 27"/>
          <p:cNvGrpSpPr/>
          <p:nvPr userDrawn="1"/>
        </p:nvGrpSpPr>
        <p:grpSpPr>
          <a:xfrm>
            <a:off x="5647788" y="3463739"/>
            <a:ext cx="6548878" cy="3415534"/>
            <a:chOff x="-1" y="2506985"/>
            <a:chExt cx="1462502" cy="762652"/>
          </a:xfrm>
        </p:grpSpPr>
        <p:grpSp>
          <p:nvGrpSpPr>
            <p:cNvPr id="29" name="Group 28"/>
            <p:cNvGrpSpPr>
              <a:grpSpLocks noChangeAspect="1"/>
            </p:cNvGrpSpPr>
            <p:nvPr/>
          </p:nvGrpSpPr>
          <p:grpSpPr>
            <a:xfrm>
              <a:off x="-1" y="2626805"/>
              <a:ext cx="1462502" cy="642832"/>
              <a:chOff x="-12967953" y="6185934"/>
              <a:chExt cx="5632011" cy="2475511"/>
            </a:xfrm>
          </p:grpSpPr>
          <p:sp>
            <p:nvSpPr>
              <p:cNvPr id="31" name="Freeform 87"/>
              <p:cNvSpPr>
                <a:spLocks noEditPoints="1"/>
              </p:cNvSpPr>
              <p:nvPr/>
            </p:nvSpPr>
            <p:spPr bwMode="auto">
              <a:xfrm>
                <a:off x="-10692122" y="6794402"/>
                <a:ext cx="719098" cy="719098"/>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88"/>
              <p:cNvSpPr>
                <a:spLocks noEditPoints="1"/>
              </p:cNvSpPr>
              <p:nvPr/>
            </p:nvSpPr>
            <p:spPr bwMode="auto">
              <a:xfrm>
                <a:off x="-11379612" y="7308045"/>
                <a:ext cx="987775" cy="987775"/>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89"/>
              <p:cNvSpPr>
                <a:spLocks noEditPoints="1"/>
              </p:cNvSpPr>
              <p:nvPr/>
            </p:nvSpPr>
            <p:spPr bwMode="auto">
              <a:xfrm>
                <a:off x="-10210088" y="7023564"/>
                <a:ext cx="1438200" cy="1438197"/>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0078D7"/>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latin typeface="Segoe UI" panose="020B0502040204020203" pitchFamily="34" charset="0"/>
                  <a:cs typeface="Segoe UI" panose="020B0502040204020203" pitchFamily="34" charset="0"/>
                </a:endParaRPr>
              </a:p>
            </p:txBody>
          </p:sp>
          <p:sp>
            <p:nvSpPr>
              <p:cNvPr id="34" name="Freeform 90"/>
              <p:cNvSpPr>
                <a:spLocks/>
              </p:cNvSpPr>
              <p:nvPr/>
            </p:nvSpPr>
            <p:spPr bwMode="auto">
              <a:xfrm>
                <a:off x="-12967953" y="6581045"/>
                <a:ext cx="1951843" cy="2070371"/>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sp>
            <p:nvSpPr>
              <p:cNvPr id="35" name="Freeform 34"/>
              <p:cNvSpPr>
                <a:spLocks/>
              </p:cNvSpPr>
              <p:nvPr/>
            </p:nvSpPr>
            <p:spPr bwMode="auto">
              <a:xfrm>
                <a:off x="-9119586" y="6185934"/>
                <a:ext cx="1783644" cy="2475511"/>
              </a:xfrm>
              <a:custGeom>
                <a:avLst/>
                <a:gdLst>
                  <a:gd name="connsiteX0" fmla="*/ 966766 w 1780376"/>
                  <a:gd name="connsiteY0" fmla="*/ 0 h 2465482"/>
                  <a:gd name="connsiteX1" fmla="*/ 1686144 w 1780376"/>
                  <a:gd name="connsiteY1" fmla="*/ 719778 h 2465482"/>
                  <a:gd name="connsiteX2" fmla="*/ 1611277 w 1780376"/>
                  <a:gd name="connsiteY2" fmla="*/ 1035698 h 2465482"/>
                  <a:gd name="connsiteX3" fmla="*/ 1686144 w 1780376"/>
                  <a:gd name="connsiteY3" fmla="*/ 1032441 h 2465482"/>
                  <a:gd name="connsiteX4" fmla="*/ 1780376 w 1780376"/>
                  <a:gd name="connsiteY4" fmla="*/ 1041933 h 2465482"/>
                  <a:gd name="connsiteX5" fmla="*/ 1780376 w 1780376"/>
                  <a:gd name="connsiteY5" fmla="*/ 2455903 h 2465482"/>
                  <a:gd name="connsiteX6" fmla="*/ 1686144 w 1780376"/>
                  <a:gd name="connsiteY6" fmla="*/ 2465482 h 2465482"/>
                  <a:gd name="connsiteX7" fmla="*/ 0 w 1780376"/>
                  <a:gd name="connsiteY7" fmla="*/ 2465482 h 2465482"/>
                  <a:gd name="connsiteX8" fmla="*/ 0 w 1780376"/>
                  <a:gd name="connsiteY8" fmla="*/ 452711 h 2465482"/>
                  <a:gd name="connsiteX9" fmla="*/ 257153 w 1780376"/>
                  <a:gd name="connsiteY9" fmla="*/ 631841 h 2465482"/>
                  <a:gd name="connsiteX10" fmla="*/ 966766 w 1780376"/>
                  <a:gd name="connsiteY10" fmla="*/ 0 h 2465482"/>
                  <a:gd name="connsiteX0" fmla="*/ 966766 w 1783644"/>
                  <a:gd name="connsiteY0" fmla="*/ 0 h 2475511"/>
                  <a:gd name="connsiteX1" fmla="*/ 1686144 w 1783644"/>
                  <a:gd name="connsiteY1" fmla="*/ 719778 h 2475511"/>
                  <a:gd name="connsiteX2" fmla="*/ 1611277 w 1783644"/>
                  <a:gd name="connsiteY2" fmla="*/ 1035698 h 2475511"/>
                  <a:gd name="connsiteX3" fmla="*/ 1686144 w 1783644"/>
                  <a:gd name="connsiteY3" fmla="*/ 1032441 h 2475511"/>
                  <a:gd name="connsiteX4" fmla="*/ 1780376 w 1783644"/>
                  <a:gd name="connsiteY4" fmla="*/ 1041933 h 2475511"/>
                  <a:gd name="connsiteX5" fmla="*/ 1783644 w 1783644"/>
                  <a:gd name="connsiteY5" fmla="*/ 2475511 h 2475511"/>
                  <a:gd name="connsiteX6" fmla="*/ 1686144 w 1783644"/>
                  <a:gd name="connsiteY6" fmla="*/ 2465482 h 2475511"/>
                  <a:gd name="connsiteX7" fmla="*/ 0 w 1783644"/>
                  <a:gd name="connsiteY7" fmla="*/ 2465482 h 2475511"/>
                  <a:gd name="connsiteX8" fmla="*/ 0 w 1783644"/>
                  <a:gd name="connsiteY8" fmla="*/ 452711 h 2475511"/>
                  <a:gd name="connsiteX9" fmla="*/ 257153 w 1783644"/>
                  <a:gd name="connsiteY9" fmla="*/ 631841 h 2475511"/>
                  <a:gd name="connsiteX10" fmla="*/ 966766 w 1783644"/>
                  <a:gd name="connsiteY10" fmla="*/ 0 h 247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3644" h="2475511">
                    <a:moveTo>
                      <a:pt x="966766" y="0"/>
                    </a:moveTo>
                    <a:cubicBezTo>
                      <a:pt x="1363889" y="0"/>
                      <a:pt x="1686144" y="322434"/>
                      <a:pt x="1686144" y="719778"/>
                    </a:cubicBezTo>
                    <a:cubicBezTo>
                      <a:pt x="1686144" y="833769"/>
                      <a:pt x="1656848" y="941248"/>
                      <a:pt x="1611277" y="1035698"/>
                    </a:cubicBezTo>
                    <a:cubicBezTo>
                      <a:pt x="1634062" y="1032441"/>
                      <a:pt x="1660103" y="1032441"/>
                      <a:pt x="1686144" y="1032441"/>
                    </a:cubicBezTo>
                    <a:lnTo>
                      <a:pt x="1780376" y="1041933"/>
                    </a:lnTo>
                    <a:cubicBezTo>
                      <a:pt x="1781465" y="1519792"/>
                      <a:pt x="1782555" y="1997652"/>
                      <a:pt x="1783644" y="2475511"/>
                    </a:cubicBezTo>
                    <a:lnTo>
                      <a:pt x="1686144" y="2465482"/>
                    </a:lnTo>
                    <a:lnTo>
                      <a:pt x="0" y="2465482"/>
                    </a:lnTo>
                    <a:lnTo>
                      <a:pt x="0" y="452711"/>
                    </a:lnTo>
                    <a:cubicBezTo>
                      <a:pt x="100908" y="491794"/>
                      <a:pt x="185541" y="556932"/>
                      <a:pt x="257153" y="631841"/>
                    </a:cubicBezTo>
                    <a:cubicBezTo>
                      <a:pt x="299470" y="276838"/>
                      <a:pt x="602194" y="0"/>
                      <a:pt x="96676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grpSp>
        <p:sp>
          <p:nvSpPr>
            <p:cNvPr id="30" name="Freeform 95"/>
            <p:cNvSpPr>
              <a:spLocks/>
            </p:cNvSpPr>
            <p:nvPr/>
          </p:nvSpPr>
          <p:spPr bwMode="auto">
            <a:xfrm>
              <a:off x="306707" y="2506985"/>
              <a:ext cx="312041" cy="131865"/>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0078D7"/>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36" name="Picture 35"/>
          <p:cNvPicPr>
            <a:picLocks noChangeAspect="1"/>
          </p:cNvPicPr>
          <p:nvPr userDrawn="1"/>
        </p:nvPicPr>
        <p:blipFill>
          <a:blip r:embed="rId3"/>
          <a:stretch>
            <a:fillRect/>
          </a:stretch>
        </p:blipFill>
        <p:spPr>
          <a:xfrm>
            <a:off x="389073" y="440493"/>
            <a:ext cx="5333417" cy="365382"/>
          </a:xfrm>
          <a:prstGeom prst="rect">
            <a:avLst/>
          </a:prstGeom>
        </p:spPr>
      </p:pic>
    </p:spTree>
    <p:extLst>
      <p:ext uri="{BB962C8B-B14F-4D97-AF65-F5344CB8AC3E}">
        <p14:creationId xmlns:p14="http://schemas.microsoft.com/office/powerpoint/2010/main" val="14358887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7714" y="201707"/>
            <a:ext cx="7837714" cy="529407"/>
          </a:xfrm>
        </p:spPr>
        <p:txBody>
          <a:bodyPr lIns="0" rIns="0"/>
          <a:lstStyle>
            <a:lvl1pPr>
              <a:defRPr>
                <a:solidFill>
                  <a:srgbClr val="000000"/>
                </a:solidFill>
              </a:defRPr>
            </a:lvl1pPr>
          </a:lstStyle>
          <a:p>
            <a:r>
              <a:rPr lang="en-US"/>
              <a:t>Click to edit Master title style</a:t>
            </a:r>
          </a:p>
        </p:txBody>
      </p:sp>
      <p:sp>
        <p:nvSpPr>
          <p:cNvPr id="3" name="Footer Placeholder 2"/>
          <p:cNvSpPr>
            <a:spLocks noGrp="1"/>
          </p:cNvSpPr>
          <p:nvPr>
            <p:ph type="ftr" sz="quarter" idx="10"/>
          </p:nvPr>
        </p:nvSpPr>
        <p:spPr>
          <a:xfrm>
            <a:off x="561110" y="6391838"/>
            <a:ext cx="3859795" cy="304801"/>
          </a:xfrm>
          <a:prstGeom prst="rect">
            <a:avLst/>
          </a:prstGeom>
        </p:spPr>
        <p:txBody>
          <a:bodyPr/>
          <a:lstStyle/>
          <a:p>
            <a:endParaRPr lang="en-US">
              <a:solidFill>
                <a:srgbClr val="505050"/>
              </a:solidFill>
            </a:endParaRPr>
          </a:p>
        </p:txBody>
      </p:sp>
      <p:sp>
        <p:nvSpPr>
          <p:cNvPr id="4" name="Slide Number Placeholder 3"/>
          <p:cNvSpPr>
            <a:spLocks noGrp="1"/>
          </p:cNvSpPr>
          <p:nvPr>
            <p:ph type="sldNum" sz="quarter" idx="11"/>
          </p:nvPr>
        </p:nvSpPr>
        <p:spPr>
          <a:xfrm>
            <a:off x="10352540" y="295729"/>
            <a:ext cx="838199" cy="767687"/>
          </a:xfrm>
          <a:prstGeom prst="rect">
            <a:avLst/>
          </a:prstGeom>
        </p:spPr>
        <p:txBody>
          <a:bodyPr/>
          <a:lstStyle/>
          <a:p>
            <a:fld id="{77A80767-0168-4202-AF54-9FDB461E3B29}" type="slidenum">
              <a:rPr lang="en-US" smtClean="0">
                <a:gradFill>
                  <a:gsLst>
                    <a:gs pos="5000">
                      <a:srgbClr val="505050"/>
                    </a:gs>
                    <a:gs pos="31000">
                      <a:srgbClr val="505050"/>
                    </a:gs>
                  </a:gsLst>
                  <a:lin ang="5400000" scaled="0"/>
                </a:gradFill>
              </a:rPr>
              <a:pPr/>
              <a:t>‹#›</a:t>
            </a:fld>
            <a:endParaRPr lang="en-US">
              <a:gradFill>
                <a:gsLst>
                  <a:gs pos="5000">
                    <a:srgbClr val="505050"/>
                  </a:gs>
                  <a:gs pos="31000">
                    <a:srgbClr val="505050"/>
                  </a:gs>
                </a:gsLst>
                <a:lin ang="5400000" scaled="0"/>
              </a:gradFill>
            </a:endParaRPr>
          </a:p>
        </p:txBody>
      </p:sp>
      <p:sp>
        <p:nvSpPr>
          <p:cNvPr id="7" name="Text Placeholder 6"/>
          <p:cNvSpPr>
            <a:spLocks noGrp="1"/>
          </p:cNvSpPr>
          <p:nvPr>
            <p:ph type="body" sz="quarter" idx="12" hasCustomPrompt="1"/>
          </p:nvPr>
        </p:nvSpPr>
        <p:spPr>
          <a:xfrm>
            <a:off x="8055432" y="201710"/>
            <a:ext cx="3918857" cy="311727"/>
          </a:xfrm>
        </p:spPr>
        <p:txBody>
          <a:bodyPr vert="horz" wrap="square" lIns="127337" tIns="79586" rIns="127337" bIns="79586" rtlCol="0" anchor="t">
            <a:noAutofit/>
          </a:bodyPr>
          <a:lstStyle>
            <a:lvl1pPr marL="0" indent="0" algn="r">
              <a:buFontTx/>
              <a:buNone/>
              <a:defRPr lang="en-US" sz="1309" b="0" cap="none" dirty="0">
                <a:ln w="3175">
                  <a:noFill/>
                </a:ln>
                <a:solidFill>
                  <a:srgbClr val="000000"/>
                </a:solidFill>
                <a:effectLst/>
                <a:latin typeface="+mn-lt"/>
                <a:cs typeface="Segoe UI" pitchFamily="34" charset="0"/>
              </a:defRPr>
            </a:lvl1pPr>
          </a:lstStyle>
          <a:p>
            <a:pPr lvl="0">
              <a:spcBef>
                <a:spcPct val="0"/>
              </a:spcBef>
            </a:pPr>
            <a:r>
              <a:rPr lang="en-US"/>
              <a:t>Presenter: First Name, Last Name</a:t>
            </a:r>
          </a:p>
        </p:txBody>
      </p:sp>
    </p:spTree>
    <p:extLst>
      <p:ext uri="{BB962C8B-B14F-4D97-AF65-F5344CB8AC3E}">
        <p14:creationId xmlns:p14="http://schemas.microsoft.com/office/powerpoint/2010/main" val="407314185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26345840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Slide Option 1">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1613794"/>
            <a:ext cx="6274911" cy="1793104"/>
          </a:xfrm>
          <a:noFill/>
        </p:spPr>
        <p:txBody>
          <a:bodyPr lIns="146304" tIns="91440" rIns="146304" bIns="91440" anchor="t" anchorCtr="0"/>
          <a:lstStyle>
            <a:lvl1pPr>
              <a:defRPr sz="5294" spc="-98" baseline="0">
                <a:gradFill>
                  <a:gsLst>
                    <a:gs pos="76852">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406897"/>
            <a:ext cx="6276530" cy="1793104"/>
          </a:xfrm>
        </p:spPr>
        <p:txBody>
          <a:bodyPr tIns="109728" bIns="109728">
            <a:noAutofit/>
          </a:bodyPr>
          <a:lstStyle>
            <a:lvl1pPr marL="0" indent="0">
              <a:spcBef>
                <a:spcPts val="0"/>
              </a:spcBef>
              <a:buNone/>
              <a:defRPr sz="3137">
                <a:gradFill>
                  <a:gsLst>
                    <a:gs pos="76852">
                      <a:schemeClr val="tx1"/>
                    </a:gs>
                    <a:gs pos="57576">
                      <a:schemeClr val="tx1"/>
                    </a:gs>
                  </a:gsLst>
                  <a:lin ang="5400000" scaled="0"/>
                </a:gradFill>
              </a:defRPr>
            </a:lvl1pPr>
          </a:lstStyle>
          <a:p>
            <a:pPr lvl="0"/>
            <a:r>
              <a:rPr lang="en-US"/>
              <a:t>Speaker Name</a:t>
            </a:r>
          </a:p>
        </p:txBody>
      </p:sp>
      <p:grpSp>
        <p:nvGrpSpPr>
          <p:cNvPr id="8" name="Group 7"/>
          <p:cNvGrpSpPr>
            <a:grpSpLocks noChangeAspect="1"/>
          </p:cNvGrpSpPr>
          <p:nvPr userDrawn="1"/>
        </p:nvGrpSpPr>
        <p:grpSpPr bwMode="gray">
          <a:xfrm>
            <a:off x="448213" y="6034000"/>
            <a:ext cx="1648360" cy="353933"/>
            <a:chOff x="457200" y="1643393"/>
            <a:chExt cx="4492753" cy="964540"/>
          </a:xfrm>
        </p:grpSpPr>
        <p:pic>
          <p:nvPicPr>
            <p:cNvPr id="12" name="Picture 11"/>
            <p:cNvPicPr>
              <a:picLocks noChangeAspect="1"/>
            </p:cNvPicPr>
            <p:nvPr/>
          </p:nvPicPr>
          <p:blipFill>
            <a:blip r:embed="rId2"/>
            <a:stretch>
              <a:fillRect/>
            </a:stretch>
          </p:blipFill>
          <p:spPr bwMode="gray">
            <a:xfrm>
              <a:off x="457200" y="1643393"/>
              <a:ext cx="964540" cy="964540"/>
            </a:xfrm>
            <a:prstGeom prst="rect">
              <a:avLst/>
            </a:prstGeom>
          </p:spPr>
        </p:pic>
        <p:sp>
          <p:nvSpPr>
            <p:cNvPr id="14"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28" name="Group 27"/>
          <p:cNvGrpSpPr/>
          <p:nvPr userDrawn="1"/>
        </p:nvGrpSpPr>
        <p:grpSpPr>
          <a:xfrm>
            <a:off x="5647788" y="3463739"/>
            <a:ext cx="6548878" cy="3415534"/>
            <a:chOff x="-1" y="2506985"/>
            <a:chExt cx="1462502" cy="762652"/>
          </a:xfrm>
        </p:grpSpPr>
        <p:grpSp>
          <p:nvGrpSpPr>
            <p:cNvPr id="29" name="Group 28"/>
            <p:cNvGrpSpPr>
              <a:grpSpLocks noChangeAspect="1"/>
            </p:cNvGrpSpPr>
            <p:nvPr/>
          </p:nvGrpSpPr>
          <p:grpSpPr>
            <a:xfrm>
              <a:off x="-1" y="2626805"/>
              <a:ext cx="1462502" cy="642832"/>
              <a:chOff x="-12967953" y="6185934"/>
              <a:chExt cx="5632011" cy="2475511"/>
            </a:xfrm>
          </p:grpSpPr>
          <p:sp>
            <p:nvSpPr>
              <p:cNvPr id="31" name="Freeform 87"/>
              <p:cNvSpPr>
                <a:spLocks noEditPoints="1"/>
              </p:cNvSpPr>
              <p:nvPr/>
            </p:nvSpPr>
            <p:spPr bwMode="auto">
              <a:xfrm>
                <a:off x="-10692122" y="6794402"/>
                <a:ext cx="719098" cy="719098"/>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88"/>
              <p:cNvSpPr>
                <a:spLocks noEditPoints="1"/>
              </p:cNvSpPr>
              <p:nvPr/>
            </p:nvSpPr>
            <p:spPr bwMode="auto">
              <a:xfrm>
                <a:off x="-11379612" y="7308045"/>
                <a:ext cx="987775" cy="987775"/>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89"/>
              <p:cNvSpPr>
                <a:spLocks noEditPoints="1"/>
              </p:cNvSpPr>
              <p:nvPr/>
            </p:nvSpPr>
            <p:spPr bwMode="auto">
              <a:xfrm>
                <a:off x="-10210088" y="7023564"/>
                <a:ext cx="1438200" cy="1438197"/>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0078D7"/>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latin typeface="Segoe UI" panose="020B0502040204020203" pitchFamily="34" charset="0"/>
                  <a:cs typeface="Segoe UI" panose="020B0502040204020203" pitchFamily="34" charset="0"/>
                </a:endParaRPr>
              </a:p>
            </p:txBody>
          </p:sp>
          <p:sp>
            <p:nvSpPr>
              <p:cNvPr id="34" name="Freeform 90"/>
              <p:cNvSpPr>
                <a:spLocks/>
              </p:cNvSpPr>
              <p:nvPr/>
            </p:nvSpPr>
            <p:spPr bwMode="auto">
              <a:xfrm>
                <a:off x="-12967953" y="6581045"/>
                <a:ext cx="1951843" cy="2070371"/>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sp>
            <p:nvSpPr>
              <p:cNvPr id="35" name="Freeform 34"/>
              <p:cNvSpPr>
                <a:spLocks/>
              </p:cNvSpPr>
              <p:nvPr/>
            </p:nvSpPr>
            <p:spPr bwMode="auto">
              <a:xfrm>
                <a:off x="-9119586" y="6185934"/>
                <a:ext cx="1783644" cy="2475511"/>
              </a:xfrm>
              <a:custGeom>
                <a:avLst/>
                <a:gdLst>
                  <a:gd name="connsiteX0" fmla="*/ 966766 w 1780376"/>
                  <a:gd name="connsiteY0" fmla="*/ 0 h 2465482"/>
                  <a:gd name="connsiteX1" fmla="*/ 1686144 w 1780376"/>
                  <a:gd name="connsiteY1" fmla="*/ 719778 h 2465482"/>
                  <a:gd name="connsiteX2" fmla="*/ 1611277 w 1780376"/>
                  <a:gd name="connsiteY2" fmla="*/ 1035698 h 2465482"/>
                  <a:gd name="connsiteX3" fmla="*/ 1686144 w 1780376"/>
                  <a:gd name="connsiteY3" fmla="*/ 1032441 h 2465482"/>
                  <a:gd name="connsiteX4" fmla="*/ 1780376 w 1780376"/>
                  <a:gd name="connsiteY4" fmla="*/ 1041933 h 2465482"/>
                  <a:gd name="connsiteX5" fmla="*/ 1780376 w 1780376"/>
                  <a:gd name="connsiteY5" fmla="*/ 2455903 h 2465482"/>
                  <a:gd name="connsiteX6" fmla="*/ 1686144 w 1780376"/>
                  <a:gd name="connsiteY6" fmla="*/ 2465482 h 2465482"/>
                  <a:gd name="connsiteX7" fmla="*/ 0 w 1780376"/>
                  <a:gd name="connsiteY7" fmla="*/ 2465482 h 2465482"/>
                  <a:gd name="connsiteX8" fmla="*/ 0 w 1780376"/>
                  <a:gd name="connsiteY8" fmla="*/ 452711 h 2465482"/>
                  <a:gd name="connsiteX9" fmla="*/ 257153 w 1780376"/>
                  <a:gd name="connsiteY9" fmla="*/ 631841 h 2465482"/>
                  <a:gd name="connsiteX10" fmla="*/ 966766 w 1780376"/>
                  <a:gd name="connsiteY10" fmla="*/ 0 h 2465482"/>
                  <a:gd name="connsiteX0" fmla="*/ 966766 w 1783644"/>
                  <a:gd name="connsiteY0" fmla="*/ 0 h 2475511"/>
                  <a:gd name="connsiteX1" fmla="*/ 1686144 w 1783644"/>
                  <a:gd name="connsiteY1" fmla="*/ 719778 h 2475511"/>
                  <a:gd name="connsiteX2" fmla="*/ 1611277 w 1783644"/>
                  <a:gd name="connsiteY2" fmla="*/ 1035698 h 2475511"/>
                  <a:gd name="connsiteX3" fmla="*/ 1686144 w 1783644"/>
                  <a:gd name="connsiteY3" fmla="*/ 1032441 h 2475511"/>
                  <a:gd name="connsiteX4" fmla="*/ 1780376 w 1783644"/>
                  <a:gd name="connsiteY4" fmla="*/ 1041933 h 2475511"/>
                  <a:gd name="connsiteX5" fmla="*/ 1783644 w 1783644"/>
                  <a:gd name="connsiteY5" fmla="*/ 2475511 h 2475511"/>
                  <a:gd name="connsiteX6" fmla="*/ 1686144 w 1783644"/>
                  <a:gd name="connsiteY6" fmla="*/ 2465482 h 2475511"/>
                  <a:gd name="connsiteX7" fmla="*/ 0 w 1783644"/>
                  <a:gd name="connsiteY7" fmla="*/ 2465482 h 2475511"/>
                  <a:gd name="connsiteX8" fmla="*/ 0 w 1783644"/>
                  <a:gd name="connsiteY8" fmla="*/ 452711 h 2475511"/>
                  <a:gd name="connsiteX9" fmla="*/ 257153 w 1783644"/>
                  <a:gd name="connsiteY9" fmla="*/ 631841 h 2475511"/>
                  <a:gd name="connsiteX10" fmla="*/ 966766 w 1783644"/>
                  <a:gd name="connsiteY10" fmla="*/ 0 h 247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3644" h="2475511">
                    <a:moveTo>
                      <a:pt x="966766" y="0"/>
                    </a:moveTo>
                    <a:cubicBezTo>
                      <a:pt x="1363889" y="0"/>
                      <a:pt x="1686144" y="322434"/>
                      <a:pt x="1686144" y="719778"/>
                    </a:cubicBezTo>
                    <a:cubicBezTo>
                      <a:pt x="1686144" y="833769"/>
                      <a:pt x="1656848" y="941248"/>
                      <a:pt x="1611277" y="1035698"/>
                    </a:cubicBezTo>
                    <a:cubicBezTo>
                      <a:pt x="1634062" y="1032441"/>
                      <a:pt x="1660103" y="1032441"/>
                      <a:pt x="1686144" y="1032441"/>
                    </a:cubicBezTo>
                    <a:lnTo>
                      <a:pt x="1780376" y="1041933"/>
                    </a:lnTo>
                    <a:cubicBezTo>
                      <a:pt x="1781465" y="1519792"/>
                      <a:pt x="1782555" y="1997652"/>
                      <a:pt x="1783644" y="2475511"/>
                    </a:cubicBezTo>
                    <a:lnTo>
                      <a:pt x="1686144" y="2465482"/>
                    </a:lnTo>
                    <a:lnTo>
                      <a:pt x="0" y="2465482"/>
                    </a:lnTo>
                    <a:lnTo>
                      <a:pt x="0" y="452711"/>
                    </a:lnTo>
                    <a:cubicBezTo>
                      <a:pt x="100908" y="491794"/>
                      <a:pt x="185541" y="556932"/>
                      <a:pt x="257153" y="631841"/>
                    </a:cubicBezTo>
                    <a:cubicBezTo>
                      <a:pt x="299470" y="276838"/>
                      <a:pt x="602194" y="0"/>
                      <a:pt x="96676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grpSp>
        <p:sp>
          <p:nvSpPr>
            <p:cNvPr id="30" name="Freeform 95"/>
            <p:cNvSpPr>
              <a:spLocks/>
            </p:cNvSpPr>
            <p:nvPr/>
          </p:nvSpPr>
          <p:spPr bwMode="auto">
            <a:xfrm>
              <a:off x="306707" y="2506985"/>
              <a:ext cx="312041" cy="131865"/>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0078D7"/>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36" name="Picture 35"/>
          <p:cNvPicPr>
            <a:picLocks noChangeAspect="1"/>
          </p:cNvPicPr>
          <p:nvPr userDrawn="1"/>
        </p:nvPicPr>
        <p:blipFill>
          <a:blip r:embed="rId3"/>
          <a:stretch>
            <a:fillRect/>
          </a:stretch>
        </p:blipFill>
        <p:spPr>
          <a:xfrm>
            <a:off x="389073" y="440493"/>
            <a:ext cx="5333417" cy="365382"/>
          </a:xfrm>
          <a:prstGeom prst="rect">
            <a:avLst/>
          </a:prstGeom>
        </p:spPr>
      </p:pic>
    </p:spTree>
    <p:extLst>
      <p:ext uri="{BB962C8B-B14F-4D97-AF65-F5344CB8AC3E}">
        <p14:creationId xmlns:p14="http://schemas.microsoft.com/office/powerpoint/2010/main" val="4197830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7714" y="201707"/>
            <a:ext cx="7837714" cy="529407"/>
          </a:xfrm>
        </p:spPr>
        <p:txBody>
          <a:bodyPr lIns="0" rIns="0"/>
          <a:lstStyle>
            <a:lvl1pPr>
              <a:defRPr>
                <a:solidFill>
                  <a:srgbClr val="000000"/>
                </a:solidFill>
              </a:defRPr>
            </a:lvl1pPr>
          </a:lstStyle>
          <a:p>
            <a:r>
              <a:rPr lang="en-US"/>
              <a:t>Click to edit Master title style</a:t>
            </a:r>
          </a:p>
        </p:txBody>
      </p:sp>
      <p:sp>
        <p:nvSpPr>
          <p:cNvPr id="3" name="Footer Placeholder 2"/>
          <p:cNvSpPr>
            <a:spLocks noGrp="1"/>
          </p:cNvSpPr>
          <p:nvPr>
            <p:ph type="ftr" sz="quarter" idx="10"/>
          </p:nvPr>
        </p:nvSpPr>
        <p:spPr>
          <a:xfrm>
            <a:off x="4038600" y="6356350"/>
            <a:ext cx="4114800" cy="365125"/>
          </a:xfrm>
          <a:prstGeom prst="rect">
            <a:avLst/>
          </a:prstGeom>
        </p:spPr>
        <p:txBody>
          <a:bodyPr/>
          <a:lstStyle/>
          <a:p>
            <a:endParaRPr lang="en-US">
              <a:solidFill>
                <a:srgbClr val="505050"/>
              </a:solidFill>
            </a:endParaRPr>
          </a:p>
        </p:txBody>
      </p:sp>
      <p:sp>
        <p:nvSpPr>
          <p:cNvPr id="4" name="Slide Number Placeholder 3"/>
          <p:cNvSpPr>
            <a:spLocks noGrp="1"/>
          </p:cNvSpPr>
          <p:nvPr>
            <p:ph type="sldNum" sz="quarter" idx="11"/>
          </p:nvPr>
        </p:nvSpPr>
        <p:spPr>
          <a:xfrm>
            <a:off x="8610600" y="6356350"/>
            <a:ext cx="2743200" cy="365125"/>
          </a:xfrm>
          <a:prstGeom prst="rect">
            <a:avLst/>
          </a:prstGeom>
        </p:spPr>
        <p:txBody>
          <a:bodyPr/>
          <a:lstStyle/>
          <a:p>
            <a:fld id="{77A80767-0168-4202-AF54-9FDB461E3B29}" type="slidenum">
              <a:rPr lang="en-US" smtClean="0">
                <a:gradFill>
                  <a:gsLst>
                    <a:gs pos="5000">
                      <a:srgbClr val="505050"/>
                    </a:gs>
                    <a:gs pos="31000">
                      <a:srgbClr val="505050"/>
                    </a:gs>
                  </a:gsLst>
                  <a:lin ang="5400000" scaled="0"/>
                </a:gradFill>
              </a:rPr>
              <a:pPr/>
              <a:t>‹#›</a:t>
            </a:fld>
            <a:endParaRPr lang="en-US">
              <a:gradFill>
                <a:gsLst>
                  <a:gs pos="5000">
                    <a:srgbClr val="505050"/>
                  </a:gs>
                  <a:gs pos="31000">
                    <a:srgbClr val="505050"/>
                  </a:gs>
                </a:gsLst>
                <a:lin ang="5400000" scaled="0"/>
              </a:gradFill>
            </a:endParaRPr>
          </a:p>
        </p:txBody>
      </p:sp>
      <p:sp>
        <p:nvSpPr>
          <p:cNvPr id="7" name="Text Placeholder 6"/>
          <p:cNvSpPr>
            <a:spLocks noGrp="1"/>
          </p:cNvSpPr>
          <p:nvPr>
            <p:ph type="body" sz="quarter" idx="12" hasCustomPrompt="1"/>
          </p:nvPr>
        </p:nvSpPr>
        <p:spPr>
          <a:xfrm>
            <a:off x="8055432" y="201710"/>
            <a:ext cx="3918857" cy="311727"/>
          </a:xfrm>
        </p:spPr>
        <p:txBody>
          <a:bodyPr vert="horz" wrap="square" lIns="127337" tIns="79586" rIns="127337" bIns="79586" rtlCol="0" anchor="t">
            <a:noAutofit/>
          </a:bodyPr>
          <a:lstStyle>
            <a:lvl1pPr marL="0" indent="0" algn="r">
              <a:buFontTx/>
              <a:buNone/>
              <a:defRPr lang="en-US" sz="1309" b="0" cap="none" dirty="0">
                <a:ln w="3175">
                  <a:noFill/>
                </a:ln>
                <a:solidFill>
                  <a:srgbClr val="000000"/>
                </a:solidFill>
                <a:effectLst/>
                <a:latin typeface="+mn-lt"/>
                <a:cs typeface="Segoe UI" pitchFamily="34" charset="0"/>
              </a:defRPr>
            </a:lvl1pPr>
          </a:lstStyle>
          <a:p>
            <a:pPr lvl="0">
              <a:spcBef>
                <a:spcPct val="0"/>
              </a:spcBef>
            </a:pPr>
            <a:r>
              <a:rPr lang="en-US"/>
              <a:t>Presenter: First Name, Last Name</a:t>
            </a:r>
          </a:p>
        </p:txBody>
      </p:sp>
    </p:spTree>
    <p:extLst>
      <p:ext uri="{BB962C8B-B14F-4D97-AF65-F5344CB8AC3E}">
        <p14:creationId xmlns:p14="http://schemas.microsoft.com/office/powerpoint/2010/main" val="1851302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23767052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Slide Option 1">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1613794"/>
            <a:ext cx="6274911" cy="1793104"/>
          </a:xfrm>
          <a:noFill/>
        </p:spPr>
        <p:txBody>
          <a:bodyPr lIns="146304" tIns="91440" rIns="146304" bIns="91440" anchor="t" anchorCtr="0"/>
          <a:lstStyle>
            <a:lvl1pPr>
              <a:defRPr sz="5294" spc="-98" baseline="0">
                <a:gradFill>
                  <a:gsLst>
                    <a:gs pos="76852">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406897"/>
            <a:ext cx="6276530" cy="1793104"/>
          </a:xfrm>
        </p:spPr>
        <p:txBody>
          <a:bodyPr tIns="109728" bIns="109728">
            <a:noAutofit/>
          </a:bodyPr>
          <a:lstStyle>
            <a:lvl1pPr marL="0" indent="0">
              <a:spcBef>
                <a:spcPts val="0"/>
              </a:spcBef>
              <a:buNone/>
              <a:defRPr sz="3137">
                <a:gradFill>
                  <a:gsLst>
                    <a:gs pos="76852">
                      <a:schemeClr val="tx1"/>
                    </a:gs>
                    <a:gs pos="57576">
                      <a:schemeClr val="tx1"/>
                    </a:gs>
                  </a:gsLst>
                  <a:lin ang="5400000" scaled="0"/>
                </a:gradFill>
              </a:defRPr>
            </a:lvl1pPr>
          </a:lstStyle>
          <a:p>
            <a:pPr lvl="0"/>
            <a:r>
              <a:rPr lang="en-US"/>
              <a:t>Speaker Name</a:t>
            </a:r>
          </a:p>
        </p:txBody>
      </p:sp>
      <p:grpSp>
        <p:nvGrpSpPr>
          <p:cNvPr id="8" name="Group 7"/>
          <p:cNvGrpSpPr>
            <a:grpSpLocks noChangeAspect="1"/>
          </p:cNvGrpSpPr>
          <p:nvPr userDrawn="1"/>
        </p:nvGrpSpPr>
        <p:grpSpPr bwMode="gray">
          <a:xfrm>
            <a:off x="448213" y="6034000"/>
            <a:ext cx="1648360" cy="353933"/>
            <a:chOff x="457200" y="1643393"/>
            <a:chExt cx="4492753" cy="964540"/>
          </a:xfrm>
        </p:grpSpPr>
        <p:pic>
          <p:nvPicPr>
            <p:cNvPr id="12" name="Picture 11"/>
            <p:cNvPicPr>
              <a:picLocks noChangeAspect="1"/>
            </p:cNvPicPr>
            <p:nvPr/>
          </p:nvPicPr>
          <p:blipFill>
            <a:blip r:embed="rId2"/>
            <a:stretch>
              <a:fillRect/>
            </a:stretch>
          </p:blipFill>
          <p:spPr bwMode="gray">
            <a:xfrm>
              <a:off x="457200" y="1643393"/>
              <a:ext cx="964540" cy="964540"/>
            </a:xfrm>
            <a:prstGeom prst="rect">
              <a:avLst/>
            </a:prstGeom>
          </p:spPr>
        </p:pic>
        <p:sp>
          <p:nvSpPr>
            <p:cNvPr id="14"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28" name="Group 27"/>
          <p:cNvGrpSpPr/>
          <p:nvPr userDrawn="1"/>
        </p:nvGrpSpPr>
        <p:grpSpPr>
          <a:xfrm>
            <a:off x="5647788" y="3463739"/>
            <a:ext cx="6548878" cy="3415534"/>
            <a:chOff x="-1" y="2506985"/>
            <a:chExt cx="1462502" cy="762652"/>
          </a:xfrm>
        </p:grpSpPr>
        <p:grpSp>
          <p:nvGrpSpPr>
            <p:cNvPr id="29" name="Group 28"/>
            <p:cNvGrpSpPr>
              <a:grpSpLocks noChangeAspect="1"/>
            </p:cNvGrpSpPr>
            <p:nvPr/>
          </p:nvGrpSpPr>
          <p:grpSpPr>
            <a:xfrm>
              <a:off x="-1" y="2626805"/>
              <a:ext cx="1462502" cy="642832"/>
              <a:chOff x="-12967953" y="6185934"/>
              <a:chExt cx="5632011" cy="2475511"/>
            </a:xfrm>
          </p:grpSpPr>
          <p:sp>
            <p:nvSpPr>
              <p:cNvPr id="31" name="Freeform 87"/>
              <p:cNvSpPr>
                <a:spLocks noEditPoints="1"/>
              </p:cNvSpPr>
              <p:nvPr/>
            </p:nvSpPr>
            <p:spPr bwMode="auto">
              <a:xfrm>
                <a:off x="-10692122" y="6794402"/>
                <a:ext cx="719098" cy="719098"/>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88"/>
              <p:cNvSpPr>
                <a:spLocks noEditPoints="1"/>
              </p:cNvSpPr>
              <p:nvPr/>
            </p:nvSpPr>
            <p:spPr bwMode="auto">
              <a:xfrm>
                <a:off x="-11379612" y="7308045"/>
                <a:ext cx="987775" cy="987775"/>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89"/>
              <p:cNvSpPr>
                <a:spLocks noEditPoints="1"/>
              </p:cNvSpPr>
              <p:nvPr/>
            </p:nvSpPr>
            <p:spPr bwMode="auto">
              <a:xfrm>
                <a:off x="-10210088" y="7023564"/>
                <a:ext cx="1438200" cy="1438197"/>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0078D7"/>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latin typeface="Segoe UI" panose="020B0502040204020203" pitchFamily="34" charset="0"/>
                  <a:cs typeface="Segoe UI" panose="020B0502040204020203" pitchFamily="34" charset="0"/>
                </a:endParaRPr>
              </a:p>
            </p:txBody>
          </p:sp>
          <p:sp>
            <p:nvSpPr>
              <p:cNvPr id="34" name="Freeform 90"/>
              <p:cNvSpPr>
                <a:spLocks/>
              </p:cNvSpPr>
              <p:nvPr/>
            </p:nvSpPr>
            <p:spPr bwMode="auto">
              <a:xfrm>
                <a:off x="-12967953" y="6581045"/>
                <a:ext cx="1951843" cy="2070371"/>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sp>
            <p:nvSpPr>
              <p:cNvPr id="35" name="Freeform 34"/>
              <p:cNvSpPr>
                <a:spLocks/>
              </p:cNvSpPr>
              <p:nvPr/>
            </p:nvSpPr>
            <p:spPr bwMode="auto">
              <a:xfrm>
                <a:off x="-9119586" y="6185934"/>
                <a:ext cx="1783644" cy="2475511"/>
              </a:xfrm>
              <a:custGeom>
                <a:avLst/>
                <a:gdLst>
                  <a:gd name="connsiteX0" fmla="*/ 966766 w 1780376"/>
                  <a:gd name="connsiteY0" fmla="*/ 0 h 2465482"/>
                  <a:gd name="connsiteX1" fmla="*/ 1686144 w 1780376"/>
                  <a:gd name="connsiteY1" fmla="*/ 719778 h 2465482"/>
                  <a:gd name="connsiteX2" fmla="*/ 1611277 w 1780376"/>
                  <a:gd name="connsiteY2" fmla="*/ 1035698 h 2465482"/>
                  <a:gd name="connsiteX3" fmla="*/ 1686144 w 1780376"/>
                  <a:gd name="connsiteY3" fmla="*/ 1032441 h 2465482"/>
                  <a:gd name="connsiteX4" fmla="*/ 1780376 w 1780376"/>
                  <a:gd name="connsiteY4" fmla="*/ 1041933 h 2465482"/>
                  <a:gd name="connsiteX5" fmla="*/ 1780376 w 1780376"/>
                  <a:gd name="connsiteY5" fmla="*/ 2455903 h 2465482"/>
                  <a:gd name="connsiteX6" fmla="*/ 1686144 w 1780376"/>
                  <a:gd name="connsiteY6" fmla="*/ 2465482 h 2465482"/>
                  <a:gd name="connsiteX7" fmla="*/ 0 w 1780376"/>
                  <a:gd name="connsiteY7" fmla="*/ 2465482 h 2465482"/>
                  <a:gd name="connsiteX8" fmla="*/ 0 w 1780376"/>
                  <a:gd name="connsiteY8" fmla="*/ 452711 h 2465482"/>
                  <a:gd name="connsiteX9" fmla="*/ 257153 w 1780376"/>
                  <a:gd name="connsiteY9" fmla="*/ 631841 h 2465482"/>
                  <a:gd name="connsiteX10" fmla="*/ 966766 w 1780376"/>
                  <a:gd name="connsiteY10" fmla="*/ 0 h 2465482"/>
                  <a:gd name="connsiteX0" fmla="*/ 966766 w 1783644"/>
                  <a:gd name="connsiteY0" fmla="*/ 0 h 2475511"/>
                  <a:gd name="connsiteX1" fmla="*/ 1686144 w 1783644"/>
                  <a:gd name="connsiteY1" fmla="*/ 719778 h 2475511"/>
                  <a:gd name="connsiteX2" fmla="*/ 1611277 w 1783644"/>
                  <a:gd name="connsiteY2" fmla="*/ 1035698 h 2475511"/>
                  <a:gd name="connsiteX3" fmla="*/ 1686144 w 1783644"/>
                  <a:gd name="connsiteY3" fmla="*/ 1032441 h 2475511"/>
                  <a:gd name="connsiteX4" fmla="*/ 1780376 w 1783644"/>
                  <a:gd name="connsiteY4" fmla="*/ 1041933 h 2475511"/>
                  <a:gd name="connsiteX5" fmla="*/ 1783644 w 1783644"/>
                  <a:gd name="connsiteY5" fmla="*/ 2475511 h 2475511"/>
                  <a:gd name="connsiteX6" fmla="*/ 1686144 w 1783644"/>
                  <a:gd name="connsiteY6" fmla="*/ 2465482 h 2475511"/>
                  <a:gd name="connsiteX7" fmla="*/ 0 w 1783644"/>
                  <a:gd name="connsiteY7" fmla="*/ 2465482 h 2475511"/>
                  <a:gd name="connsiteX8" fmla="*/ 0 w 1783644"/>
                  <a:gd name="connsiteY8" fmla="*/ 452711 h 2475511"/>
                  <a:gd name="connsiteX9" fmla="*/ 257153 w 1783644"/>
                  <a:gd name="connsiteY9" fmla="*/ 631841 h 2475511"/>
                  <a:gd name="connsiteX10" fmla="*/ 966766 w 1783644"/>
                  <a:gd name="connsiteY10" fmla="*/ 0 h 247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3644" h="2475511">
                    <a:moveTo>
                      <a:pt x="966766" y="0"/>
                    </a:moveTo>
                    <a:cubicBezTo>
                      <a:pt x="1363889" y="0"/>
                      <a:pt x="1686144" y="322434"/>
                      <a:pt x="1686144" y="719778"/>
                    </a:cubicBezTo>
                    <a:cubicBezTo>
                      <a:pt x="1686144" y="833769"/>
                      <a:pt x="1656848" y="941248"/>
                      <a:pt x="1611277" y="1035698"/>
                    </a:cubicBezTo>
                    <a:cubicBezTo>
                      <a:pt x="1634062" y="1032441"/>
                      <a:pt x="1660103" y="1032441"/>
                      <a:pt x="1686144" y="1032441"/>
                    </a:cubicBezTo>
                    <a:lnTo>
                      <a:pt x="1780376" y="1041933"/>
                    </a:lnTo>
                    <a:cubicBezTo>
                      <a:pt x="1781465" y="1519792"/>
                      <a:pt x="1782555" y="1997652"/>
                      <a:pt x="1783644" y="2475511"/>
                    </a:cubicBezTo>
                    <a:lnTo>
                      <a:pt x="1686144" y="2465482"/>
                    </a:lnTo>
                    <a:lnTo>
                      <a:pt x="0" y="2465482"/>
                    </a:lnTo>
                    <a:lnTo>
                      <a:pt x="0" y="452711"/>
                    </a:lnTo>
                    <a:cubicBezTo>
                      <a:pt x="100908" y="491794"/>
                      <a:pt x="185541" y="556932"/>
                      <a:pt x="257153" y="631841"/>
                    </a:cubicBezTo>
                    <a:cubicBezTo>
                      <a:pt x="299470" y="276838"/>
                      <a:pt x="602194" y="0"/>
                      <a:pt x="966766" y="0"/>
                    </a:cubicBezTo>
                    <a:close/>
                  </a:path>
                </a:pathLst>
              </a:custGeom>
              <a:solidFill>
                <a:srgbClr val="BAD80A"/>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0" bIns="0" numCol="1" rtlCol="0" anchor="t" anchorCtr="0" compatLnSpc="1">
                <a:prstTxWarp prst="textNoShape">
                  <a:avLst/>
                </a:prstTxWarp>
              </a:bodyPr>
              <a:lstStyle/>
              <a:p>
                <a:pPr fontAlgn="base">
                  <a:spcBef>
                    <a:spcPct val="0"/>
                  </a:spcBef>
                  <a:spcAft>
                    <a:spcPct val="0"/>
                  </a:spcAft>
                </a:pPr>
                <a:endParaRPr lang="en-US" sz="1372">
                  <a:solidFill>
                    <a:schemeClr val="lt1"/>
                  </a:solidFill>
                  <a:latin typeface="Segoe UI" panose="020B0502040204020203" pitchFamily="34" charset="0"/>
                  <a:cs typeface="Segoe UI" panose="020B0502040204020203" pitchFamily="34" charset="0"/>
                </a:endParaRPr>
              </a:p>
            </p:txBody>
          </p:sp>
        </p:grpSp>
        <p:sp>
          <p:nvSpPr>
            <p:cNvPr id="30" name="Freeform 95"/>
            <p:cNvSpPr>
              <a:spLocks/>
            </p:cNvSpPr>
            <p:nvPr/>
          </p:nvSpPr>
          <p:spPr bwMode="auto">
            <a:xfrm>
              <a:off x="306707" y="2506985"/>
              <a:ext cx="312041" cy="131865"/>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0078D7"/>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36" name="Picture 35"/>
          <p:cNvPicPr>
            <a:picLocks noChangeAspect="1"/>
          </p:cNvPicPr>
          <p:nvPr userDrawn="1"/>
        </p:nvPicPr>
        <p:blipFill>
          <a:blip r:embed="rId3"/>
          <a:stretch>
            <a:fillRect/>
          </a:stretch>
        </p:blipFill>
        <p:spPr>
          <a:xfrm>
            <a:off x="389073" y="440493"/>
            <a:ext cx="5333417" cy="365382"/>
          </a:xfrm>
          <a:prstGeom prst="rect">
            <a:avLst/>
          </a:prstGeom>
        </p:spPr>
      </p:pic>
    </p:spTree>
    <p:extLst>
      <p:ext uri="{BB962C8B-B14F-4D97-AF65-F5344CB8AC3E}">
        <p14:creationId xmlns:p14="http://schemas.microsoft.com/office/powerpoint/2010/main" val="38819922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7714" y="201707"/>
            <a:ext cx="7837714" cy="529407"/>
          </a:xfrm>
        </p:spPr>
        <p:txBody>
          <a:bodyPr lIns="0" rIns="0"/>
          <a:lstStyle>
            <a:lvl1pPr>
              <a:defRPr>
                <a:solidFill>
                  <a:srgbClr val="000000"/>
                </a:solidFill>
              </a:defRPr>
            </a:lvl1pPr>
          </a:lstStyle>
          <a:p>
            <a:r>
              <a:rPr lang="en-US"/>
              <a:t>Click to edit Master title style</a:t>
            </a:r>
          </a:p>
        </p:txBody>
      </p:sp>
      <p:sp>
        <p:nvSpPr>
          <p:cNvPr id="3" name="Footer Placeholder 2"/>
          <p:cNvSpPr>
            <a:spLocks noGrp="1"/>
          </p:cNvSpPr>
          <p:nvPr>
            <p:ph type="ftr" sz="quarter" idx="10"/>
          </p:nvPr>
        </p:nvSpPr>
        <p:spPr>
          <a:xfrm>
            <a:off x="4038600" y="6356350"/>
            <a:ext cx="4114800" cy="365125"/>
          </a:xfrm>
          <a:prstGeom prst="rect">
            <a:avLst/>
          </a:prstGeom>
        </p:spPr>
        <p:txBody>
          <a:bodyPr/>
          <a:lstStyle/>
          <a:p>
            <a:endParaRPr lang="en-US">
              <a:solidFill>
                <a:srgbClr val="505050"/>
              </a:solidFill>
            </a:endParaRPr>
          </a:p>
        </p:txBody>
      </p:sp>
      <p:sp>
        <p:nvSpPr>
          <p:cNvPr id="4" name="Slide Number Placeholder 3"/>
          <p:cNvSpPr>
            <a:spLocks noGrp="1"/>
          </p:cNvSpPr>
          <p:nvPr>
            <p:ph type="sldNum" sz="quarter" idx="11"/>
          </p:nvPr>
        </p:nvSpPr>
        <p:spPr>
          <a:xfrm>
            <a:off x="8610600" y="6356350"/>
            <a:ext cx="2743200" cy="365125"/>
          </a:xfrm>
          <a:prstGeom prst="rect">
            <a:avLst/>
          </a:prstGeom>
        </p:spPr>
        <p:txBody>
          <a:bodyPr/>
          <a:lstStyle/>
          <a:p>
            <a:fld id="{77A80767-0168-4202-AF54-9FDB461E3B29}" type="slidenum">
              <a:rPr lang="en-US" smtClean="0">
                <a:gradFill>
                  <a:gsLst>
                    <a:gs pos="5000">
                      <a:srgbClr val="505050"/>
                    </a:gs>
                    <a:gs pos="31000">
                      <a:srgbClr val="505050"/>
                    </a:gs>
                  </a:gsLst>
                  <a:lin ang="5400000" scaled="0"/>
                </a:gradFill>
              </a:rPr>
              <a:pPr/>
              <a:t>‹#›</a:t>
            </a:fld>
            <a:endParaRPr lang="en-US">
              <a:gradFill>
                <a:gsLst>
                  <a:gs pos="5000">
                    <a:srgbClr val="505050"/>
                  </a:gs>
                  <a:gs pos="31000">
                    <a:srgbClr val="505050"/>
                  </a:gs>
                </a:gsLst>
                <a:lin ang="5400000" scaled="0"/>
              </a:gradFill>
            </a:endParaRPr>
          </a:p>
        </p:txBody>
      </p:sp>
      <p:sp>
        <p:nvSpPr>
          <p:cNvPr id="7" name="Text Placeholder 6"/>
          <p:cNvSpPr>
            <a:spLocks noGrp="1"/>
          </p:cNvSpPr>
          <p:nvPr>
            <p:ph type="body" sz="quarter" idx="12" hasCustomPrompt="1"/>
          </p:nvPr>
        </p:nvSpPr>
        <p:spPr>
          <a:xfrm>
            <a:off x="8055432" y="201710"/>
            <a:ext cx="3918857" cy="311727"/>
          </a:xfrm>
        </p:spPr>
        <p:txBody>
          <a:bodyPr vert="horz" wrap="square" lIns="127337" tIns="79586" rIns="127337" bIns="79586" rtlCol="0" anchor="t">
            <a:noAutofit/>
          </a:bodyPr>
          <a:lstStyle>
            <a:lvl1pPr marL="0" indent="0" algn="r">
              <a:buFontTx/>
              <a:buNone/>
              <a:defRPr lang="en-US" sz="1309" b="0" cap="none" dirty="0">
                <a:ln w="3175">
                  <a:noFill/>
                </a:ln>
                <a:solidFill>
                  <a:srgbClr val="000000"/>
                </a:solidFill>
                <a:effectLst/>
                <a:latin typeface="+mn-lt"/>
                <a:cs typeface="Segoe UI" pitchFamily="34" charset="0"/>
              </a:defRPr>
            </a:lvl1pPr>
          </a:lstStyle>
          <a:p>
            <a:pPr lvl="0">
              <a:spcBef>
                <a:spcPct val="0"/>
              </a:spcBef>
            </a:pPr>
            <a:r>
              <a:rPr lang="en-US"/>
              <a:t>Presenter: First Name, Last Name</a:t>
            </a:r>
          </a:p>
        </p:txBody>
      </p:sp>
    </p:spTree>
    <p:extLst>
      <p:ext uri="{BB962C8B-B14F-4D97-AF65-F5344CB8AC3E}">
        <p14:creationId xmlns:p14="http://schemas.microsoft.com/office/powerpoint/2010/main" val="376584533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38335125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5DA96A-70EA-464E-8E49-6E778C2163A8}"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88E8E-B60A-4D60-8534-20BC182B903A}" type="slidenum">
              <a:rPr lang="en-US" smtClean="0"/>
              <a:t>‹#›</a:t>
            </a:fld>
            <a:endParaRPr lang="en-US"/>
          </a:p>
        </p:txBody>
      </p:sp>
    </p:spTree>
    <p:extLst>
      <p:ext uri="{BB962C8B-B14F-4D97-AF65-F5344CB8AC3E}">
        <p14:creationId xmlns:p14="http://schemas.microsoft.com/office/powerpoint/2010/main" val="11466723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3587473"/>
          </a:xfrm>
          <a:noFill/>
        </p:spPr>
        <p:txBody>
          <a:bodyPr tIns="91440" bIns="91440" anchor="t" anchorCtr="0">
            <a:no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1013731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689D9-93F9-4B1A-A49C-FBA24234BFC9}"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1F60D-77CA-4F03-8D91-C8D8059E76F1}" type="slidenum">
              <a:rPr lang="en-US" smtClean="0"/>
              <a:t>‹#›</a:t>
            </a:fld>
            <a:endParaRPr lang="en-US"/>
          </a:p>
        </p:txBody>
      </p:sp>
    </p:spTree>
    <p:extLst>
      <p:ext uri="{BB962C8B-B14F-4D97-AF65-F5344CB8AC3E}">
        <p14:creationId xmlns:p14="http://schemas.microsoft.com/office/powerpoint/2010/main" val="884042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5DA96A-70EA-464E-8E49-6E778C2163A8}"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88E8E-B60A-4D60-8534-20BC182B903A}" type="slidenum">
              <a:rPr lang="en-US" smtClean="0"/>
              <a:t>‹#›</a:t>
            </a:fld>
            <a:endParaRPr lang="en-US"/>
          </a:p>
        </p:txBody>
      </p:sp>
    </p:spTree>
    <p:extLst>
      <p:ext uri="{BB962C8B-B14F-4D97-AF65-F5344CB8AC3E}">
        <p14:creationId xmlns:p14="http://schemas.microsoft.com/office/powerpoint/2010/main" val="3816566066"/>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5DA96A-70EA-464E-8E49-6E778C2163A8}"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88E8E-B60A-4D60-8534-20BC182B903A}" type="slidenum">
              <a:rPr lang="en-US" smtClean="0"/>
              <a:t>‹#›</a:t>
            </a:fld>
            <a:endParaRPr lang="en-US"/>
          </a:p>
        </p:txBody>
      </p:sp>
    </p:spTree>
    <p:extLst>
      <p:ext uri="{BB962C8B-B14F-4D97-AF65-F5344CB8AC3E}">
        <p14:creationId xmlns:p14="http://schemas.microsoft.com/office/powerpoint/2010/main" val="3439222426"/>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5DA96A-70EA-464E-8E49-6E778C2163A8}" type="datetimeFigureOut">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88E8E-B60A-4D60-8534-20BC182B903A}" type="slidenum">
              <a:rPr lang="en-US" smtClean="0"/>
              <a:t>‹#›</a:t>
            </a:fld>
            <a:endParaRPr lang="en-US"/>
          </a:p>
        </p:txBody>
      </p:sp>
    </p:spTree>
    <p:extLst>
      <p:ext uri="{BB962C8B-B14F-4D97-AF65-F5344CB8AC3E}">
        <p14:creationId xmlns:p14="http://schemas.microsoft.com/office/powerpoint/2010/main" val="233444381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0CC362-84CD-44C4-B968-0672A333B4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11361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DA96A-70EA-464E-8E49-6E778C2163A8}" type="datetimeFigureOut">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88E8E-B60A-4D60-8534-20BC182B903A}" type="slidenum">
              <a:rPr lang="en-US" smtClean="0"/>
              <a:t>‹#›</a:t>
            </a:fld>
            <a:endParaRPr lang="en-US"/>
          </a:p>
        </p:txBody>
      </p:sp>
    </p:spTree>
    <p:extLst>
      <p:ext uri="{BB962C8B-B14F-4D97-AF65-F5344CB8AC3E}">
        <p14:creationId xmlns:p14="http://schemas.microsoft.com/office/powerpoint/2010/main" val="106553201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5DA96A-70EA-464E-8E49-6E778C2163A8}"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88E8E-B60A-4D60-8534-20BC182B903A}" type="slidenum">
              <a:rPr lang="en-US" smtClean="0"/>
              <a:t>‹#›</a:t>
            </a:fld>
            <a:endParaRPr lang="en-US"/>
          </a:p>
        </p:txBody>
      </p:sp>
    </p:spTree>
    <p:extLst>
      <p:ext uri="{BB962C8B-B14F-4D97-AF65-F5344CB8AC3E}">
        <p14:creationId xmlns:p14="http://schemas.microsoft.com/office/powerpoint/2010/main" val="1837391551"/>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5DA96A-70EA-464E-8E49-6E778C2163A8}"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88E8E-B60A-4D60-8534-20BC182B903A}" type="slidenum">
              <a:rPr lang="en-US" smtClean="0"/>
              <a:t>‹#›</a:t>
            </a:fld>
            <a:endParaRPr lang="en-US"/>
          </a:p>
        </p:txBody>
      </p:sp>
    </p:spTree>
    <p:extLst>
      <p:ext uri="{BB962C8B-B14F-4D97-AF65-F5344CB8AC3E}">
        <p14:creationId xmlns:p14="http://schemas.microsoft.com/office/powerpoint/2010/main" val="4175373676"/>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DA96A-70EA-464E-8E49-6E778C2163A8}"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88E8E-B60A-4D60-8534-20BC182B903A}" type="slidenum">
              <a:rPr lang="en-US" smtClean="0"/>
              <a:t>‹#›</a:t>
            </a:fld>
            <a:endParaRPr lang="en-US"/>
          </a:p>
        </p:txBody>
      </p:sp>
    </p:spTree>
    <p:extLst>
      <p:ext uri="{BB962C8B-B14F-4D97-AF65-F5344CB8AC3E}">
        <p14:creationId xmlns:p14="http://schemas.microsoft.com/office/powerpoint/2010/main" val="1565062707"/>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DA96A-70EA-464E-8E49-6E778C2163A8}"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88E8E-B60A-4D60-8534-20BC182B903A}" type="slidenum">
              <a:rPr lang="en-US" smtClean="0"/>
              <a:t>‹#›</a:t>
            </a:fld>
            <a:endParaRPr lang="en-US"/>
          </a:p>
        </p:txBody>
      </p:sp>
    </p:spTree>
    <p:extLst>
      <p:ext uri="{BB962C8B-B14F-4D97-AF65-F5344CB8AC3E}">
        <p14:creationId xmlns:p14="http://schemas.microsoft.com/office/powerpoint/2010/main" val="10356073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6506"/>
            <a:ext cx="11653523" cy="977732"/>
          </a:xfrm>
          <a:noFill/>
        </p:spPr>
        <p:txBody>
          <a:bodyPr tIns="0" bIns="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38388542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7714" y="201707"/>
            <a:ext cx="7837714" cy="529407"/>
          </a:xfrm>
        </p:spPr>
        <p:txBody>
          <a:bodyPr lIns="0" rIns="0"/>
          <a:lstStyle>
            <a:lvl1pPr>
              <a:defRPr>
                <a:solidFill>
                  <a:srgbClr val="000000"/>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solidFill>
                <a:srgbClr val="505050"/>
              </a:solidFill>
            </a:endParaRPr>
          </a:p>
        </p:txBody>
      </p:sp>
      <p:sp>
        <p:nvSpPr>
          <p:cNvPr id="4" name="Slide Number Placeholder 3"/>
          <p:cNvSpPr>
            <a:spLocks noGrp="1"/>
          </p:cNvSpPr>
          <p:nvPr>
            <p:ph type="sldNum" sz="quarter" idx="11"/>
          </p:nvPr>
        </p:nvSpPr>
        <p:spPr/>
        <p:txBody>
          <a:bodyPr/>
          <a:lstStyle/>
          <a:p>
            <a:fld id="{77A80767-0168-4202-AF54-9FDB461E3B29}" type="slidenum">
              <a:rPr lang="en-US" smtClean="0">
                <a:gradFill>
                  <a:gsLst>
                    <a:gs pos="5000">
                      <a:srgbClr val="505050"/>
                    </a:gs>
                    <a:gs pos="31000">
                      <a:srgbClr val="505050"/>
                    </a:gs>
                  </a:gsLst>
                  <a:lin ang="5400000" scaled="0"/>
                </a:gradFill>
              </a:rPr>
              <a:pPr/>
              <a:t>‹#›</a:t>
            </a:fld>
            <a:endParaRPr lang="en-US">
              <a:gradFill>
                <a:gsLst>
                  <a:gs pos="5000">
                    <a:srgbClr val="505050"/>
                  </a:gs>
                  <a:gs pos="31000">
                    <a:srgbClr val="505050"/>
                  </a:gs>
                </a:gsLst>
                <a:lin ang="5400000" scaled="0"/>
              </a:gradFill>
            </a:endParaRPr>
          </a:p>
        </p:txBody>
      </p:sp>
      <p:sp>
        <p:nvSpPr>
          <p:cNvPr id="7" name="Text Placeholder 6"/>
          <p:cNvSpPr>
            <a:spLocks noGrp="1"/>
          </p:cNvSpPr>
          <p:nvPr>
            <p:ph type="body" sz="quarter" idx="12" hasCustomPrompt="1"/>
          </p:nvPr>
        </p:nvSpPr>
        <p:spPr>
          <a:xfrm>
            <a:off x="8055432" y="201710"/>
            <a:ext cx="3918857" cy="311727"/>
          </a:xfrm>
        </p:spPr>
        <p:txBody>
          <a:bodyPr vert="horz" wrap="square" lIns="127337" tIns="79586" rIns="127337" bIns="79586" rtlCol="0" anchor="t">
            <a:noAutofit/>
          </a:bodyPr>
          <a:lstStyle>
            <a:lvl1pPr marL="0" indent="0" algn="r">
              <a:buFontTx/>
              <a:buNone/>
              <a:defRPr lang="en-US" sz="1309" b="0" cap="none" dirty="0">
                <a:ln w="3175">
                  <a:noFill/>
                </a:ln>
                <a:solidFill>
                  <a:srgbClr val="000000"/>
                </a:solidFill>
                <a:effectLst/>
                <a:latin typeface="+mn-lt"/>
                <a:cs typeface="Segoe UI" pitchFamily="34" charset="0"/>
              </a:defRPr>
            </a:lvl1pPr>
          </a:lstStyle>
          <a:p>
            <a:pPr lvl="0">
              <a:spcBef>
                <a:spcPct val="0"/>
              </a:spcBef>
            </a:pPr>
            <a:r>
              <a:rPr lang="en-US"/>
              <a:t>Presenter: First Name, Last Name</a:t>
            </a:r>
          </a:p>
        </p:txBody>
      </p:sp>
    </p:spTree>
    <p:extLst>
      <p:ext uri="{BB962C8B-B14F-4D97-AF65-F5344CB8AC3E}">
        <p14:creationId xmlns:p14="http://schemas.microsoft.com/office/powerpoint/2010/main" val="357989418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2902326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6506"/>
            <a:ext cx="11653523" cy="977732"/>
          </a:xfrm>
          <a:noFill/>
        </p:spPr>
        <p:txBody>
          <a:bodyPr vert="horz" wrap="square" lIns="45720" tIns="0" rIns="45720" bIns="0" rtlCol="0" anchor="t" anchorCtr="0">
            <a:spAutoFit/>
          </a:bodyPr>
          <a:lstStyle>
            <a:lvl1pPr>
              <a:defRPr lang="en-US" sz="7058" spc="-98" dirty="0">
                <a:gradFill>
                  <a:gsLst>
                    <a:gs pos="14634">
                      <a:schemeClr val="tx1"/>
                    </a:gs>
                    <a:gs pos="45000">
                      <a:schemeClr val="tx1"/>
                    </a:gs>
                  </a:gsLst>
                  <a:lin ang="5400000" scaled="0"/>
                </a:gradFill>
              </a:defRPr>
            </a:lvl1pPr>
          </a:lstStyle>
          <a:p>
            <a:pPr lvl="0"/>
            <a:r>
              <a:rPr lang="en-US"/>
              <a:t>Section title</a:t>
            </a:r>
          </a:p>
        </p:txBody>
      </p:sp>
    </p:spTree>
    <p:extLst>
      <p:ext uri="{BB962C8B-B14F-4D97-AF65-F5344CB8AC3E}">
        <p14:creationId xmlns:p14="http://schemas.microsoft.com/office/powerpoint/2010/main" val="35916907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1"/>
            <a:ext cx="11653523" cy="977732"/>
          </a:xfrm>
          <a:noFill/>
        </p:spPr>
        <p:txBody>
          <a:bodyPr tIns="0" bIns="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3319940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1"/>
            <a:ext cx="11653523" cy="977732"/>
          </a:xfrm>
          <a:noFill/>
        </p:spPr>
        <p:txBody>
          <a:bodyPr tIns="0" bIns="0" anchor="t" anchorCtr="0">
            <a:spAutoFit/>
          </a:bodyPr>
          <a:lstStyle>
            <a:lvl1pPr>
              <a:defRPr sz="7058" spc="-98" baseline="0">
                <a:gradFill>
                  <a:gsLst>
                    <a:gs pos="90551">
                      <a:schemeClr val="tx1"/>
                    </a:gs>
                    <a:gs pos="69000">
                      <a:schemeClr val="tx1"/>
                    </a:gs>
                  </a:gsLst>
                  <a:lin ang="5400000" scaled="0"/>
                </a:gradFill>
              </a:defRPr>
            </a:lvl1pPr>
          </a:lstStyle>
          <a:p>
            <a:r>
              <a:rPr lang="en-US"/>
              <a:t>Section title</a:t>
            </a:r>
          </a:p>
        </p:txBody>
      </p:sp>
    </p:spTree>
    <p:extLst>
      <p:ext uri="{BB962C8B-B14F-4D97-AF65-F5344CB8AC3E}">
        <p14:creationId xmlns:p14="http://schemas.microsoft.com/office/powerpoint/2010/main" val="163010993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45720" tIns="0" rIns="45720" bIns="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64008" tIns="91440" rIns="64008"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a:off x="13199694" y="512501"/>
            <a:ext cx="211656" cy="821839"/>
          </a:xfrm>
          <a:prstGeom prst="rect">
            <a:avLst/>
          </a:prstGeom>
          <a:solidFill>
            <a:srgbClr val="F0F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flipH="1">
            <a:off x="13247329" y="1343959"/>
            <a:ext cx="184652" cy="747995"/>
          </a:xfrm>
          <a:prstGeom prst="rect">
            <a:avLst/>
          </a:prstGeom>
          <a:solidFill>
            <a:srgbClr val="C8C8C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nvGrpSpPr>
          <p:cNvPr id="25" name="Group 24" hidden="1"/>
          <p:cNvGrpSpPr/>
          <p:nvPr userDrawn="1"/>
        </p:nvGrpSpPr>
        <p:grpSpPr>
          <a:xfrm>
            <a:off x="0" y="0"/>
            <a:ext cx="12192000" cy="6858000"/>
            <a:chOff x="0" y="0"/>
            <a:chExt cx="12436475" cy="6994525"/>
          </a:xfrm>
        </p:grpSpPr>
        <p:grpSp>
          <p:nvGrpSpPr>
            <p:cNvPr id="8" name="Group 7"/>
            <p:cNvGrpSpPr/>
            <p:nvPr userDrawn="1"/>
          </p:nvGrpSpPr>
          <p:grpSpPr>
            <a:xfrm>
              <a:off x="0" y="0"/>
              <a:ext cx="12436475" cy="6994525"/>
              <a:chOff x="0" y="0"/>
              <a:chExt cx="12436475" cy="6994525"/>
            </a:xfrm>
          </p:grpSpPr>
          <p:grpSp>
            <p:nvGrpSpPr>
              <p:cNvPr id="9" name="Group 8"/>
              <p:cNvGrpSpPr/>
              <p:nvPr/>
            </p:nvGrpSpPr>
            <p:grpSpPr>
              <a:xfrm>
                <a:off x="364210" y="364210"/>
                <a:ext cx="11708055" cy="6266103"/>
                <a:chOff x="457201" y="479425"/>
                <a:chExt cx="11522074" cy="6035675"/>
              </a:xfrm>
            </p:grpSpPr>
            <p:sp>
              <p:nvSpPr>
                <p:cNvPr id="15" name="Rectangle 14"/>
                <p:cNvSpPr/>
                <p:nvPr/>
              </p:nvSpPr>
              <p:spPr bwMode="auto">
                <a:xfrm>
                  <a:off x="457201"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sp>
              <p:nvSpPr>
                <p:cNvPr id="16" name="Rectangle 15"/>
                <p:cNvSpPr/>
                <p:nvPr/>
              </p:nvSpPr>
              <p:spPr bwMode="auto">
                <a:xfrm>
                  <a:off x="1908316"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3359431"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4810546"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6261661"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7712776"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9163891"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10615005"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p:nvSpPr>
            <p:spPr bwMode="auto">
              <a:xfrm>
                <a:off x="0" y="6630315"/>
                <a:ext cx="364210" cy="364210"/>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sp>
            <p:nvSpPr>
              <p:cNvPr id="11" name="Rectangle 10"/>
              <p:cNvSpPr/>
              <p:nvPr/>
            </p:nvSpPr>
            <p:spPr bwMode="auto">
              <a:xfrm>
                <a:off x="0" y="1"/>
                <a:ext cx="364210" cy="364210"/>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sp>
            <p:nvSpPr>
              <p:cNvPr id="12" name="Rectangle 11"/>
              <p:cNvSpPr/>
              <p:nvPr/>
            </p:nvSpPr>
            <p:spPr bwMode="auto">
              <a:xfrm>
                <a:off x="12072265" y="0"/>
                <a:ext cx="364210" cy="364210"/>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sp>
            <p:nvSpPr>
              <p:cNvPr id="13" name="Rectangle 12"/>
              <p:cNvSpPr/>
              <p:nvPr/>
            </p:nvSpPr>
            <p:spPr bwMode="auto">
              <a:xfrm>
                <a:off x="12072265" y="6630315"/>
                <a:ext cx="364210" cy="364210"/>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sp>
            <p:nvSpPr>
              <p:cNvPr id="14" name="Rectangle 13"/>
              <p:cNvSpPr/>
              <p:nvPr/>
            </p:nvSpPr>
            <p:spPr bwMode="auto">
              <a:xfrm>
                <a:off x="0" y="2448315"/>
                <a:ext cx="364210" cy="364210"/>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grpSp>
        <p:sp>
          <p:nvSpPr>
            <p:cNvPr id="23" name="Rectangle 22"/>
            <p:cNvSpPr/>
            <p:nvPr userDrawn="1"/>
          </p:nvSpPr>
          <p:spPr bwMode="auto">
            <a:xfrm>
              <a:off x="364209" y="2450274"/>
              <a:ext cx="11708055" cy="2093976"/>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grpSp>
      <p:pic>
        <p:nvPicPr>
          <p:cNvPr id="24" name="Picture 23"/>
          <p:cNvPicPr>
            <a:picLocks noChangeAspect="1"/>
          </p:cNvPicPr>
          <p:nvPr userDrawn="1"/>
        </p:nvPicPr>
        <p:blipFill>
          <a:blip r:embed="rId50"/>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123936296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9" r:id="rId26"/>
    <p:sldLayoutId id="2147483690" r:id="rId27"/>
    <p:sldLayoutId id="2147483724" r:id="rId28"/>
    <p:sldLayoutId id="2147483661" r:id="rId29"/>
    <p:sldLayoutId id="2147483691" r:id="rId30"/>
    <p:sldLayoutId id="2147483723" r:id="rId31"/>
    <p:sldLayoutId id="2147483823" r:id="rId32"/>
    <p:sldLayoutId id="2147483824" r:id="rId33"/>
    <p:sldLayoutId id="2147483825" r:id="rId34"/>
    <p:sldLayoutId id="2147483720" r:id="rId35"/>
    <p:sldLayoutId id="2147483721" r:id="rId36"/>
    <p:sldLayoutId id="2147483826" r:id="rId37"/>
    <p:sldLayoutId id="2147483827" r:id="rId38"/>
    <p:sldLayoutId id="2147483828" r:id="rId39"/>
    <p:sldLayoutId id="2147483862" r:id="rId40"/>
    <p:sldLayoutId id="2147483863" r:id="rId41"/>
    <p:sldLayoutId id="2147483864" r:id="rId42"/>
    <p:sldLayoutId id="2147483877" r:id="rId43"/>
    <p:sldLayoutId id="2147483878" r:id="rId44"/>
    <p:sldLayoutId id="2147483879" r:id="rId45"/>
    <p:sldLayoutId id="2147483892" r:id="rId46"/>
    <p:sldLayoutId id="2147483893" r:id="rId47"/>
    <p:sldLayoutId id="2147483894" r:id="rId48"/>
  </p:sldLayoutIdLst>
  <p:transition>
    <p:fade/>
  </p:transition>
  <p:hf hdr="0" ftr="0" dt="0"/>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2655">
                <a:schemeClr val="tx1"/>
              </a:gs>
              <a:gs pos="13187">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n-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31">
          <p15:clr>
            <a:srgbClr val="5ACBF0"/>
          </p15:clr>
        </p15:guide>
        <p15:guide id="2" pos="7603">
          <p15:clr>
            <a:srgbClr val="5ACBF0"/>
          </p15:clr>
        </p15:guide>
        <p15:guide id="3" orient="horz" pos="232">
          <p15:clr>
            <a:srgbClr val="5ACBF0"/>
          </p15:clr>
        </p15:guide>
        <p15:guide id="4" orient="horz" pos="4171">
          <p15:clr>
            <a:srgbClr val="5ACBF0"/>
          </p15:clr>
        </p15:guide>
        <p15:guide id="0" pos="1109">
          <p15:clr>
            <a:srgbClr val="5ACBF0"/>
          </p15:clr>
        </p15:guide>
        <p15:guide id="5" pos="1157">
          <p15:clr>
            <a:srgbClr val="5ACBF0"/>
          </p15:clr>
        </p15:guide>
        <p15:guide id="6" pos="2031">
          <p15:clr>
            <a:srgbClr val="5ACBF0"/>
          </p15:clr>
        </p15:guide>
        <p15:guide id="7" pos="2963">
          <p15:clr>
            <a:srgbClr val="5ACBF0"/>
          </p15:clr>
        </p15:guide>
        <p15:guide id="8" pos="3017">
          <p15:clr>
            <a:srgbClr val="5ACBF0"/>
          </p15:clr>
        </p15:guide>
        <p15:guide id="9" pos="3893">
          <p15:clr>
            <a:srgbClr val="5ACBF0"/>
          </p15:clr>
        </p15:guide>
        <p15:guide id="10" pos="4822">
          <p15:clr>
            <a:srgbClr val="5ACBF0"/>
          </p15:clr>
        </p15:guide>
        <p15:guide id="11" pos="4875">
          <p15:clr>
            <a:srgbClr val="5ACBF0"/>
          </p15:clr>
        </p15:guide>
        <p15:guide id="12" pos="5748">
          <p15:clr>
            <a:srgbClr val="5ACBF0"/>
          </p15:clr>
        </p15:guide>
        <p15:guide id="13" pos="5802">
          <p15:clr>
            <a:srgbClr val="5ACBF0"/>
          </p15:clr>
        </p15:guide>
        <p15:guide id="14" pos="6674">
          <p15:clr>
            <a:srgbClr val="5ACBF0"/>
          </p15:clr>
        </p15:guide>
        <p15:guide id="15" pos="6728">
          <p15:clr>
            <a:srgbClr val="5ACBF0"/>
          </p15:clr>
        </p15:guide>
        <p15:guide id="16" pos="3943">
          <p15:clr>
            <a:srgbClr val="5ACBF0"/>
          </p15:clr>
        </p15:guide>
        <p15:guide id="17" orient="horz" pos="1542">
          <p15:clr>
            <a:srgbClr val="5ACBF0"/>
          </p15:clr>
        </p15:guide>
        <p15:guide id="18" orient="horz" pos="2864">
          <p15:clr>
            <a:srgbClr val="5ACBF0"/>
          </p15:clr>
        </p15:guide>
        <p15:guide id="19" pos="2088">
          <p15:clr>
            <a:srgbClr val="5ACBF0"/>
          </p15:clr>
        </p15:guide>
        <p15:guide id="20" pos="2316">
          <p15:clr>
            <a:srgbClr val="FBAE40"/>
          </p15:clr>
        </p15:guide>
        <p15:guide id="21" orient="horz" pos="1771">
          <p15:clr>
            <a:srgbClr val="FBAE40"/>
          </p15:clr>
        </p15:guide>
        <p15:guide id="22" orient="horz" pos="1308">
          <p15:clr>
            <a:srgbClr val="FBAE40"/>
          </p15:clr>
        </p15:guide>
        <p15:guide id="23" pos="3245">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DA96A-70EA-464E-8E49-6E778C2163A8}" type="datetimeFigureOut">
              <a:rPr lang="en-US" smtClean="0"/>
              <a:t>12/20/2017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88E8E-B60A-4D60-8534-20BC182B903A}" type="slidenum">
              <a:rPr lang="en-US" smtClean="0"/>
              <a:t>‹#›</a:t>
            </a:fld>
            <a:endParaRPr lang="en-US"/>
          </a:p>
        </p:txBody>
      </p:sp>
      <p:sp>
        <p:nvSpPr>
          <p:cNvPr id="7" name="Rectangle 6"/>
          <p:cNvSpPr/>
          <p:nvPr userDrawn="1"/>
        </p:nvSpPr>
        <p:spPr bwMode="auto">
          <a:xfrm>
            <a:off x="13199694" y="512501"/>
            <a:ext cx="211656" cy="821839"/>
          </a:xfrm>
          <a:prstGeom prst="rect">
            <a:avLst/>
          </a:prstGeom>
          <a:solidFill>
            <a:srgbClr val="F0F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flipH="1">
            <a:off x="13247329" y="1343959"/>
            <a:ext cx="184652" cy="747995"/>
          </a:xfrm>
          <a:prstGeom prst="rect">
            <a:avLst/>
          </a:prstGeom>
          <a:solidFill>
            <a:srgbClr val="C8C8C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hidden="1"/>
          <p:cNvGrpSpPr/>
          <p:nvPr userDrawn="1"/>
        </p:nvGrpSpPr>
        <p:grpSpPr>
          <a:xfrm>
            <a:off x="0" y="0"/>
            <a:ext cx="12192000" cy="6858000"/>
            <a:chOff x="0" y="0"/>
            <a:chExt cx="12436475" cy="6994525"/>
          </a:xfrm>
        </p:grpSpPr>
        <p:grpSp>
          <p:nvGrpSpPr>
            <p:cNvPr id="10" name="Group 9"/>
            <p:cNvGrpSpPr/>
            <p:nvPr userDrawn="1"/>
          </p:nvGrpSpPr>
          <p:grpSpPr>
            <a:xfrm>
              <a:off x="0" y="0"/>
              <a:ext cx="12436475" cy="6994525"/>
              <a:chOff x="0" y="0"/>
              <a:chExt cx="12436475" cy="6994525"/>
            </a:xfrm>
          </p:grpSpPr>
          <p:grpSp>
            <p:nvGrpSpPr>
              <p:cNvPr id="12" name="Group 11"/>
              <p:cNvGrpSpPr/>
              <p:nvPr/>
            </p:nvGrpSpPr>
            <p:grpSpPr>
              <a:xfrm>
                <a:off x="364210" y="364210"/>
                <a:ext cx="11708055" cy="6266103"/>
                <a:chOff x="457201" y="479425"/>
                <a:chExt cx="11522074" cy="6035675"/>
              </a:xfrm>
            </p:grpSpPr>
            <p:sp>
              <p:nvSpPr>
                <p:cNvPr id="18" name="Rectangle 17"/>
                <p:cNvSpPr/>
                <p:nvPr/>
              </p:nvSpPr>
              <p:spPr bwMode="auto">
                <a:xfrm>
                  <a:off x="457201"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sp>
              <p:nvSpPr>
                <p:cNvPr id="19" name="Rectangle 18"/>
                <p:cNvSpPr/>
                <p:nvPr/>
              </p:nvSpPr>
              <p:spPr bwMode="auto">
                <a:xfrm>
                  <a:off x="1908316"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3359431"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4810546"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6261661"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7712776"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9163891"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10615005" y="479425"/>
                  <a:ext cx="1364270" cy="6035675"/>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p:nvSpPr>
            <p:spPr bwMode="auto">
              <a:xfrm>
                <a:off x="0" y="6630315"/>
                <a:ext cx="364210" cy="364210"/>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sp>
            <p:nvSpPr>
              <p:cNvPr id="14" name="Rectangle 13"/>
              <p:cNvSpPr/>
              <p:nvPr/>
            </p:nvSpPr>
            <p:spPr bwMode="auto">
              <a:xfrm>
                <a:off x="0" y="1"/>
                <a:ext cx="364210" cy="364210"/>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sp>
            <p:nvSpPr>
              <p:cNvPr id="15" name="Rectangle 14"/>
              <p:cNvSpPr/>
              <p:nvPr/>
            </p:nvSpPr>
            <p:spPr bwMode="auto">
              <a:xfrm>
                <a:off x="12072265" y="0"/>
                <a:ext cx="364210" cy="364210"/>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sp>
            <p:nvSpPr>
              <p:cNvPr id="16" name="Rectangle 15"/>
              <p:cNvSpPr/>
              <p:nvPr/>
            </p:nvSpPr>
            <p:spPr bwMode="auto">
              <a:xfrm>
                <a:off x="12072265" y="6630315"/>
                <a:ext cx="364210" cy="364210"/>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sp>
            <p:nvSpPr>
              <p:cNvPr id="17" name="Rectangle 16"/>
              <p:cNvSpPr/>
              <p:nvPr/>
            </p:nvSpPr>
            <p:spPr bwMode="auto">
              <a:xfrm>
                <a:off x="0" y="2448315"/>
                <a:ext cx="364210" cy="364210"/>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grpSp>
        <p:sp>
          <p:nvSpPr>
            <p:cNvPr id="11" name="Rectangle 10"/>
            <p:cNvSpPr/>
            <p:nvPr userDrawn="1"/>
          </p:nvSpPr>
          <p:spPr bwMode="auto">
            <a:xfrm>
              <a:off x="364209" y="2450274"/>
              <a:ext cx="11708055" cy="2093976"/>
            </a:xfrm>
            <a:prstGeom prst="rect">
              <a:avLst/>
            </a:prstGeom>
            <a:noFill/>
            <a:ln w="12700">
              <a:solidFill>
                <a:srgbClr val="FAB4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a:solidFill>
                  <a:srgbClr val="FFFFFF"/>
                </a:solidFill>
              </a:endParaRPr>
            </a:p>
          </p:txBody>
        </p:sp>
      </p:grpSp>
      <p:pic>
        <p:nvPicPr>
          <p:cNvPr id="26" name="Picture 25"/>
          <p:cNvPicPr>
            <a:picLocks noChangeAspect="1"/>
          </p:cNvPicPr>
          <p:nvPr userDrawn="1"/>
        </p:nvPicPr>
        <p:blipFill>
          <a:blip r:embed="rId15"/>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202937936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8" r:id="rId12"/>
    <p:sldLayoutId id="2147483909" r:id="rId13"/>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hyperlink" Target="http://aka.ms/sql-in-a-box" TargetMode="External"/><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hyperlink" Target="https://microsoft.sharepoint.com/teams/Hosting/_layouts/OneNote.aspx?id=/teams/Hosting/Shared%20Documents/HSP&amp;wd=target(2%20%20Offerings/Optimize.one|CFA369A3-514D-4234-8FE8-6381260EB53D/FY18%20Optimize%20Program|B02B5345-0884-482E-ADE1-FE29EC5A255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analyticspartner.microsoft.com/" TargetMode="External"/><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hyperlink" Target="https://www.microsoft.com/en-us/CloudandHosting/SkypeforBusiness.aspx" TargetMode="Externa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hyperlink" Target="https://microsoft.sharepoint.com/teams/Digital_Win_Room/Pages/Home.aspx" TargetMode="External"/><Relationship Id="rId2" Type="http://schemas.openxmlformats.org/officeDocument/2006/relationships/notesSlide" Target="../notesSlides/notesSlide8.xml"/><Relationship Id="rId1" Type="http://schemas.openxmlformats.org/officeDocument/2006/relationships/slideLayout" Target="../slideLayouts/slideLayout54.xml"/><Relationship Id="rId4" Type="http://schemas.openxmlformats.org/officeDocument/2006/relationships/hyperlink" Target="https://microsoft.sharepoint.com/teams/Hosting/Pages/Azure.aspx?RootFolder=/teams/Hosting/InfrastructureAzure/HMSP%20Datacenter%20Migration%20Resources/Hoster%20DC%20Migration%20Resources%20and%20IP&amp;FolderCTID=0x012000B2783B92D2D8FE4BA87FD2A9E95015D7&amp;View=%7bD447BBE7-5CB9-4543-B421-C23874FEC8E4%7d#InplviewHashd447bbe7-5cb9-4543-b421-c23874fec8e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aka.ms/Secaas" TargetMode="External"/><Relationship Id="rId2" Type="http://schemas.openxmlformats.org/officeDocument/2006/relationships/notesSlide" Target="../notesSlides/notesSlide9.xml"/><Relationship Id="rId1" Type="http://schemas.openxmlformats.org/officeDocument/2006/relationships/slideLayout" Target="../slideLayouts/slideLayout54.xml"/><Relationship Id="rId5" Type="http://schemas.openxmlformats.org/officeDocument/2006/relationships/hyperlink" Target="https://microsoft.sharepoint.com/teams/wwsam/Hosting/Forms/AllItems.aspx?InplviewHash6a51c0fa-e7f7-483c-a59a-bceb0a66dc98" TargetMode="External"/><Relationship Id="rId4" Type="http://schemas.openxmlformats.org/officeDocument/2006/relationships/hyperlink" Target="https://microsoft.sharepoint.com/teams/Hosting/Licensing/SAM%20%20Compliance%20Program%20Collateral/HMSP%20SAM%20and%20Compliance%20Playboo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057C8E-86C0-4E90-951A-B6D5BEC6587C}"/>
              </a:ext>
            </a:extLst>
          </p:cNvPr>
          <p:cNvSpPr/>
          <p:nvPr/>
        </p:nvSpPr>
        <p:spPr bwMode="auto">
          <a:xfrm>
            <a:off x="3105893" y="2764380"/>
            <a:ext cx="1975377" cy="640080"/>
          </a:xfrm>
          <a:prstGeom prst="rect">
            <a:avLst/>
          </a:prstGeom>
          <a:solidFill>
            <a:srgbClr val="B8B8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1" name="Rectangle 100">
            <a:extLst>
              <a:ext uri="{FF2B5EF4-FFF2-40B4-BE49-F238E27FC236}">
                <a16:creationId xmlns:a16="http://schemas.microsoft.com/office/drawing/2014/main" id="{51939203-DF41-49EB-BEF5-C8FA2F010AB7}"/>
              </a:ext>
            </a:extLst>
          </p:cNvPr>
          <p:cNvSpPr/>
          <p:nvPr/>
        </p:nvSpPr>
        <p:spPr bwMode="auto">
          <a:xfrm>
            <a:off x="3105893" y="3492663"/>
            <a:ext cx="1975377" cy="640080"/>
          </a:xfrm>
          <a:prstGeom prst="rect">
            <a:avLst/>
          </a:prstGeom>
          <a:solidFill>
            <a:srgbClr val="B8B8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2" name="Rectangle 101">
            <a:extLst>
              <a:ext uri="{FF2B5EF4-FFF2-40B4-BE49-F238E27FC236}">
                <a16:creationId xmlns:a16="http://schemas.microsoft.com/office/drawing/2014/main" id="{985170F0-D6F1-48AD-8D61-253A8C3B97C0}"/>
              </a:ext>
            </a:extLst>
          </p:cNvPr>
          <p:cNvSpPr/>
          <p:nvPr/>
        </p:nvSpPr>
        <p:spPr bwMode="auto">
          <a:xfrm>
            <a:off x="3105893" y="4219585"/>
            <a:ext cx="1975377" cy="640080"/>
          </a:xfrm>
          <a:prstGeom prst="rect">
            <a:avLst/>
          </a:prstGeom>
          <a:solidFill>
            <a:srgbClr val="B8B8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3" name="Rectangle 102">
            <a:extLst>
              <a:ext uri="{FF2B5EF4-FFF2-40B4-BE49-F238E27FC236}">
                <a16:creationId xmlns:a16="http://schemas.microsoft.com/office/drawing/2014/main" id="{E89A0DD9-E8B4-4307-92F1-BBDA254DD826}"/>
              </a:ext>
            </a:extLst>
          </p:cNvPr>
          <p:cNvSpPr/>
          <p:nvPr/>
        </p:nvSpPr>
        <p:spPr bwMode="auto">
          <a:xfrm>
            <a:off x="3105893" y="4949229"/>
            <a:ext cx="1975377" cy="640080"/>
          </a:xfrm>
          <a:prstGeom prst="rect">
            <a:avLst/>
          </a:prstGeom>
          <a:solidFill>
            <a:srgbClr val="B8B8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 name="Rectangle 7">
            <a:extLst>
              <a:ext uri="{FF2B5EF4-FFF2-40B4-BE49-F238E27FC236}">
                <a16:creationId xmlns:a16="http://schemas.microsoft.com/office/drawing/2014/main" id="{74D62183-3838-425E-96F7-7B17F21A3CF0}"/>
              </a:ext>
            </a:extLst>
          </p:cNvPr>
          <p:cNvSpPr/>
          <p:nvPr/>
        </p:nvSpPr>
        <p:spPr bwMode="auto">
          <a:xfrm>
            <a:off x="1588" y="1597630"/>
            <a:ext cx="3104304" cy="511434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30" name="Group 29"/>
          <p:cNvGrpSpPr/>
          <p:nvPr/>
        </p:nvGrpSpPr>
        <p:grpSpPr>
          <a:xfrm>
            <a:off x="10468333" y="1991624"/>
            <a:ext cx="1444485" cy="4318763"/>
            <a:chOff x="10970977" y="1991249"/>
            <a:chExt cx="1444861" cy="4319888"/>
          </a:xfrm>
        </p:grpSpPr>
        <p:sp>
          <p:nvSpPr>
            <p:cNvPr id="28" name="TextBox 27"/>
            <p:cNvSpPr txBox="1"/>
            <p:nvPr/>
          </p:nvSpPr>
          <p:spPr>
            <a:xfrm>
              <a:off x="11210231" y="3723789"/>
              <a:ext cx="1205607" cy="905022"/>
            </a:xfrm>
            <a:prstGeom prst="rect">
              <a:avLst/>
            </a:prstGeom>
            <a:noFill/>
          </p:spPr>
          <p:txBody>
            <a:bodyPr wrap="square" lIns="182832" tIns="146266" rIns="182832" bIns="146266" rtlCol="0">
              <a:spAutoFit/>
            </a:bodyPr>
            <a:lstStyle/>
            <a:p>
              <a:pPr marL="0" marR="0" lvl="0" indent="0" algn="ctr" defTabSz="914126" rtl="0" eaLnBrk="1" fontAlgn="auto" latinLnBrk="0" hangingPunct="1">
                <a:lnSpc>
                  <a:spcPct val="9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505050"/>
                  </a:solidFill>
                  <a:effectLst/>
                  <a:uLnTx/>
                  <a:uFillTx/>
                  <a:latin typeface="Segoe UI Semilight"/>
                  <a:ea typeface="ＭＳ Ｐゴシック"/>
                  <a:cs typeface="+mn-cs"/>
                </a:rPr>
                <a:t>Industry &amp; Horizontal Workloads &amp; Solutions</a:t>
              </a:r>
            </a:p>
          </p:txBody>
        </p:sp>
        <p:grpSp>
          <p:nvGrpSpPr>
            <p:cNvPr id="19" name="Group 18"/>
            <p:cNvGrpSpPr/>
            <p:nvPr/>
          </p:nvGrpSpPr>
          <p:grpSpPr>
            <a:xfrm>
              <a:off x="10970977" y="1991249"/>
              <a:ext cx="343309" cy="4319888"/>
              <a:chOff x="10970977" y="1991249"/>
              <a:chExt cx="343309" cy="4319888"/>
            </a:xfrm>
          </p:grpSpPr>
          <p:sp>
            <p:nvSpPr>
              <p:cNvPr id="93" name="Right Bracket 92"/>
              <p:cNvSpPr/>
              <p:nvPr/>
            </p:nvSpPr>
            <p:spPr>
              <a:xfrm>
                <a:off x="10970977" y="1991249"/>
                <a:ext cx="164487" cy="4319888"/>
              </a:xfrm>
              <a:prstGeom prst="rightBracket">
                <a:avLst/>
              </a:prstGeom>
              <a:ln w="22225">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505050"/>
                  </a:solidFill>
                  <a:effectLst/>
                  <a:uLnTx/>
                  <a:uFillTx/>
                  <a:latin typeface="Segoe UI Semilight"/>
                  <a:ea typeface="ＭＳ Ｐゴシック"/>
                  <a:cs typeface="+mn-cs"/>
                </a:endParaRPr>
              </a:p>
            </p:txBody>
          </p:sp>
          <p:cxnSp>
            <p:nvCxnSpPr>
              <p:cNvPr id="96" name="Straight Connector 95"/>
              <p:cNvCxnSpPr>
                <a:cxnSpLocks/>
              </p:cNvCxnSpPr>
              <p:nvPr/>
            </p:nvCxnSpPr>
            <p:spPr>
              <a:xfrm>
                <a:off x="11135464" y="4151193"/>
                <a:ext cx="178822" cy="0"/>
              </a:xfrm>
              <a:prstGeom prst="line">
                <a:avLst/>
              </a:prstGeom>
              <a:ln w="22225">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9" name="Group 28"/>
          <p:cNvGrpSpPr/>
          <p:nvPr/>
        </p:nvGrpSpPr>
        <p:grpSpPr>
          <a:xfrm>
            <a:off x="27596" y="1991624"/>
            <a:ext cx="1306073" cy="4318763"/>
            <a:chOff x="-392937" y="1991249"/>
            <a:chExt cx="1306414" cy="4319888"/>
          </a:xfrm>
        </p:grpSpPr>
        <p:sp>
          <p:nvSpPr>
            <p:cNvPr id="98" name="TextBox 97"/>
            <p:cNvSpPr txBox="1"/>
            <p:nvPr/>
          </p:nvSpPr>
          <p:spPr>
            <a:xfrm>
              <a:off x="-392937" y="3671061"/>
              <a:ext cx="1178146" cy="600244"/>
            </a:xfrm>
            <a:prstGeom prst="rect">
              <a:avLst/>
            </a:prstGeom>
            <a:noFill/>
          </p:spPr>
          <p:txBody>
            <a:bodyPr wrap="square" lIns="182832" tIns="146266" rIns="182832" bIns="146266" rtlCol="0">
              <a:spAutoFit/>
            </a:bodyPr>
            <a:lstStyle/>
            <a:p>
              <a:pPr marL="0" marR="0" lvl="0" indent="0" algn="ctr" defTabSz="914126" rtl="0" eaLnBrk="1" fontAlgn="auto" latinLnBrk="0" hangingPunct="1">
                <a:lnSpc>
                  <a:spcPct val="9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505050"/>
                  </a:solidFill>
                  <a:effectLst/>
                  <a:uLnTx/>
                  <a:uFillTx/>
                  <a:latin typeface="Segoe UI Semilight"/>
                  <a:ea typeface="ＭＳ Ｐゴシック"/>
                  <a:cs typeface="+mn-cs"/>
                </a:rPr>
                <a:t>IP &amp; Practice Development</a:t>
              </a:r>
            </a:p>
          </p:txBody>
        </p:sp>
        <p:grpSp>
          <p:nvGrpSpPr>
            <p:cNvPr id="22" name="Group 21"/>
            <p:cNvGrpSpPr/>
            <p:nvPr/>
          </p:nvGrpSpPr>
          <p:grpSpPr>
            <a:xfrm>
              <a:off x="594601" y="1991249"/>
              <a:ext cx="318876" cy="4319888"/>
              <a:chOff x="594601" y="1991249"/>
              <a:chExt cx="318876" cy="4319888"/>
            </a:xfrm>
          </p:grpSpPr>
          <p:sp>
            <p:nvSpPr>
              <p:cNvPr id="2" name="Right Bracket 1"/>
              <p:cNvSpPr/>
              <p:nvPr/>
            </p:nvSpPr>
            <p:spPr>
              <a:xfrm flipH="1">
                <a:off x="748990" y="1991249"/>
                <a:ext cx="164487" cy="4319888"/>
              </a:xfrm>
              <a:prstGeom prst="rightBracket">
                <a:avLst/>
              </a:prstGeom>
              <a:ln w="22225">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505050"/>
                  </a:solidFill>
                  <a:effectLst/>
                  <a:uLnTx/>
                  <a:uFillTx/>
                  <a:latin typeface="Segoe UI Semilight"/>
                  <a:ea typeface="ＭＳ Ｐゴシック"/>
                  <a:cs typeface="+mn-cs"/>
                </a:endParaRPr>
              </a:p>
            </p:txBody>
          </p:sp>
          <p:cxnSp>
            <p:nvCxnSpPr>
              <p:cNvPr id="12" name="Straight Connector 11"/>
              <p:cNvCxnSpPr>
                <a:cxnSpLocks/>
              </p:cNvCxnSpPr>
              <p:nvPr/>
            </p:nvCxnSpPr>
            <p:spPr>
              <a:xfrm>
                <a:off x="594601" y="4151193"/>
                <a:ext cx="140031" cy="0"/>
              </a:xfrm>
              <a:prstGeom prst="line">
                <a:avLst/>
              </a:prstGeom>
              <a:ln w="22225">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26" name="c3 title box"/>
          <p:cNvSpPr/>
          <p:nvPr/>
        </p:nvSpPr>
        <p:spPr bwMode="auto">
          <a:xfrm>
            <a:off x="3215005" y="6214118"/>
            <a:ext cx="5761992" cy="372009"/>
          </a:xfrm>
          <a:prstGeom prst="rect">
            <a:avLst/>
          </a:prstGeom>
          <a:solidFill>
            <a:srgbClr val="B8B8B8"/>
          </a:solidFill>
          <a:ln w="9525" cap="flat" cmpd="sng" algn="ctr">
            <a:noFill/>
            <a:prstDash val="solid"/>
            <a:headEnd type="none" w="med" len="med"/>
            <a:tailEnd type="none" w="med" len="med"/>
          </a:ln>
          <a:effectLst/>
        </p:spPr>
        <p:txBody>
          <a:bodyPr rot="0" spcFirstLastPara="0" vertOverflow="overflow" horzOverflow="overflow" vert="horz" wrap="square" lIns="89607" tIns="44802" rIns="89607" bIns="44802" numCol="1" spcCol="0" rtlCol="0" fromWordArt="0" anchor="ctr" anchorCtr="0" forceAA="0" compatLnSpc="1">
            <a:prstTxWarp prst="textNoShape">
              <a:avLst/>
            </a:prstTxWarp>
            <a:noAutofit/>
          </a:bodyPr>
          <a:lstStyle/>
          <a:p>
            <a:pPr marL="0" marR="0" lvl="0" indent="0" algn="ctr" defTabSz="91413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05050"/>
                </a:solidFill>
                <a:effectLst/>
                <a:uLnTx/>
                <a:uFillTx/>
                <a:latin typeface="Segoe UI Semilight"/>
                <a:ea typeface="ＭＳ Ｐゴシック"/>
                <a:cs typeface="Segoe UI" panose="020B0502040204020203" pitchFamily="34" charset="0"/>
              </a:rPr>
              <a:t>Programs &amp; Incentives</a:t>
            </a:r>
          </a:p>
        </p:txBody>
      </p:sp>
      <p:sp>
        <p:nvSpPr>
          <p:cNvPr id="62" name="Rectangle 16"/>
          <p:cNvSpPr txBox="1">
            <a:spLocks/>
          </p:cNvSpPr>
          <p:nvPr>
            <p:custDataLst>
              <p:tags r:id="rId1"/>
            </p:custDataLst>
          </p:nvPr>
        </p:nvSpPr>
        <p:spPr>
          <a:xfrm>
            <a:off x="919573" y="1090084"/>
            <a:ext cx="1739511" cy="484104"/>
          </a:xfrm>
          <a:prstGeom prst="rect">
            <a:avLst/>
          </a:prstGeom>
          <a:noFill/>
          <a:ln>
            <a:noFill/>
          </a:ln>
        </p:spPr>
        <p:txBody>
          <a:bodyPr vert="horz" wrap="square" lIns="76180" tIns="76180" rIns="76180" bIns="76180" rtlCol="0" anchor="ctr" anchorCtr="0">
            <a:noAutofit/>
          </a:bodyPr>
          <a:lstStyle>
            <a:lvl1pPr marL="336145" marR="0" lvl="0" indent="-336145" defTabSz="914367" fontAlgn="auto">
              <a:lnSpc>
                <a:spcPct val="90000"/>
              </a:lnSpc>
              <a:spcBef>
                <a:spcPct val="20000"/>
              </a:spcBef>
              <a:spcAft>
                <a:spcPts val="0"/>
              </a:spcAft>
              <a:buClrTx/>
              <a:buSzPct val="90000"/>
              <a:buFont typeface="Arial" pitchFamily="34" charset="0"/>
              <a:buChar char="•"/>
              <a:tabLst/>
              <a:defRPr sz="3921" spc="0" baseline="0">
                <a:gradFill>
                  <a:gsLst>
                    <a:gs pos="1250">
                      <a:schemeClr val="tx1"/>
                    </a:gs>
                    <a:gs pos="100000">
                      <a:schemeClr val="tx1"/>
                    </a:gs>
                  </a:gsLst>
                  <a:lin ang="5400000" scaled="0"/>
                </a:gradFill>
                <a:latin typeface="+mj-lt"/>
              </a:defRPr>
            </a:lvl1pPr>
            <a:lvl2pPr marL="572691" marR="0" lvl="1" indent="-236546"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2pPr>
            <a:lvl3pPr marL="784338" marR="0" lvl="2"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3pPr>
            <a:lvl4pPr marL="1008435" marR="0" lvl="3"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4pPr>
            <a:lvl5pPr marL="1232531" marR="0" lvl="4"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pPr marL="0" marR="0" lvl="0" indent="0" algn="ctr" defTabSz="914093" rtl="0" eaLnBrk="1" fontAlgn="auto" latinLnBrk="0" hangingPunct="1">
              <a:lnSpc>
                <a:spcPct val="90000"/>
              </a:lnSpc>
              <a:spcBef>
                <a:spcPct val="20000"/>
              </a:spcBef>
              <a:spcAft>
                <a:spcPts val="0"/>
              </a:spcAft>
              <a:buClrTx/>
              <a:buSzPct val="90000"/>
              <a:buFont typeface="Arial" pitchFamily="34" charset="0"/>
              <a:buNone/>
              <a:tabLst/>
              <a:defRPr/>
            </a:pPr>
            <a:r>
              <a:rPr kumimoji="0" lang="en-US" sz="1799" b="0" i="0" u="none" strike="noStrike" kern="1200" cap="none" spc="0" normalizeH="0" baseline="0" noProof="0">
                <a:ln>
                  <a:noFill/>
                </a:ln>
                <a:solidFill>
                  <a:srgbClr val="505050"/>
                </a:solidFill>
                <a:effectLst/>
                <a:uLnTx/>
                <a:uFillTx/>
                <a:latin typeface="Segoe UI Light"/>
                <a:ea typeface="ＭＳ Ｐゴシック"/>
                <a:cs typeface="+mn-cs"/>
              </a:rPr>
              <a:t>Partner Segmentation</a:t>
            </a:r>
            <a:endParaRPr kumimoji="0" lang="en-US" sz="1799" b="0" i="0" u="none" strike="noStrike" kern="1200" cap="none" spc="0" normalizeH="0" baseline="0" noProof="0">
              <a:ln>
                <a:noFill/>
              </a:ln>
              <a:solidFill>
                <a:srgbClr val="FFFFFF"/>
              </a:solidFill>
              <a:effectLst/>
              <a:uLnTx/>
              <a:uFillTx/>
              <a:latin typeface="Segoe UI Light"/>
              <a:ea typeface="ＭＳ Ｐゴシック"/>
              <a:cs typeface="+mn-cs"/>
            </a:endParaRPr>
          </a:p>
        </p:txBody>
      </p:sp>
      <p:grpSp>
        <p:nvGrpSpPr>
          <p:cNvPr id="41" name="Group 40"/>
          <p:cNvGrpSpPr/>
          <p:nvPr/>
        </p:nvGrpSpPr>
        <p:grpSpPr>
          <a:xfrm>
            <a:off x="8896661" y="1300175"/>
            <a:ext cx="1794235" cy="4930227"/>
            <a:chOff x="9417321" y="1299619"/>
            <a:chExt cx="1794702" cy="4931511"/>
          </a:xfrm>
        </p:grpSpPr>
        <p:sp>
          <p:nvSpPr>
            <p:cNvPr id="90" name="Rectangle 16"/>
            <p:cNvSpPr txBox="1">
              <a:spLocks/>
            </p:cNvSpPr>
            <p:nvPr>
              <p:custDataLst>
                <p:tags r:id="rId6"/>
              </p:custDataLst>
            </p:nvPr>
          </p:nvSpPr>
          <p:spPr>
            <a:xfrm>
              <a:off x="9417321" y="1299619"/>
              <a:ext cx="1794702" cy="484230"/>
            </a:xfrm>
            <a:prstGeom prst="rect">
              <a:avLst/>
            </a:prstGeom>
            <a:noFill/>
            <a:ln>
              <a:noFill/>
            </a:ln>
          </p:spPr>
          <p:txBody>
            <a:bodyPr vert="horz" wrap="square" lIns="76180" tIns="76180" rIns="76180" bIns="76180" rtlCol="0" anchor="ctr" anchorCtr="0">
              <a:noAutofit/>
            </a:bodyPr>
            <a:lstStyle>
              <a:lvl1pPr marL="336145" marR="0" lvl="0" indent="-336145" defTabSz="914367" fontAlgn="auto">
                <a:lnSpc>
                  <a:spcPct val="90000"/>
                </a:lnSpc>
                <a:spcBef>
                  <a:spcPct val="20000"/>
                </a:spcBef>
                <a:spcAft>
                  <a:spcPts val="0"/>
                </a:spcAft>
                <a:buClrTx/>
                <a:buSzPct val="90000"/>
                <a:buFont typeface="Arial" pitchFamily="34" charset="0"/>
                <a:buChar char="•"/>
                <a:tabLst/>
                <a:defRPr sz="3921" spc="0" baseline="0">
                  <a:gradFill>
                    <a:gsLst>
                      <a:gs pos="1250">
                        <a:schemeClr val="tx1"/>
                      </a:gs>
                      <a:gs pos="100000">
                        <a:schemeClr val="tx1"/>
                      </a:gs>
                    </a:gsLst>
                    <a:lin ang="5400000" scaled="0"/>
                  </a:gradFill>
                  <a:latin typeface="+mj-lt"/>
                </a:defRPr>
              </a:lvl1pPr>
              <a:lvl2pPr marL="572691" marR="0" lvl="1" indent="-236546"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2pPr>
              <a:lvl3pPr marL="784338" marR="0" lvl="2"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3pPr>
              <a:lvl4pPr marL="1008435" marR="0" lvl="3"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4pPr>
              <a:lvl5pPr marL="1232531" marR="0" lvl="4"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pPr marL="0" marR="0" lvl="0" indent="0" algn="ctr" defTabSz="914093" rtl="0" eaLnBrk="1" fontAlgn="auto" latinLnBrk="0" hangingPunct="1">
                <a:lnSpc>
                  <a:spcPct val="90000"/>
                </a:lnSpc>
                <a:spcBef>
                  <a:spcPct val="20000"/>
                </a:spcBef>
                <a:spcAft>
                  <a:spcPts val="0"/>
                </a:spcAft>
                <a:buClrTx/>
                <a:buSzPct val="90000"/>
                <a:buFont typeface="Arial" pitchFamily="34" charset="0"/>
                <a:buNone/>
                <a:tabLst/>
                <a:defRPr/>
              </a:pPr>
              <a:r>
                <a:rPr kumimoji="0" lang="en-US" sz="1799" b="0" i="0" u="none" strike="noStrike" kern="1200" cap="none" spc="0" normalizeH="0" baseline="0" noProof="0">
                  <a:ln>
                    <a:noFill/>
                  </a:ln>
                  <a:solidFill>
                    <a:srgbClr val="505050"/>
                  </a:solidFill>
                  <a:effectLst/>
                  <a:uLnTx/>
                  <a:uFillTx/>
                  <a:latin typeface="Segoe UI Light"/>
                  <a:ea typeface="ＭＳ Ｐゴシック"/>
                  <a:cs typeface="+mn-cs"/>
                </a:rPr>
                <a:t>Customer Segmentation</a:t>
              </a:r>
              <a:endParaRPr kumimoji="0" lang="en-US" sz="1799" b="0" i="0" u="none" strike="noStrike" kern="1200" cap="none" spc="0" normalizeH="0" baseline="0" noProof="0">
                <a:ln>
                  <a:noFill/>
                </a:ln>
                <a:solidFill>
                  <a:srgbClr val="FFFFFF"/>
                </a:solidFill>
                <a:effectLst/>
                <a:uLnTx/>
                <a:uFillTx/>
                <a:latin typeface="Segoe UI Light"/>
                <a:ea typeface="ＭＳ Ｐゴシック"/>
                <a:cs typeface="+mn-cs"/>
              </a:endParaRPr>
            </a:p>
          </p:txBody>
        </p:sp>
        <p:grpSp>
          <p:nvGrpSpPr>
            <p:cNvPr id="34" name="Group 33"/>
            <p:cNvGrpSpPr/>
            <p:nvPr/>
          </p:nvGrpSpPr>
          <p:grpSpPr>
            <a:xfrm>
              <a:off x="9652067" y="2121468"/>
              <a:ext cx="1325210" cy="4109662"/>
              <a:chOff x="9467394" y="2121468"/>
              <a:chExt cx="1325210" cy="4109662"/>
            </a:xfrm>
          </p:grpSpPr>
          <p:sp>
            <p:nvSpPr>
              <p:cNvPr id="87" name="Rectangle 16"/>
              <p:cNvSpPr txBox="1">
                <a:spLocks/>
              </p:cNvSpPr>
              <p:nvPr>
                <p:custDataLst>
                  <p:tags r:id="rId7"/>
                </p:custDataLst>
              </p:nvPr>
            </p:nvSpPr>
            <p:spPr>
              <a:xfrm>
                <a:off x="9467394" y="2121468"/>
                <a:ext cx="1325210" cy="1931959"/>
              </a:xfrm>
              <a:prstGeom prst="rect">
                <a:avLst/>
              </a:prstGeom>
              <a:noFill/>
              <a:ln w="6350">
                <a:solidFill>
                  <a:schemeClr val="accent1"/>
                </a:solidFill>
              </a:ln>
            </p:spPr>
            <p:txBody>
              <a:bodyPr vert="horz" wrap="square" lIns="76180" tIns="76180" rIns="76180" bIns="76180" rtlCol="0" anchor="ctr" anchorCtr="0">
                <a:noAutofit/>
              </a:bodyPr>
              <a:lstStyle>
                <a:lvl1pPr marL="336145" marR="0" lvl="0" indent="-336145" defTabSz="914367" fontAlgn="auto">
                  <a:lnSpc>
                    <a:spcPct val="90000"/>
                  </a:lnSpc>
                  <a:spcBef>
                    <a:spcPct val="20000"/>
                  </a:spcBef>
                  <a:spcAft>
                    <a:spcPts val="0"/>
                  </a:spcAft>
                  <a:buClrTx/>
                  <a:buSzPct val="90000"/>
                  <a:buFont typeface="Arial" pitchFamily="34" charset="0"/>
                  <a:buChar char="•"/>
                  <a:tabLst/>
                  <a:defRPr sz="3921" spc="0" baseline="0">
                    <a:gradFill>
                      <a:gsLst>
                        <a:gs pos="1250">
                          <a:schemeClr val="tx1"/>
                        </a:gs>
                        <a:gs pos="100000">
                          <a:schemeClr val="tx1"/>
                        </a:gs>
                      </a:gsLst>
                      <a:lin ang="5400000" scaled="0"/>
                    </a:gradFill>
                    <a:latin typeface="+mj-lt"/>
                  </a:defRPr>
                </a:lvl1pPr>
                <a:lvl2pPr marL="572691" marR="0" lvl="1" indent="-236546"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2pPr>
                <a:lvl3pPr marL="784338" marR="0" lvl="2"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3pPr>
                <a:lvl4pPr marL="1008435" marR="0" lvl="3"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4pPr>
                <a:lvl5pPr marL="1232531" marR="0" lvl="4"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pPr marL="0" marR="0" lvl="0" indent="0" algn="ctr" defTabSz="914093" rtl="0" eaLnBrk="1" fontAlgn="auto" latinLnBrk="0" hangingPunct="1">
                  <a:lnSpc>
                    <a:spcPct val="90000"/>
                  </a:lnSpc>
                  <a:spcBef>
                    <a:spcPct val="20000"/>
                  </a:spcBef>
                  <a:spcAft>
                    <a:spcPts val="0"/>
                  </a:spcAft>
                  <a:buClrTx/>
                  <a:buSzPct val="90000"/>
                  <a:buFont typeface="Arial" pitchFamily="34" charset="0"/>
                  <a:buNone/>
                  <a:tabLst/>
                  <a:defRPr/>
                </a:pPr>
                <a:r>
                  <a:rPr kumimoji="0" lang="en-US" sz="1400" b="0" i="0" u="none" strike="noStrike" kern="1200" cap="none" spc="0" normalizeH="0" baseline="0" noProof="0">
                    <a:ln>
                      <a:noFill/>
                    </a:ln>
                    <a:solidFill>
                      <a:srgbClr val="0078D7"/>
                    </a:solidFill>
                    <a:effectLst/>
                    <a:uLnTx/>
                    <a:uFillTx/>
                    <a:latin typeface="Segoe UI Semilight"/>
                    <a:ea typeface="ＭＳ Ｐゴシック"/>
                    <a:cs typeface="+mn-cs"/>
                  </a:rPr>
                  <a:t>Enterprise</a:t>
                </a:r>
              </a:p>
            </p:txBody>
          </p:sp>
          <p:sp>
            <p:nvSpPr>
              <p:cNvPr id="94" name="Rectangle 16"/>
              <p:cNvSpPr txBox="1">
                <a:spLocks/>
              </p:cNvSpPr>
              <p:nvPr>
                <p:custDataLst>
                  <p:tags r:id="rId8"/>
                </p:custDataLst>
              </p:nvPr>
            </p:nvSpPr>
            <p:spPr>
              <a:xfrm>
                <a:off x="9467394" y="4299171"/>
                <a:ext cx="1325210" cy="1931959"/>
              </a:xfrm>
              <a:prstGeom prst="rect">
                <a:avLst/>
              </a:prstGeom>
              <a:noFill/>
              <a:ln w="6350">
                <a:solidFill>
                  <a:schemeClr val="accent1"/>
                </a:solidFill>
              </a:ln>
            </p:spPr>
            <p:txBody>
              <a:bodyPr vert="horz" wrap="square" lIns="76180" tIns="76180" rIns="76180" bIns="76180" rtlCol="0" anchor="ctr" anchorCtr="0">
                <a:noAutofit/>
              </a:bodyPr>
              <a:lstStyle>
                <a:lvl1pPr marL="336145" marR="0" lvl="0" indent="-336145" defTabSz="914367" fontAlgn="auto">
                  <a:lnSpc>
                    <a:spcPct val="90000"/>
                  </a:lnSpc>
                  <a:spcBef>
                    <a:spcPct val="20000"/>
                  </a:spcBef>
                  <a:spcAft>
                    <a:spcPts val="0"/>
                  </a:spcAft>
                  <a:buClrTx/>
                  <a:buSzPct val="90000"/>
                  <a:buFont typeface="Arial" pitchFamily="34" charset="0"/>
                  <a:buChar char="•"/>
                  <a:tabLst/>
                  <a:defRPr sz="3921" spc="0" baseline="0">
                    <a:gradFill>
                      <a:gsLst>
                        <a:gs pos="1250">
                          <a:schemeClr val="tx1"/>
                        </a:gs>
                        <a:gs pos="100000">
                          <a:schemeClr val="tx1"/>
                        </a:gs>
                      </a:gsLst>
                      <a:lin ang="5400000" scaled="0"/>
                    </a:gradFill>
                    <a:latin typeface="+mj-lt"/>
                  </a:defRPr>
                </a:lvl1pPr>
                <a:lvl2pPr marL="572691" marR="0" lvl="1" indent="-236546"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2pPr>
                <a:lvl3pPr marL="784338" marR="0" lvl="2"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3pPr>
                <a:lvl4pPr marL="1008435" marR="0" lvl="3"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4pPr>
                <a:lvl5pPr marL="1232531" marR="0" lvl="4"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pPr marL="0" marR="0" lvl="0" indent="0" algn="ctr" defTabSz="914093" rtl="0" eaLnBrk="1" fontAlgn="auto" latinLnBrk="0" hangingPunct="1">
                  <a:lnSpc>
                    <a:spcPct val="90000"/>
                  </a:lnSpc>
                  <a:spcBef>
                    <a:spcPct val="20000"/>
                  </a:spcBef>
                  <a:spcAft>
                    <a:spcPts val="0"/>
                  </a:spcAft>
                  <a:buClrTx/>
                  <a:buSzPct val="90000"/>
                  <a:buFont typeface="Arial" pitchFamily="34" charset="0"/>
                  <a:buNone/>
                  <a:tabLst/>
                  <a:defRPr/>
                </a:pPr>
                <a:r>
                  <a:rPr kumimoji="0" lang="en-US" sz="1400" b="0" i="0" u="none" strike="noStrike" kern="1200" cap="none" spc="0" normalizeH="0" baseline="0" noProof="0">
                    <a:ln>
                      <a:noFill/>
                    </a:ln>
                    <a:solidFill>
                      <a:srgbClr val="0078D7"/>
                    </a:solidFill>
                    <a:effectLst/>
                    <a:uLnTx/>
                    <a:uFillTx/>
                    <a:latin typeface="Segoe UI Semilight"/>
                    <a:ea typeface="ＭＳ Ｐゴシック"/>
                    <a:cs typeface="+mn-cs"/>
                  </a:rPr>
                  <a:t>SMC</a:t>
                </a:r>
              </a:p>
            </p:txBody>
          </p:sp>
        </p:grpSp>
      </p:grpSp>
      <p:grpSp>
        <p:nvGrpSpPr>
          <p:cNvPr id="6" name="Group 5">
            <a:extLst>
              <a:ext uri="{FF2B5EF4-FFF2-40B4-BE49-F238E27FC236}">
                <a16:creationId xmlns:a16="http://schemas.microsoft.com/office/drawing/2014/main" id="{5C801DF9-F7C3-4B86-AA4C-C7A78978D8DF}"/>
              </a:ext>
            </a:extLst>
          </p:cNvPr>
          <p:cNvGrpSpPr/>
          <p:nvPr/>
        </p:nvGrpSpPr>
        <p:grpSpPr>
          <a:xfrm>
            <a:off x="1342204" y="2764382"/>
            <a:ext cx="1840213" cy="2823447"/>
            <a:chOff x="1340615" y="2764381"/>
            <a:chExt cx="1840213" cy="2823447"/>
          </a:xfrm>
        </p:grpSpPr>
        <p:grpSp>
          <p:nvGrpSpPr>
            <p:cNvPr id="4" name="Group 3"/>
            <p:cNvGrpSpPr/>
            <p:nvPr/>
          </p:nvGrpSpPr>
          <p:grpSpPr>
            <a:xfrm>
              <a:off x="1352208" y="2764381"/>
              <a:ext cx="1763695" cy="639877"/>
              <a:chOff x="633527" y="2735582"/>
              <a:chExt cx="1402632" cy="640044"/>
            </a:xfrm>
          </p:grpSpPr>
          <p:sp>
            <p:nvSpPr>
              <p:cNvPr id="57" name="Rectangle: Top Corners Rounded 44"/>
              <p:cNvSpPr/>
              <p:nvPr/>
            </p:nvSpPr>
            <p:spPr bwMode="auto">
              <a:xfrm rot="16200000">
                <a:off x="1014821" y="2354288"/>
                <a:ext cx="640044" cy="1402632"/>
              </a:xfrm>
              <a:prstGeom prst="round2SameRect">
                <a:avLst>
                  <a:gd name="adj1" fmla="val 50000"/>
                  <a:gd name="adj2" fmla="val 0"/>
                </a:avLst>
              </a:prstGeom>
              <a:solidFill>
                <a:srgbClr val="B8B8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913828" rtl="0" eaLnBrk="1" fontAlgn="base" latinLnBrk="0" hangingPunct="1">
                  <a:lnSpc>
                    <a:spcPct val="90000"/>
                  </a:lnSpc>
                  <a:spcBef>
                    <a:spcPct val="0"/>
                  </a:spcBef>
                  <a:spcAft>
                    <a:spcPct val="0"/>
                  </a:spcAft>
                  <a:buClrTx/>
                  <a:buSzTx/>
                  <a:buFontTx/>
                  <a:buNone/>
                  <a:tabLst/>
                  <a:defRPr/>
                </a:pPr>
                <a:endParaRPr kumimoji="0" lang="en-US" sz="2744"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8" name="TextBox 57"/>
              <p:cNvSpPr txBox="1"/>
              <p:nvPr/>
            </p:nvSpPr>
            <p:spPr>
              <a:xfrm>
                <a:off x="1253788" y="2930922"/>
                <a:ext cx="270266" cy="249364"/>
              </a:xfrm>
              <a:prstGeom prst="rect">
                <a:avLst/>
              </a:prstGeom>
              <a:noFill/>
            </p:spPr>
            <p:txBody>
              <a:bodyPr wrap="none" lIns="0" tIns="0" rIns="0" bIns="0" rtlCol="0" anchor="ctr">
                <a:spAutoFit/>
              </a:bodyPr>
              <a:lstStyle/>
              <a:p>
                <a:pPr marL="0" marR="0" lvl="0" indent="0" algn="ctr" defTabSz="448059"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654">
                          <a:srgbClr val="525252"/>
                        </a:gs>
                        <a:gs pos="21000">
                          <a:srgbClr val="525252"/>
                        </a:gs>
                      </a:gsLst>
                      <a:lin ang="5400000" scaled="0"/>
                    </a:gradFill>
                    <a:effectLst/>
                    <a:uLnTx/>
                    <a:uFillTx/>
                    <a:latin typeface="Segoe UI Semibold" panose="020B0702040204020203" pitchFamily="34" charset="0"/>
                    <a:ea typeface="ＭＳ Ｐゴシック"/>
                    <a:cs typeface="Segoe UI Semibold" panose="020B0702040204020203" pitchFamily="34" charset="0"/>
                  </a:rPr>
                  <a:t>ISV</a:t>
                </a:r>
              </a:p>
            </p:txBody>
          </p:sp>
        </p:grpSp>
        <p:grpSp>
          <p:nvGrpSpPr>
            <p:cNvPr id="5" name="Group 4"/>
            <p:cNvGrpSpPr/>
            <p:nvPr/>
          </p:nvGrpSpPr>
          <p:grpSpPr>
            <a:xfrm>
              <a:off x="1352212" y="3492238"/>
              <a:ext cx="1763692" cy="639877"/>
              <a:chOff x="633530" y="3463629"/>
              <a:chExt cx="1402631" cy="640044"/>
            </a:xfrm>
          </p:grpSpPr>
          <p:sp>
            <p:nvSpPr>
              <p:cNvPr id="60" name="Rectangle: Top Corners Rounded 45"/>
              <p:cNvSpPr/>
              <p:nvPr/>
            </p:nvSpPr>
            <p:spPr bwMode="auto">
              <a:xfrm rot="16200000">
                <a:off x="1014824" y="3082335"/>
                <a:ext cx="640044" cy="1402631"/>
              </a:xfrm>
              <a:prstGeom prst="round2SameRect">
                <a:avLst>
                  <a:gd name="adj1" fmla="val 50000"/>
                  <a:gd name="adj2" fmla="val 0"/>
                </a:avLst>
              </a:prstGeom>
              <a:solidFill>
                <a:srgbClr val="B8B8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913828" rtl="0" eaLnBrk="1" fontAlgn="base" latinLnBrk="0" hangingPunct="1">
                  <a:lnSpc>
                    <a:spcPct val="90000"/>
                  </a:lnSpc>
                  <a:spcBef>
                    <a:spcPct val="0"/>
                  </a:spcBef>
                  <a:spcAft>
                    <a:spcPct val="0"/>
                  </a:spcAft>
                  <a:buClrTx/>
                  <a:buSzTx/>
                  <a:buFontTx/>
                  <a:buNone/>
                  <a:tabLst/>
                  <a:defRPr/>
                </a:pPr>
                <a:endParaRPr kumimoji="0" lang="en-US" sz="2744"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63" name="TextBox 62"/>
              <p:cNvSpPr txBox="1"/>
              <p:nvPr/>
            </p:nvSpPr>
            <p:spPr>
              <a:xfrm>
                <a:off x="1312429" y="3658969"/>
                <a:ext cx="152980" cy="249364"/>
              </a:xfrm>
              <a:prstGeom prst="rect">
                <a:avLst/>
              </a:prstGeom>
              <a:noFill/>
            </p:spPr>
            <p:txBody>
              <a:bodyPr wrap="none" lIns="0" tIns="0" rIns="0" bIns="0" rtlCol="0" anchor="ctr">
                <a:spAutoFit/>
              </a:bodyPr>
              <a:lstStyle/>
              <a:p>
                <a:pPr marL="0" marR="0" lvl="0" indent="0" algn="ctr" defTabSz="448059"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654">
                          <a:srgbClr val="525252"/>
                        </a:gs>
                        <a:gs pos="21000">
                          <a:srgbClr val="525252"/>
                        </a:gs>
                      </a:gsLst>
                      <a:lin ang="5400000" scaled="0"/>
                    </a:gradFill>
                    <a:effectLst/>
                    <a:uLnTx/>
                    <a:uFillTx/>
                    <a:latin typeface="Segoe UI Semibold" panose="020B0702040204020203" pitchFamily="34" charset="0"/>
                    <a:ea typeface="ＭＳ Ｐゴシック"/>
                    <a:cs typeface="Segoe UI Semibold" panose="020B0702040204020203" pitchFamily="34" charset="0"/>
                  </a:rPr>
                  <a:t>SI</a:t>
                </a:r>
              </a:p>
            </p:txBody>
          </p:sp>
        </p:grpSp>
        <p:grpSp>
          <p:nvGrpSpPr>
            <p:cNvPr id="3" name="Group 2"/>
            <p:cNvGrpSpPr/>
            <p:nvPr/>
          </p:nvGrpSpPr>
          <p:grpSpPr>
            <a:xfrm>
              <a:off x="1352210" y="4220094"/>
              <a:ext cx="1763691" cy="639877"/>
              <a:chOff x="633529" y="4191674"/>
              <a:chExt cx="1402630" cy="640044"/>
            </a:xfrm>
          </p:grpSpPr>
          <p:sp>
            <p:nvSpPr>
              <p:cNvPr id="65" name="Rectangle: Top Corners Rounded 46"/>
              <p:cNvSpPr/>
              <p:nvPr/>
            </p:nvSpPr>
            <p:spPr bwMode="auto">
              <a:xfrm rot="16200000">
                <a:off x="1014822" y="3810381"/>
                <a:ext cx="640044" cy="1402630"/>
              </a:xfrm>
              <a:prstGeom prst="round2SameRect">
                <a:avLst>
                  <a:gd name="adj1" fmla="val 50000"/>
                  <a:gd name="adj2" fmla="val 0"/>
                </a:avLst>
              </a:prstGeom>
              <a:solidFill>
                <a:srgbClr val="B8B8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913828" rtl="0" eaLnBrk="1" fontAlgn="base" latinLnBrk="0" hangingPunct="1">
                  <a:lnSpc>
                    <a:spcPct val="90000"/>
                  </a:lnSpc>
                  <a:spcBef>
                    <a:spcPct val="0"/>
                  </a:spcBef>
                  <a:spcAft>
                    <a:spcPct val="0"/>
                  </a:spcAft>
                  <a:buClrTx/>
                  <a:buSzTx/>
                  <a:buFontTx/>
                  <a:buNone/>
                  <a:tabLst/>
                  <a:defRPr/>
                </a:pPr>
                <a:endParaRPr kumimoji="0" lang="en-US" sz="2744"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66" name="TextBox 65"/>
              <p:cNvSpPr txBox="1"/>
              <p:nvPr/>
            </p:nvSpPr>
            <p:spPr>
              <a:xfrm>
                <a:off x="836915" y="4387014"/>
                <a:ext cx="1104010" cy="249364"/>
              </a:xfrm>
              <a:prstGeom prst="rect">
                <a:avLst/>
              </a:prstGeom>
              <a:noFill/>
            </p:spPr>
            <p:txBody>
              <a:bodyPr wrap="none" lIns="0" tIns="0" rIns="0" bIns="0" rtlCol="0" anchor="ctr">
                <a:spAutoFit/>
              </a:bodyPr>
              <a:lstStyle/>
              <a:p>
                <a:pPr marL="0" marR="0" lvl="0" indent="0" algn="ctr" defTabSz="448059"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654">
                          <a:srgbClr val="525252"/>
                        </a:gs>
                        <a:gs pos="21000">
                          <a:srgbClr val="525252"/>
                        </a:gs>
                      </a:gsLst>
                      <a:lin ang="5400000" scaled="0"/>
                    </a:gradFill>
                    <a:effectLst/>
                    <a:uLnTx/>
                    <a:uFillTx/>
                    <a:latin typeface="Segoe UI Semibold" panose="020B0702040204020203" pitchFamily="34" charset="0"/>
                    <a:ea typeface="ＭＳ Ｐゴシック"/>
                    <a:cs typeface="Segoe UI Semibold" panose="020B0702040204020203" pitchFamily="34" charset="0"/>
                  </a:rPr>
                  <a:t>MSP Channel</a:t>
                </a:r>
              </a:p>
            </p:txBody>
          </p:sp>
        </p:grpSp>
        <p:grpSp>
          <p:nvGrpSpPr>
            <p:cNvPr id="72" name="Group 71"/>
            <p:cNvGrpSpPr/>
            <p:nvPr/>
          </p:nvGrpSpPr>
          <p:grpSpPr>
            <a:xfrm>
              <a:off x="1340615" y="4947951"/>
              <a:ext cx="1840213" cy="639877"/>
              <a:chOff x="633529" y="4154489"/>
              <a:chExt cx="1463487" cy="640044"/>
            </a:xfrm>
          </p:grpSpPr>
          <p:sp>
            <p:nvSpPr>
              <p:cNvPr id="73" name="Rectangle: Top Corners Rounded 46"/>
              <p:cNvSpPr/>
              <p:nvPr/>
            </p:nvSpPr>
            <p:spPr bwMode="auto">
              <a:xfrm rot="16200000">
                <a:off x="1014822" y="3773196"/>
                <a:ext cx="640044" cy="1402630"/>
              </a:xfrm>
              <a:prstGeom prst="round2SameRect">
                <a:avLst>
                  <a:gd name="adj1" fmla="val 50000"/>
                  <a:gd name="adj2" fmla="val 0"/>
                </a:avLst>
              </a:prstGeom>
              <a:solidFill>
                <a:srgbClr val="B8B8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913828" rtl="0" eaLnBrk="1" fontAlgn="base" latinLnBrk="0" hangingPunct="1">
                  <a:lnSpc>
                    <a:spcPct val="90000"/>
                  </a:lnSpc>
                  <a:spcBef>
                    <a:spcPct val="0"/>
                  </a:spcBef>
                  <a:spcAft>
                    <a:spcPct val="0"/>
                  </a:spcAft>
                  <a:buClrTx/>
                  <a:buSzTx/>
                  <a:buFontTx/>
                  <a:buNone/>
                  <a:tabLst/>
                  <a:defRPr/>
                </a:pPr>
                <a:endParaRPr kumimoji="0" lang="en-US" sz="2744"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4" name="TextBox 73"/>
              <p:cNvSpPr txBox="1"/>
              <p:nvPr/>
            </p:nvSpPr>
            <p:spPr>
              <a:xfrm>
                <a:off x="680824" y="4358608"/>
                <a:ext cx="1416192" cy="249364"/>
              </a:xfrm>
              <a:prstGeom prst="rect">
                <a:avLst/>
              </a:prstGeom>
              <a:noFill/>
            </p:spPr>
            <p:txBody>
              <a:bodyPr wrap="none" lIns="0" tIns="0" rIns="0" bIns="0" rtlCol="0" anchor="ctr">
                <a:spAutoFit/>
              </a:bodyPr>
              <a:lstStyle/>
              <a:p>
                <a:pPr marL="0" marR="0" lvl="0" indent="0" algn="ctr" defTabSz="448059"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654">
                          <a:srgbClr val="525252"/>
                        </a:gs>
                        <a:gs pos="21000">
                          <a:srgbClr val="525252"/>
                        </a:gs>
                      </a:gsLst>
                      <a:lin ang="5400000" scaled="0"/>
                    </a:gradFill>
                    <a:effectLst/>
                    <a:uLnTx/>
                    <a:uFillTx/>
                    <a:latin typeface="Segoe UI Semibold" panose="020B0702040204020203" pitchFamily="34" charset="0"/>
                    <a:ea typeface="ＭＳ Ｐゴシック"/>
                    <a:cs typeface="Segoe UI Semibold" panose="020B0702040204020203" pitchFamily="34" charset="0"/>
                  </a:rPr>
                  <a:t>Channel Develop</a:t>
                </a:r>
              </a:p>
            </p:txBody>
          </p:sp>
        </p:grpSp>
      </p:grpSp>
      <p:sp>
        <p:nvSpPr>
          <p:cNvPr id="75" name="Rectangle 74"/>
          <p:cNvSpPr/>
          <p:nvPr/>
        </p:nvSpPr>
        <p:spPr bwMode="auto">
          <a:xfrm>
            <a:off x="5604702" y="3634341"/>
            <a:ext cx="982598" cy="917373"/>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828" rtl="0" eaLnBrk="1" fontAlgn="base" latinLnBrk="0" hangingPunct="1">
              <a:lnSpc>
                <a:spcPct val="90000"/>
              </a:lnSpc>
              <a:spcBef>
                <a:spcPct val="0"/>
              </a:spcBef>
              <a:spcAft>
                <a:spcPct val="0"/>
              </a:spcAft>
              <a:buClrTx/>
              <a:buSzTx/>
              <a:buFontTx/>
              <a:buNone/>
              <a:tabLst/>
              <a:defRPr/>
            </a:pPr>
            <a:r>
              <a:rPr kumimoji="0" lang="en-US" sz="1568"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GTM</a:t>
            </a:r>
          </a:p>
        </p:txBody>
      </p:sp>
      <p:grpSp>
        <p:nvGrpSpPr>
          <p:cNvPr id="24" name="Group 23"/>
          <p:cNvGrpSpPr/>
          <p:nvPr/>
        </p:nvGrpSpPr>
        <p:grpSpPr>
          <a:xfrm>
            <a:off x="5348488" y="2842506"/>
            <a:ext cx="1495024" cy="683187"/>
            <a:chOff x="5142935" y="2491906"/>
            <a:chExt cx="1359467" cy="683364"/>
          </a:xfrm>
        </p:grpSpPr>
        <p:sp>
          <p:nvSpPr>
            <p:cNvPr id="139" name="TextBox 138"/>
            <p:cNvSpPr txBox="1"/>
            <p:nvPr/>
          </p:nvSpPr>
          <p:spPr>
            <a:xfrm>
              <a:off x="5142935" y="2491906"/>
              <a:ext cx="1318237" cy="683364"/>
            </a:xfrm>
            <a:prstGeom prst="rect">
              <a:avLst/>
            </a:prstGeom>
            <a:noFill/>
          </p:spPr>
          <p:txBody>
            <a:bodyPr wrap="square" lIns="182832" tIns="146266" rIns="182832" bIns="146266" rtlCol="0">
              <a:spAutoFit/>
            </a:bodyPr>
            <a:lstStyle/>
            <a:p>
              <a:pPr marL="0" marR="0" lvl="0" indent="0" algn="ctr" defTabSz="914126"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505050"/>
                  </a:solidFill>
                  <a:effectLst/>
                  <a:uLnTx/>
                  <a:uFillTx/>
                  <a:latin typeface="Segoe UI Semilight"/>
                  <a:ea typeface="ＭＳ Ｐゴシック"/>
                  <a:cs typeface="+mn-cs"/>
                </a:rPr>
                <a:t>Offers into Market</a:t>
              </a:r>
            </a:p>
          </p:txBody>
        </p:sp>
        <p:cxnSp>
          <p:nvCxnSpPr>
            <p:cNvPr id="82" name="Straight Connector 81"/>
            <p:cNvCxnSpPr/>
            <p:nvPr/>
          </p:nvCxnSpPr>
          <p:spPr>
            <a:xfrm flipV="1">
              <a:off x="5849282" y="3038849"/>
              <a:ext cx="653120" cy="1"/>
            </a:xfrm>
            <a:prstGeom prst="line">
              <a:avLst/>
            </a:prstGeom>
            <a:ln w="22225">
              <a:solidFill>
                <a:schemeClr val="bg1">
                  <a:lumMod val="65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371161" y="4715861"/>
            <a:ext cx="1449683" cy="760131"/>
            <a:chOff x="5197475" y="4381790"/>
            <a:chExt cx="1318237" cy="760328"/>
          </a:xfrm>
        </p:grpSpPr>
        <p:sp>
          <p:nvSpPr>
            <p:cNvPr id="140" name="TextBox 139"/>
            <p:cNvSpPr txBox="1"/>
            <p:nvPr/>
          </p:nvSpPr>
          <p:spPr>
            <a:xfrm>
              <a:off x="5197475" y="4381790"/>
              <a:ext cx="1318237" cy="760328"/>
            </a:xfrm>
            <a:prstGeom prst="rect">
              <a:avLst/>
            </a:prstGeom>
            <a:noFill/>
          </p:spPr>
          <p:txBody>
            <a:bodyPr wrap="square" lIns="182832" tIns="146266" rIns="182832" bIns="146266" rtlCol="0">
              <a:spAutoFit/>
            </a:bodyPr>
            <a:lstStyle/>
            <a:p>
              <a:pPr marL="0" marR="0" lvl="0" indent="0" algn="ctr" defTabSz="914126"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505050"/>
                  </a:solidFill>
                  <a:effectLst/>
                  <a:uLnTx/>
                  <a:uFillTx/>
                  <a:latin typeface="Segoe UI Semilight"/>
                  <a:ea typeface="ＭＳ Ｐゴシック"/>
                  <a:cs typeface="+mn-cs"/>
                </a:rPr>
                <a:t>Capacity</a:t>
              </a:r>
            </a:p>
            <a:p>
              <a:pPr marL="0" marR="0" lvl="0" indent="0" algn="ctr" defTabSz="914126"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505050"/>
                  </a:solidFill>
                  <a:effectLst/>
                  <a:uLnTx/>
                  <a:uFillTx/>
                  <a:latin typeface="Segoe UI Semilight"/>
                  <a:ea typeface="ＭＳ Ｐゴシック"/>
                  <a:cs typeface="+mn-cs"/>
                </a:rPr>
                <a:t>Campaigns</a:t>
              </a:r>
            </a:p>
          </p:txBody>
        </p:sp>
        <p:cxnSp>
          <p:nvCxnSpPr>
            <p:cNvPr id="88" name="Straight Connector 87"/>
            <p:cNvCxnSpPr/>
            <p:nvPr/>
          </p:nvCxnSpPr>
          <p:spPr>
            <a:xfrm flipH="1">
              <a:off x="5197475" y="4412592"/>
              <a:ext cx="653120" cy="1"/>
            </a:xfrm>
            <a:prstGeom prst="line">
              <a:avLst/>
            </a:prstGeom>
            <a:ln w="22225">
              <a:solidFill>
                <a:schemeClr val="bg1">
                  <a:lumMod val="65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039365" y="1282681"/>
            <a:ext cx="1937632" cy="4141046"/>
            <a:chOff x="6871444" y="1998341"/>
            <a:chExt cx="1938137" cy="3425981"/>
          </a:xfrm>
        </p:grpSpPr>
        <p:grpSp>
          <p:nvGrpSpPr>
            <p:cNvPr id="31" name="Group 30"/>
            <p:cNvGrpSpPr/>
            <p:nvPr/>
          </p:nvGrpSpPr>
          <p:grpSpPr>
            <a:xfrm>
              <a:off x="6890271" y="1998341"/>
              <a:ext cx="1911277" cy="765866"/>
              <a:chOff x="6882060" y="1998341"/>
              <a:chExt cx="1911277" cy="765866"/>
            </a:xfrm>
          </p:grpSpPr>
          <p:sp>
            <p:nvSpPr>
              <p:cNvPr id="122" name="Rectangle 16"/>
              <p:cNvSpPr txBox="1">
                <a:spLocks/>
              </p:cNvSpPr>
              <p:nvPr>
                <p:custDataLst>
                  <p:tags r:id="rId4"/>
                </p:custDataLst>
              </p:nvPr>
            </p:nvSpPr>
            <p:spPr>
              <a:xfrm>
                <a:off x="7364904" y="1998341"/>
                <a:ext cx="934795" cy="249236"/>
              </a:xfrm>
              <a:prstGeom prst="rect">
                <a:avLst/>
              </a:prstGeom>
              <a:noFill/>
              <a:ln>
                <a:noFill/>
              </a:ln>
            </p:spPr>
            <p:txBody>
              <a:bodyPr vert="horz" wrap="none" lIns="0" tIns="0" rIns="0" bIns="0" rtlCol="0" anchor="ctr" anchorCtr="0">
                <a:spAutoFit/>
              </a:bodyPr>
              <a:lstStyle>
                <a:lvl1pPr marL="336145" marR="0" lvl="0" indent="-336145" defTabSz="914367" fontAlgn="auto">
                  <a:lnSpc>
                    <a:spcPct val="90000"/>
                  </a:lnSpc>
                  <a:spcBef>
                    <a:spcPct val="20000"/>
                  </a:spcBef>
                  <a:spcAft>
                    <a:spcPts val="0"/>
                  </a:spcAft>
                  <a:buClrTx/>
                  <a:buSzPct val="90000"/>
                  <a:buFont typeface="Arial" pitchFamily="34" charset="0"/>
                  <a:buChar char="•"/>
                  <a:tabLst/>
                  <a:defRPr sz="3921" spc="0" baseline="0">
                    <a:gradFill>
                      <a:gsLst>
                        <a:gs pos="1250">
                          <a:schemeClr val="tx1"/>
                        </a:gs>
                        <a:gs pos="100000">
                          <a:schemeClr val="tx1"/>
                        </a:gs>
                      </a:gsLst>
                      <a:lin ang="5400000" scaled="0"/>
                    </a:gradFill>
                    <a:latin typeface="+mj-lt"/>
                  </a:defRPr>
                </a:lvl1pPr>
                <a:lvl2pPr marL="572691" marR="0" lvl="1" indent="-236546"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2pPr>
                <a:lvl3pPr marL="784338" marR="0" lvl="2"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3pPr>
                <a:lvl4pPr marL="1008435" marR="0" lvl="3"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4pPr>
                <a:lvl5pPr marL="1232531" marR="0" lvl="4"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pPr marL="0" marR="0" lvl="0" indent="0" algn="ctr" defTabSz="914093" rtl="0" eaLnBrk="1" fontAlgn="auto" latinLnBrk="0" hangingPunct="1">
                  <a:lnSpc>
                    <a:spcPct val="90000"/>
                  </a:lnSpc>
                  <a:spcBef>
                    <a:spcPct val="20000"/>
                  </a:spcBef>
                  <a:spcAft>
                    <a:spcPts val="0"/>
                  </a:spcAft>
                  <a:buClrTx/>
                  <a:buSzPct val="90000"/>
                  <a:buFont typeface="Arial" pitchFamily="34" charset="0"/>
                  <a:buNone/>
                  <a:tabLst/>
                  <a:defRPr/>
                </a:pPr>
                <a:r>
                  <a:rPr kumimoji="0" lang="en-US" sz="1799" b="0" i="0" u="none" strike="noStrike" kern="1200" cap="none" spc="0" normalizeH="0" baseline="0" noProof="0">
                    <a:ln>
                      <a:noFill/>
                    </a:ln>
                    <a:solidFill>
                      <a:srgbClr val="0063B4"/>
                    </a:solidFill>
                    <a:effectLst/>
                    <a:uLnTx/>
                    <a:uFillTx/>
                    <a:latin typeface="Segoe UI Semibold" panose="020B0702040204020203" pitchFamily="34" charset="0"/>
                    <a:ea typeface="ＭＳ Ｐゴシック"/>
                    <a:cs typeface="Segoe UI Semibold" panose="020B0702040204020203" pitchFamily="34" charset="0"/>
                  </a:rPr>
                  <a:t>Sell With</a:t>
                </a:r>
              </a:p>
            </p:txBody>
          </p:sp>
          <p:sp>
            <p:nvSpPr>
              <p:cNvPr id="123" name="Rectangle 16"/>
              <p:cNvSpPr txBox="1">
                <a:spLocks/>
              </p:cNvSpPr>
              <p:nvPr>
                <p:custDataLst>
                  <p:tags r:id="rId5"/>
                </p:custDataLst>
              </p:nvPr>
            </p:nvSpPr>
            <p:spPr>
              <a:xfrm>
                <a:off x="6882060" y="2271636"/>
                <a:ext cx="1911277" cy="492571"/>
              </a:xfrm>
              <a:prstGeom prst="rect">
                <a:avLst/>
              </a:prstGeom>
              <a:noFill/>
              <a:ln>
                <a:noFill/>
              </a:ln>
            </p:spPr>
            <p:txBody>
              <a:bodyPr vert="horz" wrap="none" lIns="0" tIns="0" rIns="0" bIns="0" rtlCol="0" anchor="ctr" anchorCtr="0">
                <a:spAutoFit/>
              </a:bodyPr>
              <a:lstStyle>
                <a:defPPr>
                  <a:defRPr lang="en-US"/>
                </a:defPPr>
                <a:lvl1pPr marR="0" lvl="0" indent="0" algn="ctr" defTabSz="914367" fontAlgn="auto">
                  <a:lnSpc>
                    <a:spcPct val="90000"/>
                  </a:lnSpc>
                  <a:spcBef>
                    <a:spcPct val="20000"/>
                  </a:spcBef>
                  <a:spcAft>
                    <a:spcPts val="0"/>
                  </a:spcAft>
                  <a:buClrTx/>
                  <a:buSzPct val="90000"/>
                  <a:buFont typeface="Arial" pitchFamily="34" charset="0"/>
                  <a:buNone/>
                  <a:tabLst/>
                  <a:defRPr kumimoji="0" sz="1400" b="0" i="0" u="none" strike="noStrike" cap="none" spc="0" normalizeH="0" baseline="0">
                    <a:ln>
                      <a:noFill/>
                    </a:ln>
                    <a:solidFill>
                      <a:srgbClr val="505050"/>
                    </a:solidFill>
                    <a:effectLst/>
                    <a:uLnTx/>
                    <a:uFillTx/>
                    <a:latin typeface="Segoe UI Light"/>
                  </a:defRPr>
                </a:lvl1pPr>
                <a:lvl2pPr marL="572691" marR="0" lvl="1" indent="-236546"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2pPr>
                <a:lvl3pPr marL="784338" marR="0" lvl="2"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3pPr>
                <a:lvl4pPr marL="1008435" marR="0" lvl="3"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4pPr>
                <a:lvl5pPr marL="1232531" marR="0" lvl="4"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pPr marL="0" marR="0" lvl="0" indent="0" algn="ctr" defTabSz="914093" rtl="0" eaLnBrk="1" fontAlgn="auto" latinLnBrk="0" hangingPunct="1">
                  <a:lnSpc>
                    <a:spcPct val="90000"/>
                  </a:lnSpc>
                  <a:spcBef>
                    <a:spcPct val="20000"/>
                  </a:spcBef>
                  <a:spcAft>
                    <a:spcPts val="0"/>
                  </a:spcAft>
                  <a:buClrTx/>
                  <a:buSzPct val="90000"/>
                  <a:buFont typeface="Arial" pitchFamily="34" charset="0"/>
                  <a:buNone/>
                  <a:tabLst/>
                  <a:defRPr/>
                </a:pPr>
                <a:r>
                  <a:rPr kumimoji="0" lang="en-US" sz="1600" b="0" i="0" u="none" strike="noStrike" kern="1200" cap="none" spc="0" normalizeH="0" baseline="0" noProof="0">
                    <a:ln>
                      <a:noFill/>
                    </a:ln>
                    <a:solidFill>
                      <a:srgbClr val="505050"/>
                    </a:solidFill>
                    <a:effectLst/>
                    <a:uLnTx/>
                    <a:uFillTx/>
                    <a:latin typeface="Segoe UI Light"/>
                    <a:ea typeface="ＭＳ Ｐゴシック"/>
                    <a:cs typeface="+mn-cs"/>
                  </a:rPr>
                  <a:t>Channel Management</a:t>
                </a:r>
              </a:p>
              <a:p>
                <a:pPr marL="0" marR="0" lvl="0" indent="0" algn="ctr" defTabSz="914093" rtl="0" eaLnBrk="1" fontAlgn="auto" latinLnBrk="0" hangingPunct="1">
                  <a:lnSpc>
                    <a:spcPct val="90000"/>
                  </a:lnSpc>
                  <a:spcBef>
                    <a:spcPct val="20000"/>
                  </a:spcBef>
                  <a:spcAft>
                    <a:spcPts val="0"/>
                  </a:spcAft>
                  <a:buClrTx/>
                  <a:buSzPct val="90000"/>
                  <a:buFont typeface="Arial" pitchFamily="34" charset="0"/>
                  <a:buNone/>
                  <a:tabLst/>
                  <a:defRPr/>
                </a:pPr>
                <a:r>
                  <a:rPr kumimoji="0" lang="en-US" sz="1600" b="0" i="0" u="none" strike="noStrike" kern="1200" cap="none" spc="0" normalizeH="0" baseline="0" noProof="0">
                    <a:ln>
                      <a:noFill/>
                    </a:ln>
                    <a:solidFill>
                      <a:srgbClr val="505050"/>
                    </a:solidFill>
                    <a:effectLst/>
                    <a:uLnTx/>
                    <a:uFillTx/>
                    <a:latin typeface="Segoe UI Light"/>
                    <a:ea typeface="ＭＳ Ｐゴシック"/>
                    <a:cs typeface="+mn-cs"/>
                  </a:rPr>
                  <a:t>Territory Success</a:t>
                </a:r>
              </a:p>
            </p:txBody>
          </p:sp>
        </p:grpSp>
        <p:sp>
          <p:nvSpPr>
            <p:cNvPr id="76" name="Rectangle 75"/>
            <p:cNvSpPr/>
            <p:nvPr/>
          </p:nvSpPr>
          <p:spPr bwMode="auto">
            <a:xfrm>
              <a:off x="7030238" y="3566859"/>
              <a:ext cx="1620549" cy="718976"/>
            </a:xfrm>
            <a:prstGeom prst="rect">
              <a:avLst/>
            </a:prstGeom>
            <a:solidFill>
              <a:schemeClr val="accent1">
                <a:lumMod val="75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828"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Enterprise </a:t>
              </a:r>
            </a:p>
            <a:p>
              <a:pPr marL="0" marR="0" lvl="0" indent="0" algn="ctr" defTabSz="913828"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Channel Manager</a:t>
              </a:r>
            </a:p>
          </p:txBody>
        </p:sp>
        <p:sp>
          <p:nvSpPr>
            <p:cNvPr id="77" name="Rectangle 76"/>
            <p:cNvSpPr/>
            <p:nvPr/>
          </p:nvSpPr>
          <p:spPr bwMode="auto">
            <a:xfrm>
              <a:off x="7030238" y="4493765"/>
              <a:ext cx="1620549" cy="722627"/>
            </a:xfrm>
            <a:prstGeom prst="rect">
              <a:avLst/>
            </a:prstGeom>
            <a:solidFill>
              <a:srgbClr val="0063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828"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Territory</a:t>
              </a:r>
            </a:p>
            <a:p>
              <a:pPr marL="0" marR="0" lvl="0" indent="0" algn="ctr" defTabSz="913828"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Channel Manager</a:t>
              </a:r>
            </a:p>
          </p:txBody>
        </p:sp>
        <p:sp>
          <p:nvSpPr>
            <p:cNvPr id="92" name="c3 title box"/>
            <p:cNvSpPr/>
            <p:nvPr/>
          </p:nvSpPr>
          <p:spPr bwMode="auto">
            <a:xfrm>
              <a:off x="6871444" y="3385752"/>
              <a:ext cx="1938137" cy="2038570"/>
            </a:xfrm>
            <a:prstGeom prst="rect">
              <a:avLst/>
            </a:prstGeom>
            <a:noFill/>
            <a:ln w="6350" cap="flat" cmpd="sng" algn="ctr">
              <a:solidFill>
                <a:schemeClr val="bg1">
                  <a:lumMod val="75000"/>
                </a:schemeClr>
              </a:solidFill>
              <a:prstDash val="solid"/>
              <a:headEnd type="none" w="med" len="med"/>
              <a:tailEnd type="none" w="med" len="med"/>
            </a:ln>
            <a:effectLst/>
          </p:spPr>
          <p:txBody>
            <a:bodyPr rot="0" spcFirstLastPara="0" vertOverflow="overflow" horzOverflow="overflow" vert="horz" wrap="square" lIns="89607" tIns="44802" rIns="89607" bIns="44802" numCol="1" spcCol="0" rtlCol="0" fromWordArt="0" anchor="ctr" anchorCtr="0" forceAA="0" compatLnSpc="1">
              <a:prstTxWarp prst="textNoShape">
                <a:avLst/>
              </a:prstTxWarp>
              <a:noAutofit/>
            </a:bodyPr>
            <a:lstStyle/>
            <a:p>
              <a:pPr marL="171399" marR="0" lvl="0" indent="-171399" algn="l" defTabSz="9141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Segoe UI Semilight"/>
                <a:ea typeface="ＭＳ Ｐゴシック"/>
                <a:cs typeface="Segoe UI" panose="020B0502040204020203" pitchFamily="34" charset="0"/>
              </a:endParaRPr>
            </a:p>
          </p:txBody>
        </p:sp>
      </p:grpSp>
      <p:grpSp>
        <p:nvGrpSpPr>
          <p:cNvPr id="13" name="Group 12"/>
          <p:cNvGrpSpPr/>
          <p:nvPr/>
        </p:nvGrpSpPr>
        <p:grpSpPr>
          <a:xfrm>
            <a:off x="3158702" y="1329661"/>
            <a:ext cx="2050242" cy="4300882"/>
            <a:chOff x="2490545" y="1944808"/>
            <a:chExt cx="2050776" cy="3479515"/>
          </a:xfrm>
        </p:grpSpPr>
        <p:grpSp>
          <p:nvGrpSpPr>
            <p:cNvPr id="32" name="Group 31"/>
            <p:cNvGrpSpPr/>
            <p:nvPr/>
          </p:nvGrpSpPr>
          <p:grpSpPr>
            <a:xfrm>
              <a:off x="2490545" y="1944808"/>
              <a:ext cx="2050776" cy="631436"/>
              <a:chOff x="2755048" y="1944808"/>
              <a:chExt cx="2050776" cy="631436"/>
            </a:xfrm>
          </p:grpSpPr>
          <p:sp>
            <p:nvSpPr>
              <p:cNvPr id="113" name="Rectangle 16"/>
              <p:cNvSpPr txBox="1">
                <a:spLocks/>
              </p:cNvSpPr>
              <p:nvPr>
                <p:custDataLst>
                  <p:tags r:id="rId2"/>
                </p:custDataLst>
              </p:nvPr>
            </p:nvSpPr>
            <p:spPr>
              <a:xfrm>
                <a:off x="2755048" y="2177846"/>
                <a:ext cx="2050776" cy="398398"/>
              </a:xfrm>
              <a:prstGeom prst="rect">
                <a:avLst/>
              </a:prstGeom>
              <a:noFill/>
              <a:ln>
                <a:noFill/>
              </a:ln>
            </p:spPr>
            <p:txBody>
              <a:bodyPr vert="horz" wrap="none" lIns="0" tIns="0" rIns="0" bIns="0" rtlCol="0" anchor="ctr" anchorCtr="0">
                <a:spAutoFit/>
              </a:bodyPr>
              <a:lstStyle>
                <a:lvl1pPr marL="336145" marR="0" lvl="0" indent="-336145" defTabSz="914367" fontAlgn="auto">
                  <a:lnSpc>
                    <a:spcPct val="90000"/>
                  </a:lnSpc>
                  <a:spcBef>
                    <a:spcPct val="20000"/>
                  </a:spcBef>
                  <a:spcAft>
                    <a:spcPts val="0"/>
                  </a:spcAft>
                  <a:buClrTx/>
                  <a:buSzPct val="90000"/>
                  <a:buFont typeface="Arial" pitchFamily="34" charset="0"/>
                  <a:buChar char="•"/>
                  <a:tabLst/>
                  <a:defRPr sz="3921" spc="0" baseline="0">
                    <a:gradFill>
                      <a:gsLst>
                        <a:gs pos="1250">
                          <a:schemeClr val="tx1"/>
                        </a:gs>
                        <a:gs pos="100000">
                          <a:schemeClr val="tx1"/>
                        </a:gs>
                      </a:gsLst>
                      <a:lin ang="5400000" scaled="0"/>
                    </a:gradFill>
                    <a:latin typeface="+mj-lt"/>
                  </a:defRPr>
                </a:lvl1pPr>
                <a:lvl2pPr marL="572691" marR="0" lvl="1" indent="-236546"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2pPr>
                <a:lvl3pPr marL="784338" marR="0" lvl="2"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3pPr>
                <a:lvl4pPr marL="1008435" marR="0" lvl="3"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4pPr>
                <a:lvl5pPr marL="1232531" marR="0" lvl="4"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pPr marL="0" marR="0" lvl="0" indent="0" algn="ctr" defTabSz="914093" rtl="0" eaLnBrk="1" fontAlgn="auto" latinLnBrk="0" hangingPunct="1">
                  <a:lnSpc>
                    <a:spcPct val="90000"/>
                  </a:lnSpc>
                  <a:spcBef>
                    <a:spcPct val="20000"/>
                  </a:spcBef>
                  <a:spcAft>
                    <a:spcPts val="0"/>
                  </a:spcAft>
                  <a:buClrTx/>
                  <a:buSzPct val="90000"/>
                  <a:buFont typeface="Arial" pitchFamily="34" charset="0"/>
                  <a:buNone/>
                  <a:tabLst/>
                  <a:defRPr/>
                </a:pPr>
                <a:r>
                  <a:rPr kumimoji="0" lang="en-US" sz="1600" b="0" i="0" u="none" strike="noStrike" kern="1200" cap="none" spc="0" normalizeH="0" baseline="0" noProof="0">
                    <a:ln>
                      <a:noFill/>
                    </a:ln>
                    <a:solidFill>
                      <a:srgbClr val="505050"/>
                    </a:solidFill>
                    <a:effectLst/>
                    <a:uLnTx/>
                    <a:uFillTx/>
                    <a:latin typeface="Segoe UI Light"/>
                    <a:ea typeface="ＭＳ Ｐゴシック"/>
                    <a:cs typeface="+mn-cs"/>
                  </a:rPr>
                  <a:t>Partner Management</a:t>
                </a:r>
              </a:p>
              <a:p>
                <a:pPr marL="0" marR="0" lvl="0" indent="0" algn="ctr" defTabSz="914093" rtl="0" eaLnBrk="1" fontAlgn="auto" latinLnBrk="0" hangingPunct="1">
                  <a:lnSpc>
                    <a:spcPct val="90000"/>
                  </a:lnSpc>
                  <a:spcBef>
                    <a:spcPct val="20000"/>
                  </a:spcBef>
                  <a:spcAft>
                    <a:spcPts val="0"/>
                  </a:spcAft>
                  <a:buClrTx/>
                  <a:buSzPct val="90000"/>
                  <a:buFont typeface="Arial" pitchFamily="34" charset="0"/>
                  <a:buNone/>
                  <a:tabLst/>
                  <a:defRPr/>
                </a:pPr>
                <a:r>
                  <a:rPr kumimoji="0" lang="en-US" sz="1600" b="0" i="0" u="none" strike="noStrike" kern="1200" cap="none" spc="0" normalizeH="0" baseline="0" noProof="0">
                    <a:ln>
                      <a:noFill/>
                    </a:ln>
                    <a:solidFill>
                      <a:srgbClr val="505050"/>
                    </a:solidFill>
                    <a:effectLst/>
                    <a:uLnTx/>
                    <a:uFillTx/>
                    <a:latin typeface="Segoe UI Light"/>
                    <a:ea typeface="ＭＳ Ｐゴシック"/>
                    <a:cs typeface="+mn-cs"/>
                  </a:rPr>
                  <a:t>Recruit, Enable, Activate</a:t>
                </a:r>
              </a:p>
            </p:txBody>
          </p:sp>
          <p:sp>
            <p:nvSpPr>
              <p:cNvPr id="97" name="Rectangle 16"/>
              <p:cNvSpPr txBox="1">
                <a:spLocks/>
              </p:cNvSpPr>
              <p:nvPr>
                <p:custDataLst>
                  <p:tags r:id="rId3"/>
                </p:custDataLst>
              </p:nvPr>
            </p:nvSpPr>
            <p:spPr>
              <a:xfrm>
                <a:off x="3229657" y="1944808"/>
                <a:ext cx="1101551" cy="201585"/>
              </a:xfrm>
              <a:prstGeom prst="rect">
                <a:avLst/>
              </a:prstGeom>
              <a:noFill/>
              <a:ln>
                <a:noFill/>
              </a:ln>
            </p:spPr>
            <p:txBody>
              <a:bodyPr vert="horz" wrap="none" lIns="0" tIns="0" rIns="0" bIns="0" rtlCol="0" anchor="ctr" anchorCtr="0">
                <a:spAutoFit/>
              </a:bodyPr>
              <a:lstStyle>
                <a:lvl1pPr marL="336145" marR="0" lvl="0" indent="-336145" defTabSz="914367" fontAlgn="auto">
                  <a:lnSpc>
                    <a:spcPct val="90000"/>
                  </a:lnSpc>
                  <a:spcBef>
                    <a:spcPct val="20000"/>
                  </a:spcBef>
                  <a:spcAft>
                    <a:spcPts val="0"/>
                  </a:spcAft>
                  <a:buClrTx/>
                  <a:buSzPct val="90000"/>
                  <a:buFont typeface="Arial" pitchFamily="34" charset="0"/>
                  <a:buChar char="•"/>
                  <a:tabLst/>
                  <a:defRPr sz="3921" spc="0" baseline="0">
                    <a:gradFill>
                      <a:gsLst>
                        <a:gs pos="1250">
                          <a:schemeClr val="tx1"/>
                        </a:gs>
                        <a:gs pos="100000">
                          <a:schemeClr val="tx1"/>
                        </a:gs>
                      </a:gsLst>
                      <a:lin ang="5400000" scaled="0"/>
                    </a:gradFill>
                    <a:latin typeface="+mj-lt"/>
                  </a:defRPr>
                </a:lvl1pPr>
                <a:lvl2pPr marL="572691" marR="0" lvl="1" indent="-236546"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2pPr>
                <a:lvl3pPr marL="784338" marR="0" lvl="2"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3pPr>
                <a:lvl4pPr marL="1008435" marR="0" lvl="3"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4pPr>
                <a:lvl5pPr marL="1232531" marR="0" lvl="4" indent="-224097" defTabSz="914367" fontAlgn="auto">
                  <a:lnSpc>
                    <a:spcPct val="90000"/>
                  </a:lnSpc>
                  <a:spcBef>
                    <a:spcPct val="20000"/>
                  </a:spcBef>
                  <a:spcAft>
                    <a:spcPts val="0"/>
                  </a:spcAft>
                  <a:buClrTx/>
                  <a:buSzPct val="90000"/>
                  <a:buFont typeface="Arial" pitchFamily="34" charset="0"/>
                  <a:buChar char="•"/>
                  <a:tabLst/>
                  <a:defRPr sz="1765"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pPr marL="0" marR="0" lvl="0" indent="0" algn="ctr" defTabSz="914093" rtl="0" eaLnBrk="1" fontAlgn="auto" latinLnBrk="0" hangingPunct="1">
                  <a:lnSpc>
                    <a:spcPct val="90000"/>
                  </a:lnSpc>
                  <a:spcBef>
                    <a:spcPct val="20000"/>
                  </a:spcBef>
                  <a:spcAft>
                    <a:spcPts val="0"/>
                  </a:spcAft>
                  <a:buClrTx/>
                  <a:buSzPct val="90000"/>
                  <a:buFont typeface="Arial" pitchFamily="34" charset="0"/>
                  <a:buNone/>
                  <a:tabLst/>
                  <a:defRPr/>
                </a:pPr>
                <a:r>
                  <a:rPr kumimoji="0" lang="en-US" sz="1799" b="0" i="0" u="none" strike="noStrike" kern="1200" cap="none" spc="0" normalizeH="0" baseline="0" noProof="0">
                    <a:ln>
                      <a:noFill/>
                    </a:ln>
                    <a:solidFill>
                      <a:srgbClr val="0078D7"/>
                    </a:solidFill>
                    <a:effectLst/>
                    <a:uLnTx/>
                    <a:uFillTx/>
                    <a:latin typeface="Segoe UI Semibold" panose="020B0702040204020203" pitchFamily="34" charset="0"/>
                    <a:ea typeface="ＭＳ Ｐゴシック"/>
                    <a:cs typeface="Segoe UI Semibold" panose="020B0702040204020203" pitchFamily="34" charset="0"/>
                  </a:rPr>
                  <a:t>Build With</a:t>
                </a:r>
              </a:p>
            </p:txBody>
          </p:sp>
        </p:grpSp>
        <p:sp>
          <p:nvSpPr>
            <p:cNvPr id="56" name="c3 title box"/>
            <p:cNvSpPr/>
            <p:nvPr/>
          </p:nvSpPr>
          <p:spPr bwMode="auto">
            <a:xfrm>
              <a:off x="2546863" y="2619001"/>
              <a:ext cx="1938137" cy="2805322"/>
            </a:xfrm>
            <a:prstGeom prst="rect">
              <a:avLst/>
            </a:prstGeom>
            <a:noFill/>
            <a:ln w="6350" cap="flat" cmpd="sng" algn="ctr">
              <a:solidFill>
                <a:schemeClr val="bg1">
                  <a:lumMod val="75000"/>
                </a:schemeClr>
              </a:solidFill>
              <a:prstDash val="solid"/>
              <a:headEnd type="none" w="med" len="med"/>
              <a:tailEnd type="none" w="med" len="med"/>
            </a:ln>
            <a:effectLst/>
          </p:spPr>
          <p:txBody>
            <a:bodyPr rot="0" spcFirstLastPara="0" vertOverflow="overflow" horzOverflow="overflow" vert="horz" wrap="square" lIns="89607" tIns="44802" rIns="89607" bIns="44802" numCol="1" spcCol="0" rtlCol="0" fromWordArt="0" anchor="ctr" anchorCtr="0" forceAA="0" compatLnSpc="1">
              <a:prstTxWarp prst="textNoShape">
                <a:avLst/>
              </a:prstTxWarp>
              <a:noAutofit/>
            </a:bodyPr>
            <a:lstStyle/>
            <a:p>
              <a:pPr marL="171399" marR="0" lvl="0" indent="-171399" algn="l" defTabSz="9141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Segoe UI Semilight"/>
                <a:ea typeface="ＭＳ Ｐゴシック"/>
                <a:cs typeface="Segoe UI" panose="020B0502040204020203" pitchFamily="34" charset="0"/>
              </a:endParaRPr>
            </a:p>
          </p:txBody>
        </p:sp>
      </p:grpSp>
      <p:sp>
        <p:nvSpPr>
          <p:cNvPr id="11" name="Title 10"/>
          <p:cNvSpPr>
            <a:spLocks noGrp="1"/>
          </p:cNvSpPr>
          <p:nvPr>
            <p:ph type="title"/>
          </p:nvPr>
        </p:nvSpPr>
        <p:spPr>
          <a:xfrm>
            <a:off x="233257" y="239836"/>
            <a:ext cx="11725485" cy="615553"/>
          </a:xfrm>
        </p:spPr>
        <p:txBody>
          <a:bodyPr>
            <a:normAutofit fontScale="90000"/>
          </a:bodyPr>
          <a:lstStyle/>
          <a:p>
            <a:r>
              <a:rPr lang="en-US" sz="4000"/>
              <a:t>OCP Operating Model</a:t>
            </a:r>
          </a:p>
        </p:txBody>
      </p:sp>
      <p:sp>
        <p:nvSpPr>
          <p:cNvPr id="54" name="c3 title box"/>
          <p:cNvSpPr/>
          <p:nvPr/>
        </p:nvSpPr>
        <p:spPr bwMode="auto">
          <a:xfrm>
            <a:off x="3215005" y="5684787"/>
            <a:ext cx="5761992" cy="403479"/>
          </a:xfrm>
          <a:prstGeom prst="rect">
            <a:avLst/>
          </a:prstGeom>
          <a:solidFill>
            <a:srgbClr val="B8B8B8"/>
          </a:solidFill>
          <a:ln w="9525" cap="flat" cmpd="sng" algn="ctr">
            <a:noFill/>
            <a:prstDash val="solid"/>
            <a:headEnd type="none" w="med" len="med"/>
            <a:tailEnd type="none" w="med" len="med"/>
          </a:ln>
          <a:effectLst/>
        </p:spPr>
        <p:txBody>
          <a:bodyPr rot="0" spcFirstLastPara="0" vertOverflow="overflow" horzOverflow="overflow" vert="horz" wrap="square" lIns="89607" tIns="44802" rIns="89607" bIns="44802" numCol="1" spcCol="0" rtlCol="0" fromWordArt="0" anchor="ctr" anchorCtr="0" forceAA="0" compatLnSpc="1">
            <a:prstTxWarp prst="textNoShape">
              <a:avLst/>
            </a:prstTxWarp>
            <a:noAutofit/>
          </a:bodyPr>
          <a:lstStyle/>
          <a:p>
            <a:pPr marL="0" marR="0" lvl="0" indent="0" algn="ctr" defTabSz="91413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05050"/>
                </a:solidFill>
                <a:effectLst/>
                <a:uLnTx/>
                <a:uFillTx/>
                <a:latin typeface="Segoe UI Semilight"/>
                <a:ea typeface="ＭＳ Ｐゴシック"/>
                <a:cs typeface="Segoe UI" panose="020B0502040204020203" pitchFamily="34" charset="0"/>
              </a:rPr>
              <a:t>Shared Solution Architects</a:t>
            </a:r>
          </a:p>
        </p:txBody>
      </p:sp>
      <p:sp>
        <p:nvSpPr>
          <p:cNvPr id="10" name="Oval 9">
            <a:extLst>
              <a:ext uri="{FF2B5EF4-FFF2-40B4-BE49-F238E27FC236}">
                <a16:creationId xmlns:a16="http://schemas.microsoft.com/office/drawing/2014/main" id="{8CF15AA6-B859-4772-AFAE-38F58ACC7F46}"/>
              </a:ext>
            </a:extLst>
          </p:cNvPr>
          <p:cNvSpPr/>
          <p:nvPr/>
        </p:nvSpPr>
        <p:spPr bwMode="auto">
          <a:xfrm>
            <a:off x="3857152" y="2792015"/>
            <a:ext cx="583391" cy="561240"/>
          </a:xfrm>
          <a:prstGeom prst="ellipse">
            <a:avLst/>
          </a:prstGeom>
          <a:solidFill>
            <a:schemeClr val="bg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5" name="Group 54"/>
          <p:cNvGrpSpPr/>
          <p:nvPr/>
        </p:nvGrpSpPr>
        <p:grpSpPr>
          <a:xfrm>
            <a:off x="3932969" y="2820860"/>
            <a:ext cx="383805" cy="447709"/>
            <a:chOff x="6263306" y="5265194"/>
            <a:chExt cx="384971" cy="457732"/>
          </a:xfrm>
        </p:grpSpPr>
        <p:sp>
          <p:nvSpPr>
            <p:cNvPr id="64" name="Oval 63"/>
            <p:cNvSpPr/>
            <p:nvPr/>
          </p:nvSpPr>
          <p:spPr bwMode="auto">
            <a:xfrm>
              <a:off x="6381576" y="5265194"/>
              <a:ext cx="266701" cy="24501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92" rtl="0" eaLnBrk="1" fontAlgn="base" latinLnBrk="0" hangingPunct="1">
                <a:lnSpc>
                  <a:spcPct val="90000"/>
                </a:lnSpc>
                <a:spcBef>
                  <a:spcPct val="0"/>
                </a:spcBef>
                <a:spcAft>
                  <a:spcPct val="0"/>
                </a:spcAft>
                <a:buClrTx/>
                <a:buSzTx/>
                <a:buFontTx/>
                <a:buNone/>
                <a:tabLst/>
                <a:defRPr/>
              </a:pPr>
              <a:r>
                <a:rPr kumimoji="0" lang="en-US" sz="6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PDM</a:t>
              </a:r>
            </a:p>
          </p:txBody>
        </p:sp>
        <p:sp>
          <p:nvSpPr>
            <p:cNvPr id="69" name="Oval 68"/>
            <p:cNvSpPr/>
            <p:nvPr/>
          </p:nvSpPr>
          <p:spPr bwMode="auto">
            <a:xfrm>
              <a:off x="6263306" y="5477907"/>
              <a:ext cx="266701" cy="24501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92" rtl="0" eaLnBrk="1" fontAlgn="base" latinLnBrk="0" hangingPunct="1">
                <a:lnSpc>
                  <a:spcPct val="90000"/>
                </a:lnSpc>
                <a:spcBef>
                  <a:spcPct val="0"/>
                </a:spcBef>
                <a:spcAft>
                  <a:spcPct val="0"/>
                </a:spcAft>
                <a:buClrTx/>
                <a:buSzTx/>
                <a:buFontTx/>
                <a:buNone/>
                <a:tabLst/>
                <a:defRPr/>
              </a:pPr>
              <a:r>
                <a:rPr kumimoji="0" lang="en-US" sz="6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TE</a:t>
              </a:r>
              <a:endParaRPr kumimoji="0" lang="en-US" sz="5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sp>
        <p:nvSpPr>
          <p:cNvPr id="105" name="Oval 104">
            <a:extLst>
              <a:ext uri="{FF2B5EF4-FFF2-40B4-BE49-F238E27FC236}">
                <a16:creationId xmlns:a16="http://schemas.microsoft.com/office/drawing/2014/main" id="{8C377923-D865-4935-B73B-32B7093C5F7A}"/>
              </a:ext>
            </a:extLst>
          </p:cNvPr>
          <p:cNvSpPr/>
          <p:nvPr/>
        </p:nvSpPr>
        <p:spPr bwMode="auto">
          <a:xfrm>
            <a:off x="3854723" y="3526696"/>
            <a:ext cx="583391" cy="561240"/>
          </a:xfrm>
          <a:prstGeom prst="ellipse">
            <a:avLst/>
          </a:prstGeom>
          <a:solidFill>
            <a:schemeClr val="bg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0" name="Group 69"/>
          <p:cNvGrpSpPr/>
          <p:nvPr/>
        </p:nvGrpSpPr>
        <p:grpSpPr>
          <a:xfrm>
            <a:off x="3932969" y="3559244"/>
            <a:ext cx="383799" cy="447736"/>
            <a:chOff x="6263306" y="5294941"/>
            <a:chExt cx="384965" cy="457758"/>
          </a:xfrm>
        </p:grpSpPr>
        <p:sp>
          <p:nvSpPr>
            <p:cNvPr id="78" name="Oval 77"/>
            <p:cNvSpPr/>
            <p:nvPr/>
          </p:nvSpPr>
          <p:spPr bwMode="auto">
            <a:xfrm>
              <a:off x="6381570" y="5294941"/>
              <a:ext cx="266701" cy="24501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92" rtl="0" eaLnBrk="1" fontAlgn="base" latinLnBrk="0" hangingPunct="1">
                <a:lnSpc>
                  <a:spcPct val="90000"/>
                </a:lnSpc>
                <a:spcBef>
                  <a:spcPct val="0"/>
                </a:spcBef>
                <a:spcAft>
                  <a:spcPct val="0"/>
                </a:spcAft>
                <a:buClrTx/>
                <a:buSzTx/>
                <a:buFontTx/>
                <a:buNone/>
                <a:tabLst/>
                <a:defRPr/>
              </a:pPr>
              <a:r>
                <a:rPr kumimoji="0" lang="en-US" sz="6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PDM</a:t>
              </a:r>
            </a:p>
          </p:txBody>
        </p:sp>
        <p:sp>
          <p:nvSpPr>
            <p:cNvPr id="80" name="Oval 79"/>
            <p:cNvSpPr/>
            <p:nvPr/>
          </p:nvSpPr>
          <p:spPr bwMode="auto">
            <a:xfrm>
              <a:off x="6263306" y="5507680"/>
              <a:ext cx="266701" cy="24501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92" rtl="0" eaLnBrk="1" fontAlgn="base" latinLnBrk="0" hangingPunct="1">
                <a:lnSpc>
                  <a:spcPct val="90000"/>
                </a:lnSpc>
                <a:spcBef>
                  <a:spcPct val="0"/>
                </a:spcBef>
                <a:spcAft>
                  <a:spcPct val="0"/>
                </a:spcAft>
                <a:buClrTx/>
                <a:buSzTx/>
                <a:buFontTx/>
                <a:buNone/>
                <a:tabLst/>
                <a:defRPr/>
              </a:pPr>
              <a:r>
                <a:rPr kumimoji="0" lang="en-US" sz="6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PTS</a:t>
              </a:r>
              <a:endParaRPr kumimoji="0" lang="en-US" sz="5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sp>
        <p:nvSpPr>
          <p:cNvPr id="106" name="Oval 105">
            <a:extLst>
              <a:ext uri="{FF2B5EF4-FFF2-40B4-BE49-F238E27FC236}">
                <a16:creationId xmlns:a16="http://schemas.microsoft.com/office/drawing/2014/main" id="{309C04FA-5FD4-478B-A66B-9A3642974528}"/>
              </a:ext>
            </a:extLst>
          </p:cNvPr>
          <p:cNvSpPr/>
          <p:nvPr/>
        </p:nvSpPr>
        <p:spPr bwMode="auto">
          <a:xfrm>
            <a:off x="3887860" y="4253562"/>
            <a:ext cx="583391" cy="561240"/>
          </a:xfrm>
          <a:prstGeom prst="ellipse">
            <a:avLst/>
          </a:prstGeom>
          <a:solidFill>
            <a:schemeClr val="bg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1" name="Group 80"/>
          <p:cNvGrpSpPr/>
          <p:nvPr/>
        </p:nvGrpSpPr>
        <p:grpSpPr>
          <a:xfrm>
            <a:off x="3932953" y="4280179"/>
            <a:ext cx="383804" cy="447710"/>
            <a:chOff x="6263306" y="5265194"/>
            <a:chExt cx="384971" cy="457732"/>
          </a:xfrm>
        </p:grpSpPr>
        <p:sp>
          <p:nvSpPr>
            <p:cNvPr id="84" name="Oval 83"/>
            <p:cNvSpPr/>
            <p:nvPr/>
          </p:nvSpPr>
          <p:spPr bwMode="auto">
            <a:xfrm>
              <a:off x="6381576" y="5265194"/>
              <a:ext cx="266701" cy="24501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92" rtl="0" eaLnBrk="1" fontAlgn="base" latinLnBrk="0" hangingPunct="1">
                <a:lnSpc>
                  <a:spcPct val="90000"/>
                </a:lnSpc>
                <a:spcBef>
                  <a:spcPct val="0"/>
                </a:spcBef>
                <a:spcAft>
                  <a:spcPct val="0"/>
                </a:spcAft>
                <a:buClrTx/>
                <a:buSzTx/>
                <a:buFontTx/>
                <a:buNone/>
                <a:tabLst/>
                <a:defRPr/>
              </a:pPr>
              <a:r>
                <a:rPr kumimoji="0" lang="en-US" sz="6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PDM</a:t>
              </a:r>
            </a:p>
          </p:txBody>
        </p:sp>
        <p:sp>
          <p:nvSpPr>
            <p:cNvPr id="86" name="Oval 85"/>
            <p:cNvSpPr/>
            <p:nvPr/>
          </p:nvSpPr>
          <p:spPr bwMode="auto">
            <a:xfrm>
              <a:off x="6263306" y="5477907"/>
              <a:ext cx="266701" cy="24501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92" rtl="0" eaLnBrk="1" fontAlgn="base" latinLnBrk="0" hangingPunct="1">
                <a:lnSpc>
                  <a:spcPct val="90000"/>
                </a:lnSpc>
                <a:spcBef>
                  <a:spcPct val="0"/>
                </a:spcBef>
                <a:spcAft>
                  <a:spcPct val="0"/>
                </a:spcAft>
                <a:buClrTx/>
                <a:buSzTx/>
                <a:buFontTx/>
                <a:buNone/>
                <a:tabLst/>
                <a:defRPr/>
              </a:pPr>
              <a:r>
                <a:rPr kumimoji="0" lang="en-US" sz="6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PTS</a:t>
              </a:r>
              <a:endParaRPr kumimoji="0" lang="en-US" sz="5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sp>
        <p:nvSpPr>
          <p:cNvPr id="107" name="Oval 106">
            <a:extLst>
              <a:ext uri="{FF2B5EF4-FFF2-40B4-BE49-F238E27FC236}">
                <a16:creationId xmlns:a16="http://schemas.microsoft.com/office/drawing/2014/main" id="{F1A281B1-5F5E-43F1-B952-C7D00D4F7B6B}"/>
              </a:ext>
            </a:extLst>
          </p:cNvPr>
          <p:cNvSpPr/>
          <p:nvPr/>
        </p:nvSpPr>
        <p:spPr bwMode="auto">
          <a:xfrm>
            <a:off x="3887859" y="4999763"/>
            <a:ext cx="583391" cy="561240"/>
          </a:xfrm>
          <a:prstGeom prst="ellipse">
            <a:avLst/>
          </a:prstGeom>
          <a:solidFill>
            <a:schemeClr val="bg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9" name="Group 88"/>
          <p:cNvGrpSpPr/>
          <p:nvPr/>
        </p:nvGrpSpPr>
        <p:grpSpPr>
          <a:xfrm>
            <a:off x="3932970" y="5027726"/>
            <a:ext cx="383805" cy="447726"/>
            <a:chOff x="6263306" y="5288994"/>
            <a:chExt cx="384971" cy="457748"/>
          </a:xfrm>
        </p:grpSpPr>
        <p:sp>
          <p:nvSpPr>
            <p:cNvPr id="95" name="Oval 94"/>
            <p:cNvSpPr/>
            <p:nvPr/>
          </p:nvSpPr>
          <p:spPr bwMode="auto">
            <a:xfrm>
              <a:off x="6381576" y="5288994"/>
              <a:ext cx="266701" cy="24501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92" rtl="0" eaLnBrk="1" fontAlgn="base" latinLnBrk="0" hangingPunct="1">
                <a:lnSpc>
                  <a:spcPct val="90000"/>
                </a:lnSpc>
                <a:spcBef>
                  <a:spcPct val="0"/>
                </a:spcBef>
                <a:spcAft>
                  <a:spcPct val="0"/>
                </a:spcAft>
                <a:buClrTx/>
                <a:buSzTx/>
                <a:buFontTx/>
                <a:buNone/>
                <a:tabLst/>
                <a:defRPr/>
              </a:pPr>
              <a:r>
                <a:rPr kumimoji="0" lang="en-US" sz="6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PDM</a:t>
              </a:r>
            </a:p>
          </p:txBody>
        </p:sp>
        <p:sp>
          <p:nvSpPr>
            <p:cNvPr id="100" name="Oval 99"/>
            <p:cNvSpPr/>
            <p:nvPr/>
          </p:nvSpPr>
          <p:spPr bwMode="auto">
            <a:xfrm>
              <a:off x="6263306" y="5501723"/>
              <a:ext cx="266701" cy="24501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92" rtl="0" eaLnBrk="1" fontAlgn="base" latinLnBrk="0" hangingPunct="1">
                <a:lnSpc>
                  <a:spcPct val="90000"/>
                </a:lnSpc>
                <a:spcBef>
                  <a:spcPct val="0"/>
                </a:spcBef>
                <a:spcAft>
                  <a:spcPct val="0"/>
                </a:spcAft>
                <a:buClrTx/>
                <a:buSzTx/>
                <a:buFontTx/>
                <a:buNone/>
                <a:tabLst/>
                <a:defRPr/>
              </a:pPr>
              <a:r>
                <a:rPr kumimoji="0" lang="en-US" sz="6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PTS</a:t>
              </a:r>
              <a:endParaRPr kumimoji="0" lang="en-US" sz="500" b="1"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spTree>
    <p:extLst>
      <p:ext uri="{BB962C8B-B14F-4D97-AF65-F5344CB8AC3E}">
        <p14:creationId xmlns:p14="http://schemas.microsoft.com/office/powerpoint/2010/main" val="7047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01"/>
                                        </p:tgtEl>
                                        <p:attrNameLst>
                                          <p:attrName>style.visibility</p:attrName>
                                        </p:attrNameLst>
                                      </p:cBhvr>
                                      <p:to>
                                        <p:strVal val="visible"/>
                                      </p:to>
                                    </p:set>
                                    <p:anim calcmode="lin" valueType="num">
                                      <p:cBhvr additive="base">
                                        <p:cTn id="36" dur="500" fill="hold"/>
                                        <p:tgtEl>
                                          <p:spTgt spid="101"/>
                                        </p:tgtEl>
                                        <p:attrNameLst>
                                          <p:attrName>ppt_x</p:attrName>
                                        </p:attrNameLst>
                                      </p:cBhvr>
                                      <p:tavLst>
                                        <p:tav tm="0">
                                          <p:val>
                                            <p:strVal val="0-#ppt_w/2"/>
                                          </p:val>
                                        </p:tav>
                                        <p:tav tm="100000">
                                          <p:val>
                                            <p:strVal val="#ppt_x"/>
                                          </p:val>
                                        </p:tav>
                                      </p:tavLst>
                                    </p:anim>
                                    <p:anim calcmode="lin" valueType="num">
                                      <p:cBhvr additive="base">
                                        <p:cTn id="37" dur="500" fill="hold"/>
                                        <p:tgtEl>
                                          <p:spTgt spid="10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0-#ppt_w/2"/>
                                          </p:val>
                                        </p:tav>
                                        <p:tav tm="100000">
                                          <p:val>
                                            <p:strVal val="#ppt_x"/>
                                          </p:val>
                                        </p:tav>
                                      </p:tavLst>
                                    </p:anim>
                                    <p:anim calcmode="lin" valueType="num">
                                      <p:cBhvr additive="base">
                                        <p:cTn id="41" dur="500" fill="hold"/>
                                        <p:tgtEl>
                                          <p:spTgt spid="10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fill="hold"/>
                                        <p:tgtEl>
                                          <p:spTgt spid="103"/>
                                        </p:tgtEl>
                                        <p:attrNameLst>
                                          <p:attrName>ppt_x</p:attrName>
                                        </p:attrNameLst>
                                      </p:cBhvr>
                                      <p:tavLst>
                                        <p:tav tm="0">
                                          <p:val>
                                            <p:strVal val="0-#ppt_w/2"/>
                                          </p:val>
                                        </p:tav>
                                        <p:tav tm="100000">
                                          <p:val>
                                            <p:strVal val="#ppt_x"/>
                                          </p:val>
                                        </p:tav>
                                      </p:tavLst>
                                    </p:anim>
                                    <p:anim calcmode="lin" valueType="num">
                                      <p:cBhvr additive="base">
                                        <p:cTn id="45" dur="500" fill="hold"/>
                                        <p:tgtEl>
                                          <p:spTgt spid="103"/>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par>
                                <p:cTn id="50" presetID="10" presetClass="entr" presetSubtype="0"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par>
                                <p:cTn id="53" presetID="10"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par>
                                <p:cTn id="56" presetID="10"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26"/>
                                        </p:tgtEl>
                                        <p:attrNameLst>
                                          <p:attrName>style.visibility</p:attrName>
                                        </p:attrNameLst>
                                      </p:cBhvr>
                                      <p:to>
                                        <p:strVal val="visible"/>
                                      </p:to>
                                    </p:set>
                                    <p:animEffect transition="in" filter="fade">
                                      <p:cBhvr>
                                        <p:cTn id="86"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1" grpId="0" animBg="1"/>
      <p:bldP spid="102" grpId="0" animBg="1"/>
      <p:bldP spid="103" grpId="0" animBg="1"/>
      <p:bldP spid="126" grpId="0" animBg="1"/>
      <p:bldP spid="62" grpId="0"/>
      <p:bldP spid="75" grpId="0" animBg="1"/>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7653"/>
            <a:ext cx="12191999" cy="6797856"/>
            <a:chOff x="-504561" y="-2030"/>
            <a:chExt cx="12191999" cy="6603760"/>
          </a:xfrm>
        </p:grpSpPr>
        <p:grpSp>
          <p:nvGrpSpPr>
            <p:cNvPr id="4" name="Group 3"/>
            <p:cNvGrpSpPr/>
            <p:nvPr/>
          </p:nvGrpSpPr>
          <p:grpSpPr>
            <a:xfrm>
              <a:off x="-504561" y="-2030"/>
              <a:ext cx="12191999" cy="1773034"/>
              <a:chOff x="-473793" y="-73945"/>
              <a:chExt cx="12161778" cy="1773034"/>
            </a:xfrm>
          </p:grpSpPr>
          <p:sp>
            <p:nvSpPr>
              <p:cNvPr id="5" name="Title 13"/>
              <p:cNvSpPr txBox="1">
                <a:spLocks/>
              </p:cNvSpPr>
              <p:nvPr/>
            </p:nvSpPr>
            <p:spPr>
              <a:xfrm>
                <a:off x="-473793" y="-73945"/>
                <a:ext cx="12161778" cy="785147"/>
              </a:xfrm>
              <a:prstGeom prst="rect">
                <a:avLst/>
              </a:prstGeom>
              <a:solidFill>
                <a:srgbClr val="00188F">
                  <a:alpha val="81000"/>
                </a:srgbClr>
              </a:solidFill>
              <a:ln w="6350" cap="flat" cmpd="sng" algn="ctr">
                <a:solidFill>
                  <a:srgbClr val="7F7F7F"/>
                </a:solidFill>
                <a:prstDash val="solid"/>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932114" fontAlgn="base">
                  <a:spcAft>
                    <a:spcPct val="0"/>
                  </a:spcAft>
                </a:pPr>
                <a:r>
                  <a:rPr lang="en-US" sz="3600" kern="0">
                    <a:gradFill>
                      <a:gsLst>
                        <a:gs pos="0">
                          <a:srgbClr val="FFFFFF"/>
                        </a:gs>
                        <a:gs pos="100000">
                          <a:srgbClr val="FFFFFF"/>
                        </a:gs>
                      </a:gsLst>
                      <a:lin ang="5400000" scaled="0"/>
                    </a:gradFill>
                    <a:ea typeface="Segoe UI" pitchFamily="34" charset="0"/>
                  </a:rPr>
                  <a:t>Play </a:t>
                </a:r>
                <a:r>
                  <a:rPr lang="pl-PL" sz="3600" kern="0">
                    <a:gradFill>
                      <a:gsLst>
                        <a:gs pos="0">
                          <a:srgbClr val="FFFFFF"/>
                        </a:gs>
                        <a:gs pos="100000">
                          <a:srgbClr val="FFFFFF"/>
                        </a:gs>
                      </a:gsLst>
                      <a:lin ang="5400000" scaled="0"/>
                    </a:gradFill>
                    <a:ea typeface="Segoe UI" pitchFamily="34" charset="0"/>
                  </a:rPr>
                  <a:t># 6:</a:t>
                </a:r>
                <a:r>
                  <a:rPr lang="en-US" sz="3600" kern="0">
                    <a:gradFill>
                      <a:gsLst>
                        <a:gs pos="0">
                          <a:srgbClr val="FFFFFF"/>
                        </a:gs>
                        <a:gs pos="100000">
                          <a:srgbClr val="FFFFFF"/>
                        </a:gs>
                      </a:gsLst>
                      <a:lin ang="5400000" scaled="0"/>
                    </a:gradFill>
                    <a:ea typeface="Segoe UI" pitchFamily="34" charset="0"/>
                  </a:rPr>
                  <a:t> </a:t>
                </a:r>
                <a:r>
                  <a:rPr lang="pl-PL" sz="3600" kern="0">
                    <a:gradFill>
                      <a:gsLst>
                        <a:gs pos="0">
                          <a:srgbClr val="FFFFFF"/>
                        </a:gs>
                        <a:gs pos="100000">
                          <a:srgbClr val="FFFFFF"/>
                        </a:gs>
                      </a:gsLst>
                      <a:lin ang="5400000" scaled="0"/>
                    </a:gradFill>
                    <a:ea typeface="Segoe UI" pitchFamily="34" charset="0"/>
                  </a:rPr>
                  <a:t>Win the race for</a:t>
                </a:r>
                <a:r>
                  <a:rPr lang="en-US" sz="3600" kern="0">
                    <a:gradFill>
                      <a:gsLst>
                        <a:gs pos="0">
                          <a:srgbClr val="FFFFFF"/>
                        </a:gs>
                        <a:gs pos="100000">
                          <a:srgbClr val="FFFFFF"/>
                        </a:gs>
                      </a:gsLst>
                      <a:lin ang="5400000" scaled="0"/>
                    </a:gradFill>
                    <a:ea typeface="Segoe UI" pitchFamily="34" charset="0"/>
                  </a:rPr>
                  <a:t> Cloud Born MSP / AWS</a:t>
                </a:r>
                <a:endParaRPr lang="en-US" sz="3600" kern="0">
                  <a:solidFill>
                    <a:srgbClr val="FF0000"/>
                  </a:solidFill>
                  <a:ea typeface="Segoe UI" pitchFamily="34" charset="0"/>
                </a:endParaRPr>
              </a:p>
            </p:txBody>
          </p:sp>
          <p:sp>
            <p:nvSpPr>
              <p:cNvPr id="6" name="TextBox 5"/>
              <p:cNvSpPr txBox="1"/>
              <p:nvPr/>
            </p:nvSpPr>
            <p:spPr>
              <a:xfrm>
                <a:off x="-321209" y="686389"/>
                <a:ext cx="4238470" cy="986663"/>
              </a:xfrm>
              <a:prstGeom prst="rect">
                <a:avLst/>
              </a:prstGeom>
              <a:noFill/>
              <a:ln>
                <a:solidFill>
                  <a:srgbClr val="7F7F7F"/>
                </a:solidFill>
              </a:ln>
            </p:spPr>
            <p:txBody>
              <a:bodyPr wrap="square" rtlCol="0">
                <a:spAutoFit/>
              </a:bodyPr>
              <a:lstStyle/>
              <a:p>
                <a:r>
                  <a:rPr lang="en-US" sz="1200" b="1"/>
                  <a:t>1. Market Insights – Why this is important in my Area</a:t>
                </a:r>
              </a:p>
              <a:p>
                <a:pPr marL="117475" indent="-117475">
                  <a:buFont typeface="Arial" panose="020B0604020202020204" pitchFamily="34" charset="0"/>
                  <a:buChar char="•"/>
                </a:pPr>
                <a:r>
                  <a:rPr lang="pl-PL" sz="1200"/>
                  <a:t>Cloud MSPs is the motion to be still developed in CEE</a:t>
                </a:r>
              </a:p>
              <a:p>
                <a:pPr marL="117475" indent="-117475">
                  <a:buFont typeface="Arial" panose="020B0604020202020204" pitchFamily="34" charset="0"/>
                  <a:buChar char="•"/>
                </a:pPr>
                <a:r>
                  <a:rPr lang="pl-PL" sz="1200"/>
                  <a:t>Limited number of AWS/Cloud Born MSPs in CEE</a:t>
                </a:r>
              </a:p>
              <a:p>
                <a:pPr marL="117475" indent="-117475">
                  <a:buFont typeface="Arial" panose="020B0604020202020204" pitchFamily="34" charset="0"/>
                  <a:buChar char="•"/>
                </a:pPr>
                <a:r>
                  <a:rPr lang="en-US" sz="1200"/>
                  <a:t>MSPs will become multiple cloud services providers</a:t>
                </a:r>
              </a:p>
              <a:p>
                <a:pPr marL="117475" indent="-117475">
                  <a:buFont typeface="Arial" panose="020B0604020202020204" pitchFamily="34" charset="0"/>
                  <a:buChar char="•"/>
                </a:pPr>
                <a:r>
                  <a:rPr lang="pl-PL" sz="1200"/>
                  <a:t>Opprotunity is around asset light MSPs to be won for Azure</a:t>
                </a:r>
                <a:endParaRPr lang="en-US" sz="1200"/>
              </a:p>
            </p:txBody>
          </p:sp>
          <p:sp>
            <p:nvSpPr>
              <p:cNvPr id="9" name="TextBox 8">
                <a:extLst>
                  <a:ext uri="{FF2B5EF4-FFF2-40B4-BE49-F238E27FC236}">
                    <a16:creationId xmlns:a16="http://schemas.microsoft.com/office/drawing/2014/main" id="{6B5CC616-ED81-47CD-B387-3BA27AA0726B}"/>
                  </a:ext>
                </a:extLst>
              </p:cNvPr>
              <p:cNvSpPr txBox="1"/>
              <p:nvPr/>
            </p:nvSpPr>
            <p:spPr>
              <a:xfrm>
                <a:off x="3917261" y="686389"/>
                <a:ext cx="3633077" cy="1012700"/>
              </a:xfrm>
              <a:prstGeom prst="rect">
                <a:avLst/>
              </a:prstGeom>
              <a:noFill/>
              <a:ln>
                <a:solidFill>
                  <a:srgbClr val="7F7F7F"/>
                </a:solidFill>
              </a:ln>
            </p:spPr>
            <p:txBody>
              <a:bodyPr wrap="square" rtlCol="0">
                <a:spAutoFit/>
              </a:bodyPr>
              <a:lstStyle/>
              <a:p>
                <a:r>
                  <a:rPr lang="en-US" sz="1374" b="1">
                    <a:solidFill>
                      <a:schemeClr val="tx1">
                        <a:lumMod val="75000"/>
                        <a:lumOff val="25000"/>
                      </a:schemeClr>
                    </a:solidFill>
                  </a:rPr>
                  <a:t>2. Dependencies/Blockers in my Area</a:t>
                </a:r>
              </a:p>
              <a:p>
                <a:pPr marL="117475" indent="-117475">
                  <a:buFont typeface="Arial" panose="020B0604020202020204" pitchFamily="34" charset="0"/>
                  <a:buChar char="•"/>
                </a:pPr>
                <a:r>
                  <a:rPr lang="en-US" sz="1200"/>
                  <a:t>Large number of “traditional” MSPs</a:t>
                </a:r>
              </a:p>
              <a:p>
                <a:pPr marL="117475" indent="-117475">
                  <a:buFont typeface="Arial" panose="020B0604020202020204" pitchFamily="34" charset="0"/>
                  <a:buChar char="•"/>
                </a:pPr>
                <a:r>
                  <a:rPr lang="pl-PL" sz="1200"/>
                  <a:t>Create demand on the market for cloud MSP services</a:t>
                </a:r>
              </a:p>
              <a:p>
                <a:pPr marL="117475" indent="-117475">
                  <a:buFont typeface="Arial" panose="020B0604020202020204" pitchFamily="34" charset="0"/>
                  <a:buChar char="•"/>
                </a:pPr>
                <a:r>
                  <a:rPr lang="pl-PL" sz="1200"/>
                  <a:t>Discover/select the right MSPs</a:t>
                </a:r>
              </a:p>
              <a:p>
                <a:pPr marL="117475" indent="-117475">
                  <a:buFont typeface="Arial" panose="020B0604020202020204" pitchFamily="34" charset="0"/>
                  <a:buChar char="•"/>
                </a:pPr>
                <a:r>
                  <a:rPr lang="pl-PL" sz="1200"/>
                  <a:t>AWS customers buying directly</a:t>
                </a:r>
                <a:r>
                  <a:rPr lang="en-US" sz="1200"/>
                  <a:t> </a:t>
                </a:r>
              </a:p>
            </p:txBody>
          </p:sp>
        </p:grpSp>
        <p:sp>
          <p:nvSpPr>
            <p:cNvPr id="11" name="Rectangle 10">
              <a:extLst>
                <a:ext uri="{FF2B5EF4-FFF2-40B4-BE49-F238E27FC236}">
                  <a16:creationId xmlns:a16="http://schemas.microsoft.com/office/drawing/2014/main" id="{C58E8F76-C2EF-4403-9F8D-3518DE3FD32C}"/>
                </a:ext>
              </a:extLst>
            </p:cNvPr>
            <p:cNvSpPr/>
            <p:nvPr/>
          </p:nvSpPr>
          <p:spPr>
            <a:xfrm>
              <a:off x="-356431" y="1882809"/>
              <a:ext cx="6064322" cy="1092079"/>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96214">
                <a:defRPr/>
              </a:pPr>
              <a:r>
                <a:rPr lang="en-GB" sz="1371" kern="0">
                  <a:solidFill>
                    <a:schemeClr val="tx1"/>
                  </a:solidFill>
                </a:rPr>
                <a:t>4. LOCAL BUSINESS OBJECTIVES + </a:t>
              </a:r>
              <a:r>
                <a:rPr lang="en-GB" sz="1371" b="1" kern="0">
                  <a:solidFill>
                    <a:schemeClr val="tx1"/>
                  </a:solidFill>
                  <a:latin typeface="+mj-lt"/>
                </a:rPr>
                <a:t>TARGET OUTCOMES:</a:t>
              </a:r>
              <a:endParaRPr lang="en-US" sz="1371" b="1" kern="0">
                <a:solidFill>
                  <a:schemeClr val="tx1"/>
                </a:solidFill>
                <a:latin typeface="+mj-lt"/>
              </a:endParaRPr>
            </a:p>
            <a:p>
              <a:pPr marL="285750" indent="-285750" defTabSz="896214">
                <a:buFont typeface="Arial" panose="020B0604020202020204" pitchFamily="34" charset="0"/>
                <a:buChar char="•"/>
                <a:defRPr/>
              </a:pPr>
              <a:r>
                <a:rPr lang="pl-PL" sz="1371" b="1" kern="0">
                  <a:solidFill>
                    <a:schemeClr val="tx1"/>
                  </a:solidFill>
                  <a:latin typeface="+mj-lt"/>
                </a:rPr>
                <a:t>Develop cloud born MSP through Azure CSP HiPo framework.  </a:t>
              </a:r>
            </a:p>
            <a:p>
              <a:pPr marL="285750" indent="-285750" defTabSz="896214">
                <a:buFont typeface="Arial" panose="020B0604020202020204" pitchFamily="34" charset="0"/>
                <a:buChar char="•"/>
                <a:defRPr/>
              </a:pPr>
              <a:r>
                <a:rPr lang="pl-PL" sz="1371" b="1" kern="0" err="1">
                  <a:solidFill>
                    <a:schemeClr val="tx1"/>
                  </a:solidFill>
                  <a:latin typeface="+mj-lt"/>
                </a:rPr>
                <a:t>Recruite</a:t>
              </a:r>
              <a:r>
                <a:rPr lang="pl-PL" sz="1371" b="1" kern="0">
                  <a:solidFill>
                    <a:schemeClr val="tx1"/>
                  </a:solidFill>
                  <a:latin typeface="+mj-lt"/>
                </a:rPr>
                <a:t> </a:t>
              </a:r>
              <a:r>
                <a:rPr lang="pl-PL" sz="1371" b="1" kern="0" err="1">
                  <a:solidFill>
                    <a:schemeClr val="tx1"/>
                  </a:solidFill>
                  <a:latin typeface="+mj-lt"/>
                </a:rPr>
                <a:t>new</a:t>
              </a:r>
              <a:r>
                <a:rPr lang="pl-PL" sz="1371" b="1" kern="0">
                  <a:solidFill>
                    <a:schemeClr val="tx1"/>
                  </a:solidFill>
                  <a:latin typeface="+mj-lt"/>
                </a:rPr>
                <a:t> MSP to MPL through Azure MSP breath initiative. </a:t>
              </a:r>
            </a:p>
            <a:p>
              <a:pPr marL="285750" indent="-285750" defTabSz="896214">
                <a:buFont typeface="Arial" panose="020B0604020202020204" pitchFamily="34" charset="0"/>
                <a:buChar char="•"/>
                <a:defRPr/>
              </a:pPr>
              <a:r>
                <a:rPr lang="pl-PL" sz="1371" b="1" kern="0" err="1">
                  <a:solidFill>
                    <a:schemeClr val="tx1"/>
                  </a:solidFill>
                  <a:latin typeface="+mj-lt"/>
                </a:rPr>
                <a:t>Recruit</a:t>
              </a:r>
              <a:r>
                <a:rPr lang="pl-PL" sz="1371" b="1" kern="0">
                  <a:solidFill>
                    <a:schemeClr val="tx1"/>
                  </a:solidFill>
                  <a:latin typeface="+mj-lt"/>
                </a:rPr>
                <a:t> AWS partners to Azure. </a:t>
              </a:r>
              <a:endParaRPr lang="en-US" sz="1371" b="1" kern="0">
                <a:solidFill>
                  <a:schemeClr val="tx1"/>
                </a:solidFill>
                <a:latin typeface="+mj-lt"/>
              </a:endParaRPr>
            </a:p>
            <a:p>
              <a:pPr defTabSz="896214">
                <a:defRPr/>
              </a:pPr>
              <a:endParaRPr lang="en-US" sz="1371" b="1" kern="0">
                <a:solidFill>
                  <a:schemeClr val="tx1"/>
                </a:solidFill>
                <a:latin typeface="+mj-lt"/>
              </a:endParaRPr>
            </a:p>
            <a:p>
              <a:pPr defTabSz="896214">
                <a:defRPr/>
              </a:pPr>
              <a:endParaRPr lang="en-US" sz="1371" b="1" kern="0">
                <a:solidFill>
                  <a:schemeClr val="tx1"/>
                </a:solidFill>
                <a:latin typeface="+mj-lt"/>
              </a:endParaRPr>
            </a:p>
          </p:txBody>
        </p:sp>
        <p:sp>
          <p:nvSpPr>
            <p:cNvPr id="13" name="Rectangle 12">
              <a:extLst>
                <a:ext uri="{FF2B5EF4-FFF2-40B4-BE49-F238E27FC236}">
                  <a16:creationId xmlns:a16="http://schemas.microsoft.com/office/drawing/2014/main" id="{22B2E1A9-5568-4E79-A7F2-77D0927AD691}"/>
                </a:ext>
              </a:extLst>
            </p:cNvPr>
            <p:cNvSpPr/>
            <p:nvPr/>
          </p:nvSpPr>
          <p:spPr>
            <a:xfrm>
              <a:off x="-356431" y="5597959"/>
              <a:ext cx="6064322" cy="1003771"/>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96214">
                <a:defRPr/>
              </a:pPr>
              <a:r>
                <a:rPr lang="pl-PL" sz="1371" b="1" kern="0">
                  <a:solidFill>
                    <a:schemeClr val="tx1">
                      <a:lumMod val="75000"/>
                      <a:lumOff val="25000"/>
                    </a:schemeClr>
                  </a:solidFill>
                  <a:latin typeface="+mj-lt"/>
                </a:rPr>
                <a:t>6</a:t>
              </a:r>
              <a:r>
                <a:rPr lang="en-GB" sz="1371" b="1" kern="0">
                  <a:solidFill>
                    <a:schemeClr val="tx1">
                      <a:lumMod val="75000"/>
                      <a:lumOff val="25000"/>
                    </a:schemeClr>
                  </a:solidFill>
                  <a:latin typeface="+mj-lt"/>
                </a:rPr>
                <a:t>. </a:t>
              </a:r>
              <a:r>
                <a:rPr lang="pl-PL" sz="1371" b="1" kern="0">
                  <a:solidFill>
                    <a:schemeClr val="tx1">
                      <a:lumMod val="75000"/>
                      <a:lumOff val="25000"/>
                    </a:schemeClr>
                  </a:solidFill>
                  <a:latin typeface="+mj-lt"/>
                </a:rPr>
                <a:t>Top </a:t>
              </a:r>
              <a:r>
                <a:rPr lang="pl-PL" sz="1371" b="1" kern="0" err="1">
                  <a:solidFill>
                    <a:schemeClr val="tx1">
                      <a:lumMod val="75000"/>
                      <a:lumOff val="25000"/>
                    </a:schemeClr>
                  </a:solidFill>
                  <a:latin typeface="+mj-lt"/>
                </a:rPr>
                <a:t>partners</a:t>
              </a:r>
              <a:r>
                <a:rPr lang="pl-PL" sz="1371" b="1" kern="0">
                  <a:solidFill>
                    <a:schemeClr val="tx1">
                      <a:lumMod val="75000"/>
                      <a:lumOff val="25000"/>
                    </a:schemeClr>
                  </a:solidFill>
                  <a:latin typeface="+mj-lt"/>
                </a:rPr>
                <a:t> and expected outcome:</a:t>
              </a:r>
              <a:endParaRPr lang="en-US" sz="1371" b="1" kern="0">
                <a:solidFill>
                  <a:schemeClr val="tx1">
                    <a:lumMod val="75000"/>
                    <a:lumOff val="25000"/>
                  </a:schemeClr>
                </a:solidFill>
                <a:latin typeface="+mj-lt"/>
              </a:endParaRPr>
            </a:p>
            <a:p>
              <a:pPr defTabSz="896214">
                <a:defRPr/>
              </a:pPr>
              <a:r>
                <a:rPr lang="pl-PL" sz="1200" b="1" kern="0">
                  <a:solidFill>
                    <a:schemeClr val="tx1"/>
                  </a:solidFill>
                  <a:latin typeface="+mj-lt"/>
                </a:rPr>
                <a:t>Partners: </a:t>
              </a:r>
            </a:p>
            <a:p>
              <a:pPr marL="285750" indent="-285750" defTabSz="896214">
                <a:buFont typeface="Arial" panose="020B0604020202020204" pitchFamily="34" charset="0"/>
                <a:buChar char="•"/>
                <a:defRPr/>
              </a:pPr>
              <a:r>
                <a:rPr lang="pl-PL" sz="1200" b="1" kern="0">
                  <a:solidFill>
                    <a:schemeClr val="tx1"/>
                  </a:solidFill>
                  <a:latin typeface="+mj-lt"/>
                </a:rPr>
                <a:t>MSP HiPo: </a:t>
              </a:r>
              <a:r>
                <a:rPr lang="pl-PL" sz="1200" kern="0">
                  <a:solidFill>
                    <a:schemeClr val="tx1"/>
                  </a:solidFill>
                  <a:latin typeface="+mj-lt"/>
                </a:rPr>
                <a:t>Syntegra, SMT, ActiveCloud, Conet, 3Pro, O2, TcomTech. </a:t>
              </a:r>
            </a:p>
            <a:p>
              <a:pPr marL="285750" indent="-285750" defTabSz="896214">
                <a:buFont typeface="Arial" panose="020B0604020202020204" pitchFamily="34" charset="0"/>
                <a:buChar char="•"/>
                <a:defRPr/>
              </a:pPr>
              <a:r>
                <a:rPr lang="pl-PL" sz="1200" b="1" kern="0">
                  <a:solidFill>
                    <a:schemeClr val="tx1"/>
                  </a:solidFill>
                  <a:latin typeface="+mj-lt"/>
                </a:rPr>
                <a:t>AWS Partners: </a:t>
              </a:r>
              <a:r>
                <a:rPr lang="pl-PL" sz="1200" kern="0">
                  <a:solidFill>
                    <a:schemeClr val="tx1"/>
                  </a:solidFill>
                  <a:latin typeface="+mj-lt"/>
                </a:rPr>
                <a:t>Eldacon; Hostersi, </a:t>
              </a:r>
              <a:r>
                <a:rPr lang="pl-PL" sz="1200" kern="0" err="1">
                  <a:solidFill>
                    <a:schemeClr val="tx1"/>
                  </a:solidFill>
                  <a:latin typeface="+mj-lt"/>
                </a:rPr>
                <a:t>Lcloud</a:t>
              </a:r>
              <a:r>
                <a:rPr lang="pl-PL" sz="1200" kern="0">
                  <a:solidFill>
                    <a:schemeClr val="tx1"/>
                  </a:solidFill>
                  <a:latin typeface="+mj-lt"/>
                </a:rPr>
                <a:t>, </a:t>
              </a:r>
              <a:r>
                <a:rPr lang="pl-PL" sz="1200" kern="0" err="1">
                  <a:solidFill>
                    <a:schemeClr val="tx1"/>
                  </a:solidFill>
                  <a:latin typeface="+mj-lt"/>
                </a:rPr>
                <a:t>others</a:t>
              </a:r>
              <a:r>
                <a:rPr lang="pl-PL" sz="1200" kern="0">
                  <a:solidFill>
                    <a:schemeClr val="tx1"/>
                  </a:solidFill>
                  <a:latin typeface="+mj-lt"/>
                </a:rPr>
                <a:t> to TBD. </a:t>
              </a:r>
            </a:p>
            <a:p>
              <a:pPr marL="285750" indent="-285750" defTabSz="896214">
                <a:buFont typeface="Arial" panose="020B0604020202020204" pitchFamily="34" charset="0"/>
                <a:buChar char="•"/>
                <a:defRPr/>
              </a:pPr>
              <a:r>
                <a:rPr lang="pl-PL" sz="1200" b="1" kern="0">
                  <a:solidFill>
                    <a:schemeClr val="tx1"/>
                  </a:solidFill>
                  <a:latin typeface="+mj-lt"/>
                </a:rPr>
                <a:t>Others: </a:t>
              </a:r>
              <a:r>
                <a:rPr lang="pl-PL" sz="1200" kern="0">
                  <a:solidFill>
                    <a:schemeClr val="tx1"/>
                  </a:solidFill>
                  <a:latin typeface="+mj-lt"/>
                </a:rPr>
                <a:t>new Cloud MSPs to be discovered, traditional MSPs </a:t>
              </a:r>
            </a:p>
            <a:p>
              <a:pPr defTabSz="896214">
                <a:defRPr/>
              </a:pPr>
              <a:endParaRPr lang="en-US" sz="1371" kern="0">
                <a:solidFill>
                  <a:schemeClr val="tx1"/>
                </a:solidFill>
              </a:endParaRPr>
            </a:p>
            <a:p>
              <a:pPr defTabSz="896214">
                <a:defRPr/>
              </a:pPr>
              <a:endParaRPr lang="en-US" sz="1371" b="1" kern="0">
                <a:solidFill>
                  <a:schemeClr val="tx1"/>
                </a:solidFill>
                <a:latin typeface="+mj-lt"/>
              </a:endParaRPr>
            </a:p>
            <a:p>
              <a:pPr defTabSz="896214">
                <a:defRPr/>
              </a:pPr>
              <a:endParaRPr lang="en-US" sz="1371" b="1" kern="0">
                <a:solidFill>
                  <a:schemeClr val="tx1"/>
                </a:solidFill>
                <a:latin typeface="+mj-lt"/>
              </a:endParaRPr>
            </a:p>
          </p:txBody>
        </p:sp>
      </p:grpSp>
      <p:graphicFrame>
        <p:nvGraphicFramePr>
          <p:cNvPr id="16" name="Table 15"/>
          <p:cNvGraphicFramePr>
            <a:graphicFrameLocks noGrp="1"/>
          </p:cNvGraphicFramePr>
          <p:nvPr>
            <p:extLst>
              <p:ext uri="{D42A27DB-BD31-4B8C-83A1-F6EECF244321}">
                <p14:modId xmlns:p14="http://schemas.microsoft.com/office/powerpoint/2010/main" val="379390703"/>
              </p:ext>
            </p:extLst>
          </p:nvPr>
        </p:nvGraphicFramePr>
        <p:xfrm>
          <a:off x="6305772" y="1945335"/>
          <a:ext cx="5660943" cy="2083326"/>
        </p:xfrm>
        <a:graphic>
          <a:graphicData uri="http://schemas.openxmlformats.org/drawingml/2006/table">
            <a:tbl>
              <a:tblPr>
                <a:tableStyleId>{616DA210-FB5B-4158-B5E0-FEB733F419BA}</a:tableStyleId>
              </a:tblPr>
              <a:tblGrid>
                <a:gridCol w="463982">
                  <a:extLst>
                    <a:ext uri="{9D8B030D-6E8A-4147-A177-3AD203B41FA5}">
                      <a16:colId xmlns:a16="http://schemas.microsoft.com/office/drawing/2014/main" val="1206727105"/>
                    </a:ext>
                  </a:extLst>
                </a:gridCol>
                <a:gridCol w="1780680">
                  <a:extLst>
                    <a:ext uri="{9D8B030D-6E8A-4147-A177-3AD203B41FA5}">
                      <a16:colId xmlns:a16="http://schemas.microsoft.com/office/drawing/2014/main" val="245940988"/>
                    </a:ext>
                  </a:extLst>
                </a:gridCol>
                <a:gridCol w="872654">
                  <a:extLst>
                    <a:ext uri="{9D8B030D-6E8A-4147-A177-3AD203B41FA5}">
                      <a16:colId xmlns:a16="http://schemas.microsoft.com/office/drawing/2014/main" val="3430624284"/>
                    </a:ext>
                  </a:extLst>
                </a:gridCol>
                <a:gridCol w="805293">
                  <a:extLst>
                    <a:ext uri="{9D8B030D-6E8A-4147-A177-3AD203B41FA5}">
                      <a16:colId xmlns:a16="http://schemas.microsoft.com/office/drawing/2014/main" val="4027886329"/>
                    </a:ext>
                  </a:extLst>
                </a:gridCol>
                <a:gridCol w="1738334">
                  <a:extLst>
                    <a:ext uri="{9D8B030D-6E8A-4147-A177-3AD203B41FA5}">
                      <a16:colId xmlns:a16="http://schemas.microsoft.com/office/drawing/2014/main" val="3505313657"/>
                    </a:ext>
                  </a:extLst>
                </a:gridCol>
              </a:tblGrid>
              <a:tr h="408745">
                <a:tc gridSpan="4">
                  <a:txBody>
                    <a:bodyPr/>
                    <a:lstStyle/>
                    <a:p>
                      <a:pPr algn="ctr" fontAlgn="ctr"/>
                      <a:r>
                        <a:rPr lang="en-US" sz="1400" b="1" u="none" strike="noStrike">
                          <a:solidFill>
                            <a:schemeClr val="bg1"/>
                          </a:solidFill>
                          <a:effectLst/>
                        </a:rPr>
                        <a:t>7. MS Tactics and Field</a:t>
                      </a:r>
                      <a:r>
                        <a:rPr lang="en-US" sz="1400" b="1" u="none" strike="noStrike" baseline="0">
                          <a:solidFill>
                            <a:schemeClr val="bg1"/>
                          </a:solidFill>
                          <a:effectLst/>
                        </a:rPr>
                        <a:t> Go Do’s</a:t>
                      </a:r>
                      <a:endParaRPr lang="en-US" sz="1400" b="1" i="0" u="none" strike="noStrike">
                        <a:solidFill>
                          <a:schemeClr val="bg1"/>
                        </a:solidFill>
                        <a:effectLst/>
                        <a:latin typeface="+mj-lt"/>
                      </a:endParaRPr>
                    </a:p>
                  </a:txBody>
                  <a:tcPr marL="9525" marR="9525" marT="9525" marB="0" anchor="ctr">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400" b="1" i="0" u="none" strike="noStrike">
                        <a:solidFill>
                          <a:schemeClr val="bg1"/>
                        </a:solidFill>
                        <a:effectLst/>
                        <a:latin typeface="+mj-lt"/>
                      </a:endParaRPr>
                    </a:p>
                  </a:txBody>
                  <a:tcPr marL="9525" marR="9525" marT="9525" marB="0" anchor="ctr">
                    <a:solidFill>
                      <a:srgbClr val="7F7F7F"/>
                    </a:solidFill>
                  </a:tcPr>
                </a:tc>
                <a:extLst>
                  <a:ext uri="{0D108BD9-81ED-4DB2-BD59-A6C34878D82A}">
                    <a16:rowId xmlns:a16="http://schemas.microsoft.com/office/drawing/2014/main" val="2576622483"/>
                  </a:ext>
                </a:extLst>
              </a:tr>
              <a:tr h="273503">
                <a:tc>
                  <a:txBody>
                    <a:bodyPr/>
                    <a:lstStyle/>
                    <a:p>
                      <a:pPr algn="ctr" fontAlgn="ctr"/>
                      <a:endParaRPr lang="en-US" sz="2000" b="0"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What    </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Who </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When</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370" b="1" i="0" u="none" strike="noStrike">
                          <a:solidFill>
                            <a:schemeClr val="bg1"/>
                          </a:solidFill>
                          <a:effectLst/>
                          <a:latin typeface="Calibri Light" panose="020F0302020204030204" pitchFamily="34" charset="0"/>
                        </a:rPr>
                        <a:t>Expected Outcome / Revenue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extLst>
                  <a:ext uri="{0D108BD9-81ED-4DB2-BD59-A6C34878D82A}">
                    <a16:rowId xmlns:a16="http://schemas.microsoft.com/office/drawing/2014/main" val="3347755063"/>
                  </a:ext>
                </a:extLst>
              </a:tr>
              <a:tr h="283845">
                <a:tc>
                  <a:txBody>
                    <a:bodyPr/>
                    <a:lstStyle/>
                    <a:p>
                      <a:pPr algn="ctr" fontAlgn="ctr"/>
                      <a:r>
                        <a:rPr lang="en-US" sz="1000" u="none" strike="noStrike">
                          <a:effectLst/>
                          <a:latin typeface="+mj-lt"/>
                        </a:rPr>
                        <a:t>1</a:t>
                      </a:r>
                      <a:endParaRPr lang="en-US" sz="1000" b="0" i="0" u="none" strike="noStrike">
                        <a:solidFill>
                          <a:srgbClr val="000000"/>
                        </a:solidFill>
                        <a:effectLst/>
                        <a:latin typeface="+mj-lt"/>
                      </a:endParaRPr>
                    </a:p>
                  </a:txBody>
                  <a:tcPr marL="9525" marR="9525" marT="9525" marB="0" anchor="ctr"/>
                </a:tc>
                <a:tc>
                  <a:txBody>
                    <a:bodyPr/>
                    <a:lstStyle/>
                    <a:p>
                      <a:pPr algn="l" fontAlgn="ctr"/>
                      <a:r>
                        <a:rPr lang="pl-PL" sz="1000" b="0" i="0" u="none" strike="noStrike" kern="1200">
                          <a:solidFill>
                            <a:srgbClr val="000000"/>
                          </a:solidFill>
                          <a:effectLst/>
                          <a:latin typeface="+mj-lt"/>
                          <a:ea typeface="+mn-ea"/>
                          <a:cs typeface="+mn-cs"/>
                        </a:rPr>
                        <a:t>Cloud MSPs in a BOX</a:t>
                      </a:r>
                      <a:endParaRPr lang="en-US" sz="1000" b="0"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pl-PL" sz="1000" b="0" i="0" u="none" strike="noStrike" kern="1200">
                          <a:solidFill>
                            <a:srgbClr val="000000"/>
                          </a:solidFill>
                          <a:effectLst/>
                          <a:latin typeface="+mj-lt"/>
                          <a:ea typeface="+mn-ea"/>
                          <a:cs typeface="+mn-cs"/>
                        </a:rPr>
                        <a:t>PDM + PTS</a:t>
                      </a:r>
                      <a:endParaRPr lang="en-US" sz="1000" b="0"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pl-PL" sz="1000" b="0" i="0" u="none" strike="noStrike" kern="1200">
                          <a:solidFill>
                            <a:srgbClr val="000000"/>
                          </a:solidFill>
                          <a:effectLst/>
                          <a:latin typeface="+mj-lt"/>
                          <a:ea typeface="+mn-ea"/>
                          <a:cs typeface="+mn-cs"/>
                        </a:rPr>
                        <a:t>Q1</a:t>
                      </a:r>
                      <a:endParaRPr lang="en-US" sz="1000" b="0" i="0" u="none" strike="noStrike" kern="1200">
                        <a:solidFill>
                          <a:srgbClr val="000000"/>
                        </a:solidFill>
                        <a:effectLst/>
                        <a:latin typeface="+mj-lt"/>
                        <a:ea typeface="+mn-ea"/>
                        <a:cs typeface="+mn-cs"/>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000" b="0" i="0" u="none" strike="noStrike" kern="1200">
                          <a:solidFill>
                            <a:srgbClr val="000000"/>
                          </a:solidFill>
                          <a:effectLst/>
                          <a:latin typeface="+mj-lt"/>
                          <a:ea typeface="+mn-ea"/>
                          <a:cs typeface="+mn-cs"/>
                        </a:rPr>
                        <a:t>Best practice sharing</a:t>
                      </a:r>
                      <a:endParaRPr lang="en-US" sz="10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3286352346"/>
                  </a:ext>
                </a:extLst>
              </a:tr>
              <a:tr h="232186">
                <a:tc>
                  <a:txBody>
                    <a:bodyPr/>
                    <a:lstStyle/>
                    <a:p>
                      <a:pPr algn="ctr" fontAlgn="ctr"/>
                      <a:r>
                        <a:rPr lang="en-US" sz="1000" u="none" strike="noStrike">
                          <a:effectLst/>
                          <a:latin typeface="+mj-lt"/>
                        </a:rPr>
                        <a:t>2</a:t>
                      </a:r>
                      <a:endParaRPr lang="en-US" sz="1000" b="0" i="0" u="none" strike="noStrike">
                        <a:solidFill>
                          <a:srgbClr val="000000"/>
                        </a:solidFill>
                        <a:effectLst/>
                        <a:latin typeface="+mj-lt"/>
                      </a:endParaRPr>
                    </a:p>
                  </a:txBody>
                  <a:tcPr marL="9525" marR="9525" marT="9525" marB="0" anchor="ctr"/>
                </a:tc>
                <a:tc>
                  <a:txBody>
                    <a:bodyPr/>
                    <a:lstStyle/>
                    <a:p>
                      <a:pPr algn="l" fontAlgn="ctr"/>
                      <a:r>
                        <a:rPr lang="pl-PL" sz="1000" b="0" i="0" u="none" strike="noStrike" kern="1200">
                          <a:solidFill>
                            <a:srgbClr val="000000"/>
                          </a:solidFill>
                          <a:effectLst/>
                          <a:latin typeface="+mj-lt"/>
                          <a:ea typeface="+mn-ea"/>
                          <a:cs typeface="+mn-cs"/>
                        </a:rPr>
                        <a:t>Azure CSP HiPo framework </a:t>
                      </a:r>
                      <a:endParaRPr lang="en-US" sz="1000" b="0"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pl-PL" sz="1000" b="0" i="0" u="none" strike="noStrike" kern="1200">
                          <a:solidFill>
                            <a:srgbClr val="000000"/>
                          </a:solidFill>
                          <a:effectLst/>
                          <a:latin typeface="+mj-lt"/>
                          <a:ea typeface="+mn-ea"/>
                          <a:cs typeface="+mn-cs"/>
                        </a:rPr>
                        <a:t>PDM + PTS </a:t>
                      </a:r>
                      <a:endParaRPr lang="en-US" sz="1000" b="0"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pl-PL" sz="1000" b="0" i="0" u="none" strike="noStrike" kern="1200">
                          <a:solidFill>
                            <a:srgbClr val="000000"/>
                          </a:solidFill>
                          <a:effectLst/>
                          <a:latin typeface="+mj-lt"/>
                          <a:ea typeface="+mn-ea"/>
                          <a:cs typeface="+mn-cs"/>
                        </a:rPr>
                        <a:t>FY18 </a:t>
                      </a:r>
                      <a:endParaRPr lang="en-US" sz="1000" b="0" i="0" u="none" strike="noStrike" kern="1200">
                        <a:solidFill>
                          <a:srgbClr val="000000"/>
                        </a:solidFill>
                        <a:effectLst/>
                        <a:latin typeface="+mj-lt"/>
                        <a:ea typeface="+mn-ea"/>
                        <a:cs typeface="+mn-cs"/>
                      </a:endParaRPr>
                    </a:p>
                  </a:txBody>
                  <a:tcPr marL="9525" marR="9525" marT="9525" marB="0" anchor="ctr"/>
                </a:tc>
                <a:tc>
                  <a:txBody>
                    <a:bodyPr/>
                    <a:lstStyle/>
                    <a:p>
                      <a:pPr algn="l" fontAlgn="ctr"/>
                      <a:r>
                        <a:rPr lang="pl-PL" sz="1000" b="0" i="0" u="none" strike="noStrike" kern="1200">
                          <a:solidFill>
                            <a:srgbClr val="000000"/>
                          </a:solidFill>
                          <a:effectLst/>
                          <a:latin typeface="+mj-lt"/>
                          <a:ea typeface="+mn-ea"/>
                          <a:cs typeface="+mn-cs"/>
                        </a:rPr>
                        <a:t>+ 400 K revenue (Play no 4)</a:t>
                      </a:r>
                      <a:endParaRPr lang="en-US" sz="10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3448877676"/>
                  </a:ext>
                </a:extLst>
              </a:tr>
              <a:tr h="149151">
                <a:tc>
                  <a:txBody>
                    <a:bodyPr/>
                    <a:lstStyle/>
                    <a:p>
                      <a:pPr algn="ctr" fontAlgn="ctr"/>
                      <a:r>
                        <a:rPr lang="en-US" sz="1000" u="none" strike="noStrike">
                          <a:effectLst/>
                          <a:latin typeface="+mj-lt"/>
                        </a:rPr>
                        <a:t>3</a:t>
                      </a:r>
                      <a:endParaRPr lang="en-US" sz="1000" b="0" i="0" u="none" strike="noStrike">
                        <a:solidFill>
                          <a:srgbClr val="000000"/>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000" b="0" i="0" u="none" strike="noStrike" kern="1200" noProof="0">
                          <a:solidFill>
                            <a:srgbClr val="000000"/>
                          </a:solidFill>
                          <a:effectLst/>
                          <a:latin typeface="+mj-lt"/>
                          <a:ea typeface="+mn-ea"/>
                          <a:cs typeface="+mn-cs"/>
                        </a:rPr>
                        <a:t>Recruit new MSP by </a:t>
                      </a:r>
                      <a:r>
                        <a:rPr lang="pl-PL" sz="1000" b="0" i="0" u="none" strike="noStrike" kern="1200" noProof="0" err="1">
                          <a:solidFill>
                            <a:srgbClr val="000000"/>
                          </a:solidFill>
                          <a:effectLst/>
                          <a:latin typeface="+mj-lt"/>
                          <a:ea typeface="+mn-ea"/>
                          <a:cs typeface="+mn-cs"/>
                        </a:rPr>
                        <a:t>leveraging</a:t>
                      </a:r>
                      <a:r>
                        <a:rPr lang="pl-PL" sz="1000" b="0" i="0" u="none" strike="noStrike" kern="1200" noProof="0">
                          <a:solidFill>
                            <a:srgbClr val="000000"/>
                          </a:solidFill>
                          <a:effectLst/>
                          <a:latin typeface="+mj-lt"/>
                          <a:ea typeface="+mn-ea"/>
                          <a:cs typeface="+mn-cs"/>
                        </a:rPr>
                        <a:t> Azure MSP program from PL</a:t>
                      </a:r>
                    </a:p>
                  </a:txBody>
                  <a:tcPr marL="9525" marR="9525" marT="9525" marB="0" anchor="ctr"/>
                </a:tc>
                <a:tc>
                  <a:txBody>
                    <a:bodyPr/>
                    <a:lstStyle/>
                    <a:p>
                      <a:pPr algn="ctr" fontAlgn="ctr"/>
                      <a:r>
                        <a:rPr lang="pl-PL" sz="1000" b="0" i="0" u="none" strike="noStrike" kern="1200">
                          <a:solidFill>
                            <a:srgbClr val="000000"/>
                          </a:solidFill>
                          <a:effectLst/>
                          <a:latin typeface="+mj-lt"/>
                          <a:ea typeface="+mn-ea"/>
                          <a:cs typeface="+mn-cs"/>
                        </a:rPr>
                        <a:t>CD + PDM</a:t>
                      </a:r>
                      <a:endParaRPr lang="en-US" sz="1000" b="0"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pl-PL" sz="1000" b="0" i="0" u="none" strike="noStrike" kern="1200">
                          <a:solidFill>
                            <a:srgbClr val="000000"/>
                          </a:solidFill>
                          <a:effectLst/>
                          <a:latin typeface="+mj-lt"/>
                          <a:ea typeface="+mn-ea"/>
                          <a:cs typeface="+mn-cs"/>
                        </a:rPr>
                        <a:t>FY18</a:t>
                      </a:r>
                      <a:endParaRPr lang="en-US" sz="1000" b="0" i="0" u="none" strike="noStrike" kern="1200">
                        <a:solidFill>
                          <a:srgbClr val="000000"/>
                        </a:solidFill>
                        <a:effectLst/>
                        <a:latin typeface="+mj-lt"/>
                        <a:ea typeface="+mn-ea"/>
                        <a:cs typeface="+mn-cs"/>
                      </a:endParaRPr>
                    </a:p>
                  </a:txBody>
                  <a:tcPr marL="9525" marR="9525" marT="9525" marB="0" anchor="ctr"/>
                </a:tc>
                <a:tc>
                  <a:txBody>
                    <a:bodyPr/>
                    <a:lstStyle/>
                    <a:p>
                      <a:pPr algn="l" fontAlgn="ctr"/>
                      <a:r>
                        <a:rPr lang="pl-PL" sz="1000" b="0" i="0" u="none" strike="noStrike" kern="1200">
                          <a:solidFill>
                            <a:srgbClr val="000000"/>
                          </a:solidFill>
                          <a:effectLst/>
                          <a:latin typeface="+mj-lt"/>
                          <a:ea typeface="+mn-ea"/>
                          <a:cs typeface="+mn-cs"/>
                        </a:rPr>
                        <a:t>500 new MSPs in total in RU, CZ, HU, RO and 20 MSP in MPL</a:t>
                      </a:r>
                      <a:endParaRPr lang="en-US" sz="10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3934483899"/>
                  </a:ext>
                </a:extLst>
              </a:tr>
              <a:tr h="417124">
                <a:tc>
                  <a:txBody>
                    <a:bodyPr/>
                    <a:lstStyle/>
                    <a:p>
                      <a:pPr algn="ctr" fontAlgn="ctr"/>
                      <a:r>
                        <a:rPr lang="en-US" sz="1000" u="none" strike="noStrike">
                          <a:effectLst/>
                          <a:latin typeface="+mj-lt"/>
                        </a:rPr>
                        <a:t>4</a:t>
                      </a:r>
                      <a:endParaRPr lang="en-US" sz="1000" b="0" i="0" u="none" strike="noStrike">
                        <a:solidFill>
                          <a:srgbClr val="000000"/>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000" b="0" i="0" u="none" strike="noStrike" kern="1200" noProof="0">
                          <a:solidFill>
                            <a:srgbClr val="000000"/>
                          </a:solidFill>
                          <a:effectLst/>
                          <a:latin typeface="+mj-lt"/>
                          <a:ea typeface="+mn-ea"/>
                          <a:cs typeface="+mn-cs"/>
                        </a:rPr>
                        <a:t>Recruit AWS Partners to Azure </a:t>
                      </a:r>
                      <a:endParaRPr lang="en-US" sz="1000" b="0" i="0" u="none" strike="noStrike" kern="1200" noProof="0">
                        <a:solidFill>
                          <a:srgbClr val="000000"/>
                        </a:solidFill>
                        <a:effectLst/>
                        <a:latin typeface="+mj-lt"/>
                        <a:ea typeface="+mn-ea"/>
                        <a:cs typeface="+mn-cs"/>
                      </a:endParaRPr>
                    </a:p>
                  </a:txBody>
                  <a:tcPr marL="9525" marR="9525" marT="9525" marB="0" anchor="ctr"/>
                </a:tc>
                <a:tc>
                  <a:txBody>
                    <a:bodyPr/>
                    <a:lstStyle/>
                    <a:p>
                      <a:pPr algn="ctr" fontAlgn="ctr"/>
                      <a:r>
                        <a:rPr lang="pl-PL" sz="1000" b="0" i="0" u="none" strike="noStrike" kern="1200">
                          <a:solidFill>
                            <a:srgbClr val="000000"/>
                          </a:solidFill>
                          <a:effectLst/>
                          <a:latin typeface="+mn-lt"/>
                          <a:ea typeface="+mn-ea"/>
                          <a:cs typeface="+mn-cs"/>
                        </a:rPr>
                        <a:t>PDM + PTS</a:t>
                      </a:r>
                      <a:endParaRPr lang="en-US" sz="1000" b="0"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pl-PL" sz="1000" b="0" i="0" u="none" strike="noStrike" kern="1200">
                          <a:solidFill>
                            <a:srgbClr val="000000"/>
                          </a:solidFill>
                          <a:effectLst/>
                          <a:latin typeface="+mj-lt"/>
                          <a:ea typeface="+mn-ea"/>
                          <a:cs typeface="+mn-cs"/>
                        </a:rPr>
                        <a:t>FY18</a:t>
                      </a:r>
                      <a:endParaRPr lang="en-US" sz="1000" b="0" i="0" u="none" strike="noStrike" kern="1200">
                        <a:solidFill>
                          <a:srgbClr val="000000"/>
                        </a:solidFill>
                        <a:effectLst/>
                        <a:latin typeface="+mj-lt"/>
                        <a:ea typeface="+mn-ea"/>
                        <a:cs typeface="+mn-cs"/>
                      </a:endParaRPr>
                    </a:p>
                  </a:txBody>
                  <a:tcPr marL="9525" marR="9525" marT="9525" marB="0" anchor="ctr"/>
                </a:tc>
                <a:tc>
                  <a:txBody>
                    <a:bodyPr/>
                    <a:lstStyle/>
                    <a:p>
                      <a:pPr algn="l" fontAlgn="ctr"/>
                      <a:r>
                        <a:rPr lang="pl-PL" sz="1000" b="0" i="0" u="none" strike="noStrike" kern="1200">
                          <a:solidFill>
                            <a:srgbClr val="000000"/>
                          </a:solidFill>
                          <a:effectLst/>
                          <a:latin typeface="+mj-lt"/>
                          <a:ea typeface="+mn-ea"/>
                          <a:cs typeface="+mn-cs"/>
                        </a:rPr>
                        <a:t>AWS </a:t>
                      </a:r>
                      <a:r>
                        <a:rPr lang="pl-PL" sz="1000" b="0" i="0" u="none" strike="noStrike" kern="1200" err="1">
                          <a:solidFill>
                            <a:srgbClr val="000000"/>
                          </a:solidFill>
                          <a:effectLst/>
                          <a:latin typeface="+mj-lt"/>
                          <a:ea typeface="+mn-ea"/>
                          <a:cs typeface="+mn-cs"/>
                        </a:rPr>
                        <a:t>recruited</a:t>
                      </a:r>
                      <a:r>
                        <a:rPr lang="pl-PL" sz="1000" b="0" i="0" u="none" strike="noStrike" kern="1200">
                          <a:solidFill>
                            <a:srgbClr val="000000"/>
                          </a:solidFill>
                          <a:effectLst/>
                          <a:latin typeface="+mj-lt"/>
                          <a:ea typeface="+mn-ea"/>
                          <a:cs typeface="+mn-cs"/>
                        </a:rPr>
                        <a:t> in </a:t>
                      </a:r>
                      <a:r>
                        <a:rPr lang="pl-PL" sz="1000" b="0" i="0" u="none" strike="noStrike" kern="1200" err="1">
                          <a:solidFill>
                            <a:srgbClr val="000000"/>
                          </a:solidFill>
                          <a:effectLst/>
                          <a:latin typeface="+mj-lt"/>
                          <a:ea typeface="+mn-ea"/>
                          <a:cs typeface="+mn-cs"/>
                        </a:rPr>
                        <a:t>every</a:t>
                      </a:r>
                      <a:r>
                        <a:rPr lang="pl-PL" sz="1000" b="0" i="0" u="none" strike="noStrike" kern="1200">
                          <a:solidFill>
                            <a:srgbClr val="000000"/>
                          </a:solidFill>
                          <a:effectLst/>
                          <a:latin typeface="+mj-lt"/>
                          <a:ea typeface="+mn-ea"/>
                          <a:cs typeface="+mn-cs"/>
                        </a:rPr>
                        <a:t> Sub</a:t>
                      </a:r>
                      <a:endParaRPr lang="en-US" sz="10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123057431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933071037"/>
              </p:ext>
            </p:extLst>
          </p:nvPr>
        </p:nvGraphicFramePr>
        <p:xfrm>
          <a:off x="6305772" y="4135778"/>
          <a:ext cx="5660945" cy="1461569"/>
        </p:xfrm>
        <a:graphic>
          <a:graphicData uri="http://schemas.openxmlformats.org/drawingml/2006/table">
            <a:tbl>
              <a:tblPr>
                <a:tableStyleId>{616DA210-FB5B-4158-B5E0-FEB733F419BA}</a:tableStyleId>
              </a:tblPr>
              <a:tblGrid>
                <a:gridCol w="2819145">
                  <a:extLst>
                    <a:ext uri="{9D8B030D-6E8A-4147-A177-3AD203B41FA5}">
                      <a16:colId xmlns:a16="http://schemas.microsoft.com/office/drawing/2014/main" val="1773356748"/>
                    </a:ext>
                  </a:extLst>
                </a:gridCol>
                <a:gridCol w="1103186">
                  <a:extLst>
                    <a:ext uri="{9D8B030D-6E8A-4147-A177-3AD203B41FA5}">
                      <a16:colId xmlns:a16="http://schemas.microsoft.com/office/drawing/2014/main" val="2041741173"/>
                    </a:ext>
                  </a:extLst>
                </a:gridCol>
                <a:gridCol w="1738614">
                  <a:extLst>
                    <a:ext uri="{9D8B030D-6E8A-4147-A177-3AD203B41FA5}">
                      <a16:colId xmlns:a16="http://schemas.microsoft.com/office/drawing/2014/main" val="207247418"/>
                    </a:ext>
                  </a:extLst>
                </a:gridCol>
              </a:tblGrid>
              <a:tr h="503710">
                <a:tc>
                  <a:txBody>
                    <a:bodyPr/>
                    <a:lstStyle/>
                    <a:p>
                      <a:pPr algn="ctr" fontAlgn="ctr"/>
                      <a:r>
                        <a:rPr lang="en-US" sz="1370" b="1" u="none" strike="noStrike">
                          <a:solidFill>
                            <a:schemeClr val="bg1"/>
                          </a:solidFill>
                          <a:effectLst/>
                        </a:rPr>
                        <a:t>8. MS Investments /Incentives  </a:t>
                      </a:r>
                      <a:r>
                        <a:rPr lang="pl-PL" sz="1370" b="1" u="none" strike="noStrike">
                          <a:solidFill>
                            <a:schemeClr val="bg1"/>
                          </a:solidFill>
                          <a:effectLst/>
                        </a:rPr>
                        <a:t>/ Asks</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Source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tc>
                  <a:txBody>
                    <a:bodyPr/>
                    <a:lstStyle/>
                    <a:p>
                      <a:pPr algn="ctr" fontAlgn="ctr"/>
                      <a:r>
                        <a:rPr lang="pl-PL" sz="1370" b="1" i="0" u="none" strike="noStrike">
                          <a:solidFill>
                            <a:schemeClr val="bg1"/>
                          </a:solidFill>
                          <a:effectLst/>
                          <a:latin typeface="Calibri Light" panose="020F0302020204030204" pitchFamily="34" charset="0"/>
                        </a:rPr>
                        <a:t>Expected Outcome / Revenue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extLst>
                  <a:ext uri="{0D108BD9-81ED-4DB2-BD59-A6C34878D82A}">
                    <a16:rowId xmlns:a16="http://schemas.microsoft.com/office/drawing/2014/main" val="1533761680"/>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100" b="1" u="none" strike="noStrike" kern="1200">
                          <a:solidFill>
                            <a:schemeClr val="tx1"/>
                          </a:solidFill>
                          <a:effectLst/>
                          <a:latin typeface="+mj-lt"/>
                          <a:ea typeface="+mn-ea"/>
                          <a:cs typeface="+mn-cs"/>
                        </a:rPr>
                        <a:t>200 K </a:t>
                      </a:r>
                      <a:r>
                        <a:rPr lang="pl-PL" sz="1100" u="none" strike="noStrike" kern="1200">
                          <a:solidFill>
                            <a:schemeClr val="tx1"/>
                          </a:solidFill>
                          <a:effectLst/>
                          <a:latin typeface="+mj-lt"/>
                          <a:ea typeface="+mn-ea"/>
                          <a:cs typeface="+mn-cs"/>
                        </a:rPr>
                        <a:t>to drive Azure MSP breath recruitment program in RU, CZ, RO, HU</a:t>
                      </a:r>
                      <a:endParaRPr lang="en-US" sz="1100" u="none" strike="noStrike" kern="1200">
                        <a:solidFill>
                          <a:schemeClr val="tx1"/>
                        </a:solidFill>
                        <a:effectLst/>
                        <a:latin typeface="+mj-lt"/>
                        <a:ea typeface="+mn-ea"/>
                        <a:cs typeface="+mn-cs"/>
                      </a:endParaRPr>
                    </a:p>
                  </a:txBody>
                  <a:tcPr marL="9525" marR="9525" marT="9525" marB="0" anchor="ctr"/>
                </a:tc>
                <a:tc>
                  <a:txBody>
                    <a:bodyPr/>
                    <a:lstStyle/>
                    <a:p>
                      <a:pPr algn="l" fontAlgn="ctr"/>
                      <a:r>
                        <a:rPr lang="pl-PL" sz="1100" u="none" strike="noStrike" kern="1200">
                          <a:solidFill>
                            <a:schemeClr val="tx1"/>
                          </a:solidFill>
                          <a:effectLst/>
                          <a:latin typeface="+mj-lt"/>
                          <a:ea typeface="+mn-ea"/>
                          <a:cs typeface="+mn-cs"/>
                        </a:rPr>
                        <a:t>Corp / Local </a:t>
                      </a:r>
                      <a:endParaRPr lang="en-US" sz="1100" u="none" strike="noStrike" kern="1200">
                        <a:solidFill>
                          <a:schemeClr val="tx1"/>
                        </a:solidFill>
                        <a:effectLst/>
                        <a:latin typeface="+mj-lt"/>
                        <a:ea typeface="+mn-ea"/>
                        <a:cs typeface="+mn-cs"/>
                      </a:endParaRPr>
                    </a:p>
                  </a:txBody>
                  <a:tcPr marL="9525" marR="9525" marT="9525" marB="0" anchor="ctr"/>
                </a:tc>
                <a:tc>
                  <a:txBody>
                    <a:bodyPr/>
                    <a:lstStyle/>
                    <a:p>
                      <a:pPr algn="l" fontAlgn="ctr"/>
                      <a:r>
                        <a:rPr lang="pl-PL" sz="1100" u="none" strike="noStrike" kern="1200">
                          <a:solidFill>
                            <a:schemeClr val="tx1"/>
                          </a:solidFill>
                          <a:effectLst/>
                          <a:latin typeface="+mj-lt"/>
                          <a:ea typeface="+mn-ea"/>
                          <a:cs typeface="+mn-cs"/>
                        </a:rPr>
                        <a:t>20 MPL MSP and 0.8 MLN</a:t>
                      </a:r>
                      <a:endParaRPr lang="en-US" sz="1100" u="none" strike="noStrike" kern="1200">
                        <a:solidFill>
                          <a:schemeClr val="tx1"/>
                        </a:solidFill>
                        <a:effectLst/>
                        <a:latin typeface="+mj-lt"/>
                        <a:ea typeface="+mn-ea"/>
                        <a:cs typeface="+mn-cs"/>
                      </a:endParaRPr>
                    </a:p>
                  </a:txBody>
                  <a:tcPr marL="9525" marR="9525" marT="9525" marB="0" anchor="ctr"/>
                </a:tc>
                <a:extLst>
                  <a:ext uri="{0D108BD9-81ED-4DB2-BD59-A6C34878D82A}">
                    <a16:rowId xmlns:a16="http://schemas.microsoft.com/office/drawing/2014/main" val="3026041508"/>
                  </a:ext>
                </a:extLst>
              </a:tr>
              <a:tr h="306527">
                <a:tc>
                  <a:txBody>
                    <a:bodyPr/>
                    <a:lstStyle/>
                    <a:p>
                      <a:pPr algn="l" fontAlgn="ctr"/>
                      <a:r>
                        <a:rPr lang="pl-PL" sz="1100" b="1" u="none" strike="noStrike" kern="1200">
                          <a:solidFill>
                            <a:schemeClr val="tx1"/>
                          </a:solidFill>
                          <a:effectLst/>
                          <a:latin typeface="+mj-lt"/>
                          <a:ea typeface="+mn-ea"/>
                          <a:cs typeface="+mn-cs"/>
                        </a:rPr>
                        <a:t>50 K</a:t>
                      </a:r>
                      <a:r>
                        <a:rPr lang="pl-PL" sz="1100" u="none" strike="noStrike" kern="1200">
                          <a:solidFill>
                            <a:schemeClr val="tx1"/>
                          </a:solidFill>
                          <a:effectLst/>
                          <a:latin typeface="+mj-lt"/>
                          <a:ea typeface="+mn-ea"/>
                          <a:cs typeface="+mn-cs"/>
                        </a:rPr>
                        <a:t> </a:t>
                      </a:r>
                      <a:r>
                        <a:rPr lang="pl-PL" sz="1100" u="none" strike="noStrike" kern="1200">
                          <a:solidFill>
                            <a:schemeClr val="tx1"/>
                          </a:solidFill>
                          <a:effectLst/>
                          <a:latin typeface="+mn-lt"/>
                          <a:ea typeface="+mn-ea"/>
                          <a:cs typeface="+mn-cs"/>
                        </a:rPr>
                        <a:t>GTM </a:t>
                      </a:r>
                      <a:r>
                        <a:rPr lang="pl-PL" sz="1100" u="none" strike="noStrike" kern="1200">
                          <a:solidFill>
                            <a:schemeClr val="tx1"/>
                          </a:solidFill>
                          <a:effectLst/>
                          <a:latin typeface="+mj-lt"/>
                          <a:ea typeface="+mn-ea"/>
                          <a:cs typeface="+mn-cs"/>
                        </a:rPr>
                        <a:t>to </a:t>
                      </a:r>
                      <a:r>
                        <a:rPr lang="pl-PL" sz="1100" u="none" strike="noStrike" kern="1200" err="1">
                          <a:solidFill>
                            <a:schemeClr val="tx1"/>
                          </a:solidFill>
                          <a:effectLst/>
                          <a:latin typeface="+mj-lt"/>
                          <a:ea typeface="+mn-ea"/>
                          <a:cs typeface="+mn-cs"/>
                        </a:rPr>
                        <a:t>recruit</a:t>
                      </a:r>
                      <a:r>
                        <a:rPr lang="pl-PL" sz="1100" u="none" strike="noStrike" kern="1200">
                          <a:solidFill>
                            <a:schemeClr val="tx1"/>
                          </a:solidFill>
                          <a:effectLst/>
                          <a:latin typeface="+mj-lt"/>
                          <a:ea typeface="+mn-ea"/>
                          <a:cs typeface="+mn-cs"/>
                        </a:rPr>
                        <a:t> and </a:t>
                      </a:r>
                      <a:r>
                        <a:rPr lang="pl-PL" sz="1100" u="none" strike="noStrike" kern="1200" err="1">
                          <a:solidFill>
                            <a:schemeClr val="tx1"/>
                          </a:solidFill>
                          <a:effectLst/>
                          <a:latin typeface="+mj-lt"/>
                          <a:ea typeface="+mn-ea"/>
                          <a:cs typeface="+mn-cs"/>
                        </a:rPr>
                        <a:t>drive</a:t>
                      </a:r>
                      <a:r>
                        <a:rPr lang="pl-PL" sz="1100" u="none" strike="noStrike" kern="1200">
                          <a:solidFill>
                            <a:schemeClr val="tx1"/>
                          </a:solidFill>
                          <a:effectLst/>
                          <a:latin typeface="+mj-lt"/>
                          <a:ea typeface="+mn-ea"/>
                          <a:cs typeface="+mn-cs"/>
                        </a:rPr>
                        <a:t> </a:t>
                      </a:r>
                      <a:r>
                        <a:rPr lang="pl-PL" sz="1100" u="none" strike="noStrike" kern="1200" err="1">
                          <a:solidFill>
                            <a:schemeClr val="tx1"/>
                          </a:solidFill>
                          <a:effectLst/>
                          <a:latin typeface="+mj-lt"/>
                          <a:ea typeface="+mn-ea"/>
                          <a:cs typeface="+mn-cs"/>
                        </a:rPr>
                        <a:t>demand</a:t>
                      </a:r>
                      <a:r>
                        <a:rPr lang="pl-PL" sz="1100" u="none" strike="noStrike" kern="1200">
                          <a:solidFill>
                            <a:schemeClr val="tx1"/>
                          </a:solidFill>
                          <a:effectLst/>
                          <a:latin typeface="+mj-lt"/>
                          <a:ea typeface="+mn-ea"/>
                          <a:cs typeface="+mn-cs"/>
                        </a:rPr>
                        <a:t> with AWS</a:t>
                      </a:r>
                      <a:endParaRPr lang="en-US" sz="1100" u="none" strike="noStrike" kern="1200">
                        <a:solidFill>
                          <a:schemeClr val="tx1"/>
                        </a:solidFill>
                        <a:effectLst/>
                        <a:latin typeface="+mj-lt"/>
                        <a:ea typeface="+mn-ea"/>
                        <a:cs typeface="+mn-cs"/>
                      </a:endParaRPr>
                    </a:p>
                  </a:txBody>
                  <a:tcPr marL="9525" marR="9525" marT="9525" marB="0" anchor="ctr"/>
                </a:tc>
                <a:tc>
                  <a:txBody>
                    <a:bodyPr/>
                    <a:lstStyle/>
                    <a:p>
                      <a:pPr algn="l" fontAlgn="ctr"/>
                      <a:r>
                        <a:rPr lang="pl-PL" sz="1100" u="none" strike="noStrike" kern="1200">
                          <a:solidFill>
                            <a:schemeClr val="tx1"/>
                          </a:solidFill>
                          <a:effectLst/>
                          <a:latin typeface="+mn-lt"/>
                          <a:ea typeface="+mn-ea"/>
                          <a:cs typeface="+mn-cs"/>
                        </a:rPr>
                        <a:t>Corp / Local </a:t>
                      </a:r>
                      <a:endParaRPr lang="en-US" sz="1100" u="none" strike="noStrike" kern="1200">
                        <a:solidFill>
                          <a:schemeClr val="tx1"/>
                        </a:solidFill>
                        <a:effectLst/>
                        <a:latin typeface="+mn-lt"/>
                        <a:ea typeface="+mn-ea"/>
                        <a:cs typeface="+mn-cs"/>
                      </a:endParaRPr>
                    </a:p>
                  </a:txBody>
                  <a:tcPr marL="9525" marR="9525" marT="9525" marB="0" anchor="ctr"/>
                </a:tc>
                <a:tc>
                  <a:txBody>
                    <a:bodyPr/>
                    <a:lstStyle/>
                    <a:p>
                      <a:pPr algn="l" fontAlgn="ctr"/>
                      <a:r>
                        <a:rPr lang="pl-PL" sz="1100" u="none" strike="noStrike" kern="1200">
                          <a:solidFill>
                            <a:schemeClr val="tx1"/>
                          </a:solidFill>
                          <a:effectLst/>
                          <a:latin typeface="+mj-lt"/>
                          <a:ea typeface="+mn-ea"/>
                          <a:cs typeface="+mn-cs"/>
                        </a:rPr>
                        <a:t>5 AWS </a:t>
                      </a:r>
                      <a:r>
                        <a:rPr lang="pl-PL" sz="1100" u="none" strike="noStrike" kern="1200" err="1">
                          <a:solidFill>
                            <a:schemeClr val="tx1"/>
                          </a:solidFill>
                          <a:effectLst/>
                          <a:latin typeface="+mj-lt"/>
                          <a:ea typeface="+mn-ea"/>
                          <a:cs typeface="+mn-cs"/>
                        </a:rPr>
                        <a:t>partners</a:t>
                      </a:r>
                      <a:r>
                        <a:rPr lang="pl-PL" sz="1100" u="none" strike="noStrike" kern="1200">
                          <a:solidFill>
                            <a:schemeClr val="tx1"/>
                          </a:solidFill>
                          <a:effectLst/>
                          <a:latin typeface="+mj-lt"/>
                          <a:ea typeface="+mn-ea"/>
                          <a:cs typeface="+mn-cs"/>
                        </a:rPr>
                        <a:t> </a:t>
                      </a:r>
                      <a:r>
                        <a:rPr lang="pl-PL" sz="1100" u="none" strike="noStrike" kern="1200" err="1">
                          <a:solidFill>
                            <a:schemeClr val="tx1"/>
                          </a:solidFill>
                          <a:effectLst/>
                          <a:latin typeface="+mj-lt"/>
                          <a:ea typeface="+mn-ea"/>
                          <a:cs typeface="+mn-cs"/>
                        </a:rPr>
                        <a:t>recruited</a:t>
                      </a:r>
                      <a:endParaRPr lang="en-US" sz="1100" u="none" strike="noStrike" kern="1200">
                        <a:solidFill>
                          <a:schemeClr val="tx1"/>
                        </a:solidFill>
                        <a:effectLst/>
                        <a:latin typeface="+mj-lt"/>
                        <a:ea typeface="+mn-ea"/>
                        <a:cs typeface="+mn-cs"/>
                      </a:endParaRPr>
                    </a:p>
                  </a:txBody>
                  <a:tcPr marL="9525" marR="9525" marT="9525" marB="0" anchor="ctr"/>
                </a:tc>
                <a:extLst>
                  <a:ext uri="{0D108BD9-81ED-4DB2-BD59-A6C34878D82A}">
                    <a16:rowId xmlns:a16="http://schemas.microsoft.com/office/drawing/2014/main" val="2034854719"/>
                  </a:ext>
                </a:extLst>
              </a:tr>
              <a:tr h="306527">
                <a:tc>
                  <a:txBody>
                    <a:bodyPr/>
                    <a:lstStyle/>
                    <a:p>
                      <a:pPr algn="l" fontAlgn="ctr"/>
                      <a:r>
                        <a:rPr lang="pl-PL" sz="1100" b="0" i="0" u="none" strike="noStrike">
                          <a:solidFill>
                            <a:schemeClr val="tx1"/>
                          </a:solidFill>
                          <a:effectLst/>
                          <a:latin typeface="+mj-lt"/>
                        </a:rPr>
                        <a:t>Competency development program</a:t>
                      </a:r>
                      <a:endParaRPr lang="en-US" sz="1100" b="0" i="0" u="none" strike="noStrike">
                        <a:solidFill>
                          <a:schemeClr val="tx1"/>
                        </a:solidFill>
                        <a:effectLst/>
                        <a:latin typeface="+mj-lt"/>
                      </a:endParaRPr>
                    </a:p>
                  </a:txBody>
                  <a:tcPr marL="9525" marR="9525" marT="9525" marB="0" anchor="ctr"/>
                </a:tc>
                <a:tc>
                  <a:txBody>
                    <a:bodyPr/>
                    <a:lstStyle/>
                    <a:p>
                      <a:pPr algn="l" fontAlgn="ctr"/>
                      <a:r>
                        <a:rPr lang="pl-PL" sz="1100" b="0" i="0" u="none" strike="noStrike">
                          <a:solidFill>
                            <a:schemeClr val="tx1"/>
                          </a:solidFill>
                          <a:effectLst/>
                          <a:latin typeface="+mj-lt"/>
                        </a:rPr>
                        <a:t>Corp or Local</a:t>
                      </a:r>
                      <a:endParaRPr lang="en-US" sz="1100" b="0" i="0" u="none" strike="noStrike">
                        <a:solidFill>
                          <a:schemeClr val="tx1"/>
                        </a:solidFill>
                        <a:effectLst/>
                        <a:latin typeface="+mj-lt"/>
                      </a:endParaRPr>
                    </a:p>
                  </a:txBody>
                  <a:tcPr marL="9525" marR="9525" marT="9525" marB="0" anchor="ctr"/>
                </a:tc>
                <a:tc>
                  <a:txBody>
                    <a:bodyPr/>
                    <a:lstStyle/>
                    <a:p>
                      <a:pPr algn="l" fontAlgn="ctr"/>
                      <a:r>
                        <a:rPr lang="pl-PL" sz="1100" b="0" i="0" u="none" strike="noStrike">
                          <a:solidFill>
                            <a:schemeClr val="tx1"/>
                          </a:solidFill>
                          <a:effectLst/>
                          <a:latin typeface="+mj-lt"/>
                        </a:rPr>
                        <a:t>Azure certified MSPs</a:t>
                      </a:r>
                      <a:endParaRPr lang="en-US" sz="1100" b="0" i="0" u="none" strike="noStrike">
                        <a:solidFill>
                          <a:schemeClr val="tx1"/>
                        </a:solidFill>
                        <a:effectLst/>
                        <a:latin typeface="+mj-lt"/>
                      </a:endParaRPr>
                    </a:p>
                  </a:txBody>
                  <a:tcPr marL="9525" marR="9525" marT="9525" marB="0" anchor="ctr"/>
                </a:tc>
                <a:extLst>
                  <a:ext uri="{0D108BD9-81ED-4DB2-BD59-A6C34878D82A}">
                    <a16:rowId xmlns:a16="http://schemas.microsoft.com/office/drawing/2014/main" val="770417107"/>
                  </a:ext>
                </a:extLst>
              </a:tr>
            </a:tbl>
          </a:graphicData>
        </a:graphic>
      </p:graphicFrame>
      <p:sp>
        <p:nvSpPr>
          <p:cNvPr id="7" name="Rectangle 6"/>
          <p:cNvSpPr/>
          <p:nvPr/>
        </p:nvSpPr>
        <p:spPr>
          <a:xfrm>
            <a:off x="8062560" y="838461"/>
            <a:ext cx="3904155" cy="10118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a:solidFill>
                  <a:schemeClr val="tx1"/>
                </a:solidFill>
              </a:rPr>
              <a:t>3. </a:t>
            </a:r>
            <a:r>
              <a:rPr lang="en-US" sz="1374" b="1">
                <a:solidFill>
                  <a:schemeClr val="tx1">
                    <a:lumMod val="75000"/>
                    <a:lumOff val="25000"/>
                  </a:schemeClr>
                </a:solidFill>
              </a:rPr>
              <a:t>Risks and Key Assumptions</a:t>
            </a:r>
          </a:p>
          <a:p>
            <a:pPr marL="171450" indent="-171450">
              <a:buFont typeface="Arial" panose="020B0604020202020204" pitchFamily="34" charset="0"/>
              <a:buChar char="•"/>
            </a:pPr>
            <a:r>
              <a:rPr lang="en-US" sz="1200">
                <a:solidFill>
                  <a:schemeClr val="tx1"/>
                </a:solidFill>
              </a:rPr>
              <a:t>Approx. 6 months to move MSP to cloud services</a:t>
            </a:r>
            <a:endParaRPr lang="pl-PL" sz="1200">
              <a:solidFill>
                <a:schemeClr val="tx1"/>
              </a:solidFill>
            </a:endParaRPr>
          </a:p>
          <a:p>
            <a:pPr marL="171450" indent="-171450">
              <a:buFont typeface="Arial" panose="020B0604020202020204" pitchFamily="34" charset="0"/>
              <a:buChar char="•"/>
            </a:pPr>
            <a:r>
              <a:rPr lang="pl-PL" sz="1200">
                <a:solidFill>
                  <a:schemeClr val="tx1"/>
                </a:solidFill>
              </a:rPr>
              <a:t>Traditional MSPs mindset/competencies/habits</a:t>
            </a:r>
          </a:p>
          <a:p>
            <a:pPr marL="171450" indent="-171450">
              <a:buFont typeface="Arial" panose="020B0604020202020204" pitchFamily="34" charset="0"/>
              <a:buChar char="•"/>
            </a:pPr>
            <a:r>
              <a:rPr lang="pl-PL" sz="1200">
                <a:solidFill>
                  <a:schemeClr val="tx1"/>
                </a:solidFill>
              </a:rPr>
              <a:t>Customer „traditional” expectations towards IT services</a:t>
            </a:r>
          </a:p>
          <a:p>
            <a:pPr marL="171450" indent="-171450">
              <a:buFont typeface="Arial" panose="020B0604020202020204" pitchFamily="34" charset="0"/>
              <a:buChar char="•"/>
            </a:pPr>
            <a:endParaRPr lang="en-US" sz="1100">
              <a:solidFill>
                <a:schemeClr val="tx1"/>
              </a:solidFill>
            </a:endParaRPr>
          </a:p>
          <a:p>
            <a:pPr marL="171450" indent="-171450">
              <a:buFont typeface="Arial" panose="020B0604020202020204" pitchFamily="34" charset="0"/>
              <a:buChar char="•"/>
            </a:pPr>
            <a:endParaRPr lang="en-US" sz="1400">
              <a:solidFill>
                <a:schemeClr val="tx1"/>
              </a:solidFill>
            </a:endParaRPr>
          </a:p>
        </p:txBody>
      </p:sp>
      <p:sp>
        <p:nvSpPr>
          <p:cNvPr id="17" name="Rectangle 16">
            <a:extLst>
              <a:ext uri="{FF2B5EF4-FFF2-40B4-BE49-F238E27FC236}">
                <a16:creationId xmlns:a16="http://schemas.microsoft.com/office/drawing/2014/main" id="{AF77D741-1EDE-49D1-A294-184BF6C88D76}"/>
              </a:ext>
            </a:extLst>
          </p:cNvPr>
          <p:cNvSpPr/>
          <p:nvPr/>
        </p:nvSpPr>
        <p:spPr>
          <a:xfrm>
            <a:off x="148130" y="3082068"/>
            <a:ext cx="6064322" cy="2700167"/>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5. Partner </a:t>
            </a:r>
            <a:r>
              <a:rPr kumimoji="0" lang="pl-PL" sz="120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Value Proposition / </a:t>
            </a:r>
            <a:r>
              <a:rPr kumimoji="0" lang="en-GB" sz="120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Solution/Plays and Selection Criteria:</a:t>
            </a:r>
            <a:endParaRPr kumimoji="0" lang="pl-PL" sz="120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endParaRPr>
          </a:p>
          <a:p>
            <a:pPr marL="285750" marR="0" lvl="0" indent="-2857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0">
                <a:solidFill>
                  <a:prstClr val="black"/>
                </a:solidFill>
                <a:latin typeface="Calibri" panose="020F0502020204030204"/>
              </a:rPr>
              <a:t>Partner Value Proposition: </a:t>
            </a:r>
          </a:p>
          <a:p>
            <a:pPr marL="742950" lvl="1" indent="-285750" defTabSz="896214">
              <a:buFont typeface="Arial" panose="020B0604020202020204" pitchFamily="34" charset="0"/>
              <a:buChar char="•"/>
              <a:defRPr/>
            </a:pPr>
            <a:r>
              <a:rPr kumimoji="0" lang="pl-PL" sz="1200" b="1" i="0" u="none" strike="noStrike" kern="0" cap="none" spc="0" normalizeH="0" baseline="0" noProof="0">
                <a:ln>
                  <a:noFill/>
                </a:ln>
                <a:solidFill>
                  <a:prstClr val="black"/>
                </a:solidFill>
                <a:effectLst/>
                <a:uLnTx/>
                <a:uFillTx/>
                <a:latin typeface="Calibri" panose="020F0502020204030204"/>
                <a:ea typeface="+mn-ea"/>
                <a:cs typeface="+mn-cs"/>
              </a:rPr>
              <a:t>Generate demand for MSPs services </a:t>
            </a:r>
            <a:r>
              <a:rPr kumimoji="0" lang="pl-PL" sz="1200" b="0" i="0" u="none" strike="noStrike" kern="0" cap="none" spc="0" normalizeH="0" baseline="0" noProof="0">
                <a:ln>
                  <a:noFill/>
                </a:ln>
                <a:solidFill>
                  <a:prstClr val="black"/>
                </a:solidFill>
                <a:effectLst/>
                <a:uLnTx/>
                <a:uFillTx/>
                <a:latin typeface="Calibri" panose="020F0502020204030204"/>
                <a:ea typeface="+mn-ea"/>
                <a:cs typeface="+mn-cs"/>
              </a:rPr>
              <a:t>(provide leads, co-sell</a:t>
            </a: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 co-marketing</a:t>
            </a:r>
            <a:r>
              <a:rPr kumimoji="0" lang="pl-PL" sz="1200" b="0" i="0" u="none" strike="noStrike" kern="0" cap="none" spc="0" normalizeH="0" baseline="0" noProof="0">
                <a:ln>
                  <a:noFill/>
                </a:ln>
                <a:solidFill>
                  <a:prstClr val="black"/>
                </a:solidFill>
                <a:effectLst/>
                <a:uLnTx/>
                <a:uFillTx/>
                <a:latin typeface="Calibri" panose="020F0502020204030204"/>
                <a:ea typeface="+mn-ea"/>
                <a:cs typeface="+mn-cs"/>
              </a:rPr>
              <a:t>)</a:t>
            </a:r>
          </a:p>
          <a:p>
            <a:pPr marL="742950" lvl="1" indent="-285750" defTabSz="896214">
              <a:buFont typeface="Arial" panose="020B0604020202020204" pitchFamily="34" charset="0"/>
              <a:buChar char="•"/>
              <a:defRPr/>
            </a:pPr>
            <a:r>
              <a:rPr lang="pl-PL" sz="1200" kern="0">
                <a:solidFill>
                  <a:prstClr val="black"/>
                </a:solidFill>
                <a:latin typeface="Calibri" panose="020F0502020204030204"/>
              </a:rPr>
              <a:t>Sales motivation program (margin </a:t>
            </a:r>
            <a:r>
              <a:rPr lang="pl-PL" sz="1200" kern="0" err="1">
                <a:solidFill>
                  <a:prstClr val="black"/>
                </a:solidFill>
                <a:latin typeface="Calibri" panose="020F0502020204030204"/>
              </a:rPr>
              <a:t>through</a:t>
            </a:r>
            <a:r>
              <a:rPr lang="pl-PL" sz="1200" kern="0">
                <a:solidFill>
                  <a:prstClr val="black"/>
                </a:solidFill>
                <a:latin typeface="Calibri" panose="020F0502020204030204"/>
              </a:rPr>
              <a:t> Incentive: CSP)</a:t>
            </a:r>
          </a:p>
          <a:p>
            <a:pPr marL="742950" lvl="1" indent="-285750" defTabSz="896214">
              <a:buFont typeface="Arial" panose="020B0604020202020204" pitchFamily="34" charset="0"/>
              <a:buChar char="•"/>
              <a:defRPr/>
            </a:pPr>
            <a:r>
              <a:rPr lang="pl-PL" sz="1200" kern="0">
                <a:solidFill>
                  <a:prstClr val="black"/>
                </a:solidFill>
                <a:latin typeface="Calibri" panose="020F0502020204030204"/>
              </a:rPr>
              <a:t>Sales &amp; Technical support through AMP &amp; CSP </a:t>
            </a:r>
            <a:r>
              <a:rPr lang="pl-PL" sz="1200" kern="0" err="1">
                <a:solidFill>
                  <a:prstClr val="black"/>
                </a:solidFill>
                <a:latin typeface="Calibri" panose="020F0502020204030204"/>
              </a:rPr>
              <a:t>Disti</a:t>
            </a:r>
            <a:endParaRPr lang="pl-PL" sz="1200" kern="0">
              <a:solidFill>
                <a:prstClr val="black"/>
              </a:solidFill>
              <a:latin typeface="Calibri" panose="020F0502020204030204"/>
            </a:endParaRPr>
          </a:p>
          <a:p>
            <a:pPr marL="742950" lvl="1" indent="-285750" defTabSz="896214">
              <a:buFont typeface="Arial" panose="020B0604020202020204" pitchFamily="34" charset="0"/>
              <a:buChar char="•"/>
              <a:defRPr/>
            </a:pPr>
            <a:r>
              <a:rPr lang="pl-PL" sz="1200" kern="0">
                <a:solidFill>
                  <a:prstClr val="black"/>
                </a:solidFill>
                <a:latin typeface="Calibri" panose="020F0502020204030204"/>
              </a:rPr>
              <a:t>Competency development (trainings/certificates/deployment)</a:t>
            </a:r>
          </a:p>
          <a:p>
            <a:pPr marL="285750" marR="0" lvl="0" indent="-2857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Partner Solutions/Plays: </a:t>
            </a:r>
          </a:p>
          <a:p>
            <a:pPr marL="742950" lvl="1" indent="-285750" defTabSz="896214">
              <a:buFont typeface="Arial" panose="020B0604020202020204" pitchFamily="34" charset="0"/>
              <a:buChar char="•"/>
              <a:defRPr/>
            </a:pPr>
            <a:r>
              <a:rPr lang="en-US" sz="1200" b="1" kern="0">
                <a:solidFill>
                  <a:prstClr val="black"/>
                </a:solidFill>
                <a:latin typeface="Calibri" panose="020F0502020204030204"/>
              </a:rPr>
              <a:t>Tailored solutions/projects &amp; cloud consultancy practice</a:t>
            </a:r>
          </a:p>
          <a:p>
            <a:pPr marL="742950" lvl="1" indent="-285750" defTabSz="896214">
              <a:buFont typeface="Arial" panose="020B0604020202020204" pitchFamily="34" charset="0"/>
              <a:buChar char="•"/>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MSPs IP based projects</a:t>
            </a:r>
          </a:p>
          <a:p>
            <a:pPr marL="285750" marR="0" lvl="0" indent="-2857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a:solidFill>
                  <a:prstClr val="black"/>
                </a:solidFill>
                <a:latin typeface="Calibri" panose="020F0502020204030204"/>
              </a:rPr>
              <a:t>Partner Selection Criteria: </a:t>
            </a:r>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endParaRPr>
          </a:p>
          <a:p>
            <a:pPr marL="742950" lvl="1" indent="-285750" defTabSz="896214">
              <a:buFont typeface="Arial" panose="020B0604020202020204" pitchFamily="34" charset="0"/>
              <a:buChar char="•"/>
              <a:defRPr/>
            </a:pPr>
            <a:r>
              <a:rPr lang="en-US" sz="1200" b="1" kern="0">
                <a:solidFill>
                  <a:prstClr val="black"/>
                </a:solidFill>
              </a:rPr>
              <a:t>Own IP to be delivered on Azure</a:t>
            </a:r>
            <a:endParaRPr lang="pl-PL" sz="1200" b="1" kern="0">
              <a:solidFill>
                <a:prstClr val="black"/>
              </a:solidFill>
            </a:endParaRPr>
          </a:p>
          <a:p>
            <a:pPr marL="742950" lvl="1" indent="-285750" defTabSz="896214">
              <a:buFont typeface="Arial" panose="020B0604020202020204" pitchFamily="34" charset="0"/>
              <a:buChar char="•"/>
              <a:defRPr/>
            </a:pPr>
            <a:r>
              <a:rPr lang="pl-PL" sz="1200" kern="0">
                <a:solidFill>
                  <a:prstClr val="black"/>
                </a:solidFill>
              </a:rPr>
              <a:t>Azure existing partners</a:t>
            </a:r>
            <a:endParaRPr lang="en-US" sz="1200" kern="0">
              <a:solidFill>
                <a:prstClr val="black"/>
              </a:solidFill>
            </a:endParaRPr>
          </a:p>
          <a:p>
            <a:pPr marL="742950" lvl="1" indent="-285750" defTabSz="896214">
              <a:buFont typeface="Arial" panose="020B0604020202020204" pitchFamily="34" charset="0"/>
              <a:buChar char="•"/>
              <a:defRPr/>
            </a:pPr>
            <a:r>
              <a:rPr lang="pl-PL" sz="1200" kern="0">
                <a:solidFill>
                  <a:prstClr val="black"/>
                </a:solidFill>
              </a:rPr>
              <a:t>Dynamics Partners</a:t>
            </a:r>
          </a:p>
          <a:p>
            <a:pPr marL="742950" lvl="1" indent="-285750" defTabSz="896214">
              <a:buFont typeface="Arial" panose="020B0604020202020204" pitchFamily="34" charset="0"/>
              <a:buChar char="•"/>
              <a:defRPr/>
            </a:pPr>
            <a:r>
              <a:rPr lang="pl-PL" sz="1200" kern="0">
                <a:solidFill>
                  <a:prstClr val="black"/>
                </a:solidFill>
              </a:rPr>
              <a:t>Asset light MSPs (also traditional MSPs)</a:t>
            </a:r>
          </a:p>
          <a:p>
            <a:pPr marL="742950" lvl="1" indent="-285750" defTabSz="896214">
              <a:buFont typeface="Arial" panose="020B0604020202020204" pitchFamily="34" charset="0"/>
              <a:buChar char="•"/>
              <a:defRPr/>
            </a:pPr>
            <a:endParaRPr kumimoji="0" lang="en-GB" sz="120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5833749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46E297F-2672-408C-B79B-67B294F1DEED}"/>
              </a:ext>
            </a:extLst>
          </p:cNvPr>
          <p:cNvGraphicFramePr/>
          <p:nvPr>
            <p:extLst/>
          </p:nvPr>
        </p:nvGraphicFramePr>
        <p:xfrm>
          <a:off x="108484" y="461394"/>
          <a:ext cx="11897132" cy="651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ole tekstowe 7">
            <a:extLst>
              <a:ext uri="{FF2B5EF4-FFF2-40B4-BE49-F238E27FC236}">
                <a16:creationId xmlns:a16="http://schemas.microsoft.com/office/drawing/2014/main" id="{DF62163B-33E0-4DA0-B16D-22807D6C3986}"/>
              </a:ext>
            </a:extLst>
          </p:cNvPr>
          <p:cNvSpPr txBox="1"/>
          <p:nvPr/>
        </p:nvSpPr>
        <p:spPr>
          <a:xfrm>
            <a:off x="108484" y="321284"/>
            <a:ext cx="3743717" cy="461665"/>
          </a:xfrm>
          <a:prstGeom prst="rect">
            <a:avLst/>
          </a:prstGeom>
          <a:noFill/>
        </p:spPr>
        <p:txBody>
          <a:bodyPr wrap="none" rtlCol="0">
            <a:spAutoFit/>
          </a:bodyPr>
          <a:lstStyle/>
          <a:p>
            <a:r>
              <a:rPr lang="pl-PL" sz="2400" b="1"/>
              <a:t>CEE MSP FY18 Organization </a:t>
            </a:r>
          </a:p>
        </p:txBody>
      </p:sp>
      <p:cxnSp>
        <p:nvCxnSpPr>
          <p:cNvPr id="11" name="Straight Connector 10">
            <a:extLst>
              <a:ext uri="{FF2B5EF4-FFF2-40B4-BE49-F238E27FC236}">
                <a16:creationId xmlns:a16="http://schemas.microsoft.com/office/drawing/2014/main" id="{00A8416B-0C9F-4642-B74D-96C702E2EEE2}"/>
              </a:ext>
            </a:extLst>
          </p:cNvPr>
          <p:cNvCxnSpPr/>
          <p:nvPr/>
        </p:nvCxnSpPr>
        <p:spPr>
          <a:xfrm>
            <a:off x="7245927" y="2369127"/>
            <a:ext cx="0" cy="692728"/>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99A08F-271E-4287-85EE-A313C064BDFC}"/>
              </a:ext>
            </a:extLst>
          </p:cNvPr>
          <p:cNvCxnSpPr/>
          <p:nvPr/>
        </p:nvCxnSpPr>
        <p:spPr>
          <a:xfrm>
            <a:off x="5929746" y="2369127"/>
            <a:ext cx="0" cy="69272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371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alpha val="81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6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88F">
            <a:alpha val="67000"/>
          </a:srgb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93097" y="3567613"/>
            <a:ext cx="9144000" cy="1229911"/>
          </a:xfrm>
        </p:spPr>
        <p:txBody>
          <a:bodyPr>
            <a:normAutofit fontScale="90000"/>
          </a:bodyPr>
          <a:lstStyle/>
          <a:p>
            <a:pPr algn="ctr"/>
            <a:br>
              <a:rPr lang="pl-PL" sz="4000"/>
            </a:br>
            <a:r>
              <a:rPr lang="pl-PL" sz="4900" b="1">
                <a:solidFill>
                  <a:schemeClr val="bg1"/>
                </a:solidFill>
              </a:rPr>
              <a:t>CEE MSP</a:t>
            </a:r>
            <a:br>
              <a:rPr lang="pl-PL" sz="4900" b="1">
                <a:solidFill>
                  <a:schemeClr val="bg1"/>
                </a:solidFill>
              </a:rPr>
            </a:br>
            <a:r>
              <a:rPr lang="pl-PL" sz="4900" b="1">
                <a:solidFill>
                  <a:schemeClr val="bg1"/>
                </a:solidFill>
              </a:rPr>
              <a:t>FY18 </a:t>
            </a:r>
            <a:br>
              <a:rPr lang="pl-PL" sz="4900" b="1">
                <a:solidFill>
                  <a:schemeClr val="bg1"/>
                </a:solidFill>
              </a:rPr>
            </a:br>
            <a:r>
              <a:rPr lang="pl-PL" sz="4900" b="1" err="1">
                <a:solidFill>
                  <a:schemeClr val="bg1"/>
                </a:solidFill>
              </a:rPr>
              <a:t>Area</a:t>
            </a:r>
            <a:r>
              <a:rPr lang="pl-PL" sz="4900" b="1">
                <a:solidFill>
                  <a:schemeClr val="bg1"/>
                </a:solidFill>
              </a:rPr>
              <a:t> Plan</a:t>
            </a:r>
            <a:br>
              <a:rPr lang="pl-PL" sz="4900" b="1">
                <a:solidFill>
                  <a:schemeClr val="bg1"/>
                </a:solidFill>
              </a:rPr>
            </a:br>
            <a:endParaRPr lang="fr-FR" sz="4900" b="1">
              <a:solidFill>
                <a:schemeClr val="bg1"/>
              </a:solidFill>
            </a:endParaRPr>
          </a:p>
        </p:txBody>
      </p:sp>
      <p:pic>
        <p:nvPicPr>
          <p:cNvPr id="16" name="Picture 15"/>
          <p:cNvPicPr>
            <a:picLocks noChangeAspect="1"/>
          </p:cNvPicPr>
          <p:nvPr/>
        </p:nvPicPr>
        <p:blipFill>
          <a:blip r:embed="rId3"/>
          <a:stretch>
            <a:fillRect/>
          </a:stretch>
        </p:blipFill>
        <p:spPr>
          <a:xfrm>
            <a:off x="714644" y="222244"/>
            <a:ext cx="2619375" cy="1743075"/>
          </a:xfrm>
          <a:prstGeom prst="rect">
            <a:avLst/>
          </a:prstGeom>
        </p:spPr>
      </p:pic>
      <p:pic>
        <p:nvPicPr>
          <p:cNvPr id="17" name="Picture 16"/>
          <p:cNvPicPr>
            <a:picLocks noChangeAspect="1"/>
          </p:cNvPicPr>
          <p:nvPr/>
        </p:nvPicPr>
        <p:blipFill>
          <a:blip r:embed="rId4"/>
          <a:stretch>
            <a:fillRect/>
          </a:stretch>
        </p:blipFill>
        <p:spPr>
          <a:xfrm>
            <a:off x="9093322" y="222244"/>
            <a:ext cx="2619375" cy="1743075"/>
          </a:xfrm>
          <a:prstGeom prst="rect">
            <a:avLst/>
          </a:prstGeom>
        </p:spPr>
      </p:pic>
      <p:pic>
        <p:nvPicPr>
          <p:cNvPr id="18" name="Picture 17"/>
          <p:cNvPicPr>
            <a:picLocks noChangeAspect="1"/>
          </p:cNvPicPr>
          <p:nvPr/>
        </p:nvPicPr>
        <p:blipFill>
          <a:blip r:embed="rId5"/>
          <a:stretch>
            <a:fillRect/>
          </a:stretch>
        </p:blipFill>
        <p:spPr>
          <a:xfrm>
            <a:off x="4724400" y="222243"/>
            <a:ext cx="2619375" cy="1743075"/>
          </a:xfrm>
          <a:prstGeom prst="rect">
            <a:avLst/>
          </a:prstGeom>
        </p:spPr>
      </p:pic>
      <p:pic>
        <p:nvPicPr>
          <p:cNvPr id="19" name="Picture 18"/>
          <p:cNvPicPr>
            <a:picLocks noChangeAspect="1"/>
          </p:cNvPicPr>
          <p:nvPr/>
        </p:nvPicPr>
        <p:blipFill>
          <a:blip r:embed="rId6"/>
          <a:stretch>
            <a:fillRect/>
          </a:stretch>
        </p:blipFill>
        <p:spPr>
          <a:xfrm>
            <a:off x="731084" y="2449019"/>
            <a:ext cx="2638425" cy="1733550"/>
          </a:xfrm>
          <a:prstGeom prst="rect">
            <a:avLst/>
          </a:prstGeom>
        </p:spPr>
      </p:pic>
      <p:pic>
        <p:nvPicPr>
          <p:cNvPr id="21" name="Picture 20"/>
          <p:cNvPicPr>
            <a:picLocks noChangeAspect="1"/>
          </p:cNvPicPr>
          <p:nvPr/>
        </p:nvPicPr>
        <p:blipFill>
          <a:blip r:embed="rId7"/>
          <a:stretch>
            <a:fillRect/>
          </a:stretch>
        </p:blipFill>
        <p:spPr>
          <a:xfrm>
            <a:off x="9093322" y="2251124"/>
            <a:ext cx="2619375" cy="1878042"/>
          </a:xfrm>
          <a:prstGeom prst="rect">
            <a:avLst/>
          </a:prstGeom>
        </p:spPr>
      </p:pic>
      <p:pic>
        <p:nvPicPr>
          <p:cNvPr id="24" name="Picture 23"/>
          <p:cNvPicPr>
            <a:picLocks noChangeAspect="1"/>
          </p:cNvPicPr>
          <p:nvPr/>
        </p:nvPicPr>
        <p:blipFill>
          <a:blip r:embed="rId8"/>
          <a:stretch>
            <a:fillRect/>
          </a:stretch>
        </p:blipFill>
        <p:spPr>
          <a:xfrm>
            <a:off x="790843" y="4666269"/>
            <a:ext cx="2466975" cy="1847850"/>
          </a:xfrm>
          <a:prstGeom prst="rect">
            <a:avLst/>
          </a:prstGeom>
        </p:spPr>
      </p:pic>
      <p:pic>
        <p:nvPicPr>
          <p:cNvPr id="25" name="Picture 24"/>
          <p:cNvPicPr>
            <a:picLocks noChangeAspect="1"/>
          </p:cNvPicPr>
          <p:nvPr/>
        </p:nvPicPr>
        <p:blipFill>
          <a:blip r:embed="rId9"/>
          <a:stretch>
            <a:fillRect/>
          </a:stretch>
        </p:blipFill>
        <p:spPr>
          <a:xfrm>
            <a:off x="4953000" y="4653647"/>
            <a:ext cx="2619375" cy="1743075"/>
          </a:xfrm>
          <a:prstGeom prst="rect">
            <a:avLst/>
          </a:prstGeom>
        </p:spPr>
      </p:pic>
      <p:pic>
        <p:nvPicPr>
          <p:cNvPr id="26" name="Picture 25"/>
          <p:cNvPicPr>
            <a:picLocks noChangeAspect="1"/>
          </p:cNvPicPr>
          <p:nvPr/>
        </p:nvPicPr>
        <p:blipFill>
          <a:blip r:embed="rId10"/>
          <a:stretch>
            <a:fillRect/>
          </a:stretch>
        </p:blipFill>
        <p:spPr>
          <a:xfrm>
            <a:off x="9093321" y="4592257"/>
            <a:ext cx="2619375" cy="1743075"/>
          </a:xfrm>
          <a:prstGeom prst="rect">
            <a:avLst/>
          </a:prstGeom>
        </p:spPr>
      </p:pic>
    </p:spTree>
    <p:extLst>
      <p:ext uri="{BB962C8B-B14F-4D97-AF65-F5344CB8AC3E}">
        <p14:creationId xmlns:p14="http://schemas.microsoft.com/office/powerpoint/2010/main" val="270200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0"/>
            <a:ext cx="12192000" cy="789780"/>
          </a:xfrm>
          <a:prstGeom prst="rect">
            <a:avLst/>
          </a:prstGeom>
          <a:solidFill>
            <a:srgbClr val="00188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63" name="Title 1"/>
          <p:cNvSpPr txBox="1">
            <a:spLocks/>
          </p:cNvSpPr>
          <p:nvPr/>
        </p:nvSpPr>
        <p:spPr>
          <a:xfrm>
            <a:off x="278442" y="134476"/>
            <a:ext cx="10515600" cy="5168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ea typeface="+mj-ea"/>
                <a:cs typeface="Segoe UI Light" panose="020B0502040204020203" pitchFamily="34" charset="0"/>
              </a:rPr>
              <a:t>FY18 MSP Practices Alignment with Solutions/Plays</a:t>
            </a:r>
          </a:p>
        </p:txBody>
      </p:sp>
      <p:sp>
        <p:nvSpPr>
          <p:cNvPr id="124" name="Arrow: Pentagon 123">
            <a:extLst>
              <a:ext uri="{FF2B5EF4-FFF2-40B4-BE49-F238E27FC236}">
                <a16:creationId xmlns:a16="http://schemas.microsoft.com/office/drawing/2014/main" id="{14234DF7-245D-48D6-A584-0F8B3B04DBC2}"/>
              </a:ext>
            </a:extLst>
          </p:cNvPr>
          <p:cNvSpPr/>
          <p:nvPr/>
        </p:nvSpPr>
        <p:spPr bwMode="auto">
          <a:xfrm>
            <a:off x="1606317" y="1249584"/>
            <a:ext cx="1804863" cy="1290310"/>
          </a:xfrm>
          <a:prstGeom prst="homePlate">
            <a:avLst/>
          </a:prstGeom>
          <a:solidFill>
            <a:srgbClr val="5C005C"/>
          </a:solidFill>
          <a:ln>
            <a:solidFill>
              <a:srgbClr val="8F4B6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193" tIns="126554" rIns="158193" bIns="126554" numCol="1" spcCol="0" rtlCol="0" fromWordArt="0" anchor="ctr" anchorCtr="0" forceAA="0" compatLnSpc="1">
            <a:prstTxWarp prst="textNoShape">
              <a:avLst/>
            </a:prstTxWarp>
            <a:noAutofit/>
          </a:bodyPr>
          <a:lstStyle/>
          <a:p>
            <a:pPr marL="0" marR="0" lvl="0" indent="0" algn="ctr" defTabSz="806604"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prstClr val="white"/>
                </a:solidFill>
                <a:effectLst/>
                <a:uLnTx/>
                <a:uFillTx/>
                <a:ea typeface="Segoe UI" panose="020B0502040204020203" pitchFamily="34" charset="0"/>
                <a:cs typeface="Segoe UI" panose="020B0502040204020203" pitchFamily="34" charset="0"/>
              </a:rPr>
              <a:t>Modern / Digital Workplace</a:t>
            </a:r>
          </a:p>
        </p:txBody>
      </p:sp>
      <p:cxnSp>
        <p:nvCxnSpPr>
          <p:cNvPr id="125" name="Straight Connector 124">
            <a:extLst>
              <a:ext uri="{FF2B5EF4-FFF2-40B4-BE49-F238E27FC236}">
                <a16:creationId xmlns:a16="http://schemas.microsoft.com/office/drawing/2014/main" id="{E61B8095-4F9C-4038-8CE5-A317811B7DA7}"/>
              </a:ext>
            </a:extLst>
          </p:cNvPr>
          <p:cNvCxnSpPr>
            <a:cxnSpLocks/>
          </p:cNvCxnSpPr>
          <p:nvPr/>
        </p:nvCxnSpPr>
        <p:spPr>
          <a:xfrm>
            <a:off x="1111819" y="694236"/>
            <a:ext cx="0" cy="616376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51791687-7F0E-4825-ADC1-89D645A19769}"/>
              </a:ext>
            </a:extLst>
          </p:cNvPr>
          <p:cNvSpPr txBox="1"/>
          <p:nvPr/>
        </p:nvSpPr>
        <p:spPr>
          <a:xfrm>
            <a:off x="1111819" y="828713"/>
            <a:ext cx="24033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sng" strike="noStrike" kern="1200" cap="none" spc="0" normalizeH="0" baseline="0" noProof="0">
                <a:ln>
                  <a:noFill/>
                </a:ln>
                <a:effectLst/>
                <a:uLnTx/>
                <a:uFillTx/>
                <a:ea typeface="+mn-ea"/>
                <a:cs typeface="Segoe UI Light" panose="020B0502040204020203" pitchFamily="34" charset="0"/>
              </a:rPr>
              <a:t>Customer Sales scenarios</a:t>
            </a:r>
          </a:p>
        </p:txBody>
      </p:sp>
      <p:sp>
        <p:nvSpPr>
          <p:cNvPr id="140" name="Rectangle 139">
            <a:extLst>
              <a:ext uri="{FF2B5EF4-FFF2-40B4-BE49-F238E27FC236}">
                <a16:creationId xmlns:a16="http://schemas.microsoft.com/office/drawing/2014/main" id="{B4DFFC0C-70E1-436D-97AD-020FD1BE9E4F}"/>
              </a:ext>
            </a:extLst>
          </p:cNvPr>
          <p:cNvSpPr/>
          <p:nvPr/>
        </p:nvSpPr>
        <p:spPr>
          <a:xfrm>
            <a:off x="4446376" y="1548794"/>
            <a:ext cx="1647825" cy="145214"/>
          </a:xfrm>
          <a:prstGeom prst="rect">
            <a:avLst/>
          </a:prstGeom>
          <a:solidFill>
            <a:srgbClr val="B4009E"/>
          </a:solidFill>
          <a:ln>
            <a:solidFill>
              <a:srgbClr val="8F4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Modern Desktop</a:t>
            </a:r>
          </a:p>
        </p:txBody>
      </p:sp>
      <p:sp>
        <p:nvSpPr>
          <p:cNvPr id="141" name="Rectangle 140">
            <a:extLst>
              <a:ext uri="{FF2B5EF4-FFF2-40B4-BE49-F238E27FC236}">
                <a16:creationId xmlns:a16="http://schemas.microsoft.com/office/drawing/2014/main" id="{CD1E32DD-BA75-4B20-AD2F-1ED8665F6867}"/>
              </a:ext>
            </a:extLst>
          </p:cNvPr>
          <p:cNvSpPr/>
          <p:nvPr/>
        </p:nvSpPr>
        <p:spPr>
          <a:xfrm>
            <a:off x="4447299" y="1766245"/>
            <a:ext cx="1647825" cy="346754"/>
          </a:xfrm>
          <a:prstGeom prst="rect">
            <a:avLst/>
          </a:prstGeom>
          <a:solidFill>
            <a:srgbClr val="B4009E"/>
          </a:solidFill>
          <a:ln>
            <a:solidFill>
              <a:srgbClr val="8F4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Security and compliance</a:t>
            </a:r>
          </a:p>
        </p:txBody>
      </p:sp>
      <p:sp>
        <p:nvSpPr>
          <p:cNvPr id="154" name="TextBox 153">
            <a:extLst>
              <a:ext uri="{FF2B5EF4-FFF2-40B4-BE49-F238E27FC236}">
                <a16:creationId xmlns:a16="http://schemas.microsoft.com/office/drawing/2014/main" id="{9DC900DA-B446-4762-8F49-456903486B09}"/>
              </a:ext>
            </a:extLst>
          </p:cNvPr>
          <p:cNvSpPr txBox="1"/>
          <p:nvPr/>
        </p:nvSpPr>
        <p:spPr>
          <a:xfrm>
            <a:off x="4447301" y="880360"/>
            <a:ext cx="1647824" cy="30777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1" i="0" u="sng" strike="noStrike" cap="none" spc="0" normalizeH="0" baseline="0">
                <a:ln>
                  <a:noFill/>
                </a:ln>
                <a:effectLst/>
                <a:uLnTx/>
                <a:uFillTx/>
                <a:latin typeface="Segoe UI Light" panose="020B0502040204020203" pitchFamily="34" charset="0"/>
                <a:cs typeface="Segoe UI Light" panose="020B0502040204020203" pitchFamily="34" charset="0"/>
              </a:defRPr>
            </a:lvl1pPr>
          </a:lstStyle>
          <a:p>
            <a:pPr algn="ctr"/>
            <a:r>
              <a:rPr lang="en-US" b="0">
                <a:latin typeface="+mn-lt"/>
              </a:rPr>
              <a:t>Partner Practices</a:t>
            </a:r>
          </a:p>
        </p:txBody>
      </p:sp>
      <p:sp>
        <p:nvSpPr>
          <p:cNvPr id="155" name="Rectangle 154">
            <a:extLst>
              <a:ext uri="{FF2B5EF4-FFF2-40B4-BE49-F238E27FC236}">
                <a16:creationId xmlns:a16="http://schemas.microsoft.com/office/drawing/2014/main" id="{B23C923C-A0A8-4BF8-AB69-86AEDDE23F2D}"/>
              </a:ext>
            </a:extLst>
          </p:cNvPr>
          <p:cNvSpPr/>
          <p:nvPr/>
        </p:nvSpPr>
        <p:spPr>
          <a:xfrm>
            <a:off x="4447301" y="2191674"/>
            <a:ext cx="1647825" cy="249082"/>
          </a:xfrm>
          <a:prstGeom prst="rect">
            <a:avLst/>
          </a:prstGeom>
          <a:solidFill>
            <a:srgbClr val="B4009E"/>
          </a:solidFill>
          <a:ln>
            <a:solidFill>
              <a:srgbClr val="8F4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Cloud Voice</a:t>
            </a:r>
          </a:p>
        </p:txBody>
      </p:sp>
      <p:sp>
        <p:nvSpPr>
          <p:cNvPr id="156" name="Arrow: Pentagon 155">
            <a:extLst>
              <a:ext uri="{FF2B5EF4-FFF2-40B4-BE49-F238E27FC236}">
                <a16:creationId xmlns:a16="http://schemas.microsoft.com/office/drawing/2014/main" id="{076A9AE1-F4F3-4289-8B6A-9F9F457D10BF}"/>
              </a:ext>
            </a:extLst>
          </p:cNvPr>
          <p:cNvSpPr/>
          <p:nvPr/>
        </p:nvSpPr>
        <p:spPr bwMode="auto">
          <a:xfrm>
            <a:off x="1606317" y="2672449"/>
            <a:ext cx="1777568" cy="1290310"/>
          </a:xfrm>
          <a:prstGeom prst="homePlate">
            <a:avLst/>
          </a:prstGeom>
          <a:solidFill>
            <a:srgbClr val="32145A"/>
          </a:solidFill>
          <a:ln>
            <a:solidFill>
              <a:srgbClr val="605485"/>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193" tIns="126554" rIns="158193" bIns="126554" numCol="1" spcCol="0" rtlCol="0" fromWordArt="0" anchor="ctr" anchorCtr="0" forceAA="0" compatLnSpc="1">
            <a:prstTxWarp prst="textNoShape">
              <a:avLst/>
            </a:prstTxWarp>
            <a:noAutofit/>
          </a:bodyPr>
          <a:lstStyle/>
          <a:p>
            <a:pPr marL="0" marR="0" lvl="0" indent="0" algn="ctr" defTabSz="806604"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prstClr val="white"/>
                </a:solidFill>
                <a:effectLst/>
                <a:uLnTx/>
                <a:uFillTx/>
                <a:ea typeface="Segoe UI" panose="020B0502040204020203" pitchFamily="34" charset="0"/>
                <a:cs typeface="Segoe UI" panose="020B0502040204020203" pitchFamily="34" charset="0"/>
              </a:rPr>
              <a:t>Business Applications: CRM/ERP</a:t>
            </a:r>
          </a:p>
        </p:txBody>
      </p:sp>
      <p:sp>
        <p:nvSpPr>
          <p:cNvPr id="157" name="Rectangle 156">
            <a:extLst>
              <a:ext uri="{FF2B5EF4-FFF2-40B4-BE49-F238E27FC236}">
                <a16:creationId xmlns:a16="http://schemas.microsoft.com/office/drawing/2014/main" id="{AF0ED832-D46E-4B65-82B5-BC883FA1C21D}"/>
              </a:ext>
            </a:extLst>
          </p:cNvPr>
          <p:cNvSpPr/>
          <p:nvPr/>
        </p:nvSpPr>
        <p:spPr>
          <a:xfrm>
            <a:off x="4447301" y="2844676"/>
            <a:ext cx="1647825" cy="363371"/>
          </a:xfrm>
          <a:prstGeom prst="rect">
            <a:avLst/>
          </a:prstGeom>
          <a:solidFill>
            <a:srgbClr val="5C2D91"/>
          </a:solidFill>
          <a:ln>
            <a:solidFill>
              <a:srgbClr val="605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Customer Engagement</a:t>
            </a:r>
          </a:p>
        </p:txBody>
      </p:sp>
      <p:sp>
        <p:nvSpPr>
          <p:cNvPr id="158" name="Arrow: Pentagon 157">
            <a:extLst>
              <a:ext uri="{FF2B5EF4-FFF2-40B4-BE49-F238E27FC236}">
                <a16:creationId xmlns:a16="http://schemas.microsoft.com/office/drawing/2014/main" id="{E97EEC74-0B0C-4AF5-8EFB-A421DC0BFEF9}"/>
              </a:ext>
            </a:extLst>
          </p:cNvPr>
          <p:cNvSpPr/>
          <p:nvPr/>
        </p:nvSpPr>
        <p:spPr bwMode="auto">
          <a:xfrm>
            <a:off x="1607242" y="4080350"/>
            <a:ext cx="1741240" cy="1290310"/>
          </a:xfrm>
          <a:prstGeom prst="homePlate">
            <a:avLst/>
          </a:prstGeom>
          <a:solidFill>
            <a:srgbClr val="00188F"/>
          </a:solidFill>
          <a:ln>
            <a:solidFill>
              <a:srgbClr val="3A6A6F"/>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193" tIns="126554" rIns="158193" bIns="126554" numCol="1" spcCol="0" rtlCol="0" fromWordArt="0" anchor="ctr" anchorCtr="0" forceAA="0" compatLnSpc="1">
            <a:prstTxWarp prst="textNoShape">
              <a:avLst/>
            </a:prstTxWarp>
            <a:noAutofit/>
          </a:bodyPr>
          <a:lstStyle/>
          <a:p>
            <a:pPr marL="0" marR="0" lvl="0" indent="0" algn="ctr" defTabSz="806604"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prstClr val="white"/>
                </a:solidFill>
                <a:effectLst/>
                <a:uLnTx/>
                <a:uFillTx/>
                <a:ea typeface="Segoe UI" panose="020B0502040204020203" pitchFamily="34" charset="0"/>
                <a:cs typeface="Segoe UI" panose="020B0502040204020203" pitchFamily="34" charset="0"/>
              </a:rPr>
              <a:t>LOB &amp; Modern Applications and underlying Infra</a:t>
            </a:r>
          </a:p>
        </p:txBody>
      </p:sp>
      <p:sp>
        <p:nvSpPr>
          <p:cNvPr id="159" name="Arrow: Pentagon 158">
            <a:extLst>
              <a:ext uri="{FF2B5EF4-FFF2-40B4-BE49-F238E27FC236}">
                <a16:creationId xmlns:a16="http://schemas.microsoft.com/office/drawing/2014/main" id="{870A7C9A-191D-480C-A0EA-8028499B9B3D}"/>
              </a:ext>
            </a:extLst>
          </p:cNvPr>
          <p:cNvSpPr/>
          <p:nvPr/>
        </p:nvSpPr>
        <p:spPr bwMode="auto">
          <a:xfrm>
            <a:off x="1607242" y="5495733"/>
            <a:ext cx="1741240" cy="1290310"/>
          </a:xfrm>
          <a:prstGeom prst="homePlate">
            <a:avLst/>
          </a:prstGeom>
          <a:solidFill>
            <a:srgbClr val="004B50"/>
          </a:solidFill>
          <a:ln>
            <a:solidFill>
              <a:srgbClr val="6E5D4F"/>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193" tIns="126554" rIns="158193" bIns="126554" numCol="1" spcCol="0" rtlCol="0" fromWordArt="0" anchor="ctr" anchorCtr="0" forceAA="0" compatLnSpc="1">
            <a:prstTxWarp prst="textNoShape">
              <a:avLst/>
            </a:prstTxWarp>
            <a:noAutofit/>
          </a:bodyPr>
          <a:lstStyle/>
          <a:p>
            <a:pPr marL="0" marR="0" lvl="0" indent="0" algn="ctr" defTabSz="806604"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prstClr val="white"/>
                </a:solidFill>
                <a:effectLst/>
                <a:uLnTx/>
                <a:uFillTx/>
                <a:ea typeface="Segoe UI" panose="020B0502040204020203" pitchFamily="34" charset="0"/>
                <a:cs typeface="Segoe UI" panose="020B0502040204020203" pitchFamily="34" charset="0"/>
              </a:rPr>
              <a:t>Data Strategy &amp; Analytics</a:t>
            </a:r>
          </a:p>
        </p:txBody>
      </p:sp>
      <p:sp>
        <p:nvSpPr>
          <p:cNvPr id="160" name="Rectangle 159">
            <a:extLst>
              <a:ext uri="{FF2B5EF4-FFF2-40B4-BE49-F238E27FC236}">
                <a16:creationId xmlns:a16="http://schemas.microsoft.com/office/drawing/2014/main" id="{C254BD31-67C2-4BAA-814A-14E3FB4F4202}"/>
              </a:ext>
            </a:extLst>
          </p:cNvPr>
          <p:cNvSpPr/>
          <p:nvPr/>
        </p:nvSpPr>
        <p:spPr>
          <a:xfrm>
            <a:off x="4447300" y="4154343"/>
            <a:ext cx="1647825" cy="552764"/>
          </a:xfrm>
          <a:prstGeom prst="rect">
            <a:avLst/>
          </a:prstGeom>
          <a:solidFill>
            <a:srgbClr val="0078D7"/>
          </a:solidFill>
          <a:ln>
            <a:solidFill>
              <a:srgbClr val="3A6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mn-cs"/>
              </a:rPr>
              <a:t>Cloud Infrastructure and Management</a:t>
            </a:r>
          </a:p>
        </p:txBody>
      </p:sp>
      <p:sp>
        <p:nvSpPr>
          <p:cNvPr id="161" name="Rectangle 160">
            <a:extLst>
              <a:ext uri="{FF2B5EF4-FFF2-40B4-BE49-F238E27FC236}">
                <a16:creationId xmlns:a16="http://schemas.microsoft.com/office/drawing/2014/main" id="{28C3740C-83CD-4D5B-839E-02AAA486C6FD}"/>
              </a:ext>
            </a:extLst>
          </p:cNvPr>
          <p:cNvSpPr/>
          <p:nvPr/>
        </p:nvSpPr>
        <p:spPr>
          <a:xfrm>
            <a:off x="4447299" y="4858428"/>
            <a:ext cx="1647825" cy="396581"/>
          </a:xfrm>
          <a:prstGeom prst="rect">
            <a:avLst/>
          </a:prstGeom>
          <a:solidFill>
            <a:srgbClr val="0078D7"/>
          </a:solidFill>
          <a:ln>
            <a:solidFill>
              <a:srgbClr val="3A6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Cloud App Development</a:t>
            </a:r>
          </a:p>
        </p:txBody>
      </p:sp>
      <p:sp>
        <p:nvSpPr>
          <p:cNvPr id="162" name="Rectangle 161">
            <a:extLst>
              <a:ext uri="{FF2B5EF4-FFF2-40B4-BE49-F238E27FC236}">
                <a16:creationId xmlns:a16="http://schemas.microsoft.com/office/drawing/2014/main" id="{EAAE773A-3BB8-4F2D-A888-454A056240E1}"/>
              </a:ext>
            </a:extLst>
          </p:cNvPr>
          <p:cNvSpPr/>
          <p:nvPr/>
        </p:nvSpPr>
        <p:spPr>
          <a:xfrm>
            <a:off x="4447299" y="5882689"/>
            <a:ext cx="1647825" cy="530911"/>
          </a:xfrm>
          <a:prstGeom prst="rect">
            <a:avLst/>
          </a:prstGeom>
          <a:solidFill>
            <a:srgbClr val="008272"/>
          </a:solidFill>
          <a:ln>
            <a:solidFill>
              <a:srgbClr val="6E5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Data Platform &amp; Advanced Analytics</a:t>
            </a:r>
          </a:p>
        </p:txBody>
      </p:sp>
      <p:cxnSp>
        <p:nvCxnSpPr>
          <p:cNvPr id="163" name="Straight Connector 162">
            <a:extLst>
              <a:ext uri="{FF2B5EF4-FFF2-40B4-BE49-F238E27FC236}">
                <a16:creationId xmlns:a16="http://schemas.microsoft.com/office/drawing/2014/main" id="{80FFE711-1E06-45A8-B379-77595CE1252F}"/>
              </a:ext>
            </a:extLst>
          </p:cNvPr>
          <p:cNvCxnSpPr>
            <a:cxnSpLocks/>
          </p:cNvCxnSpPr>
          <p:nvPr/>
        </p:nvCxnSpPr>
        <p:spPr>
          <a:xfrm>
            <a:off x="3445194" y="694236"/>
            <a:ext cx="16828" cy="616376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8CE43DDE-EE16-41C6-9223-783B34A285DC}"/>
              </a:ext>
            </a:extLst>
          </p:cNvPr>
          <p:cNvSpPr/>
          <p:nvPr/>
        </p:nvSpPr>
        <p:spPr bwMode="auto">
          <a:xfrm>
            <a:off x="7547611" y="1336400"/>
            <a:ext cx="3291180" cy="145398"/>
          </a:xfrm>
          <a:prstGeom prst="rect">
            <a:avLst/>
          </a:prstGeom>
          <a:solidFill>
            <a:srgbClr val="E3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kumimoji="0" lang="en-US" sz="1100" b="0" i="0" u="none" strike="noStrike" kern="0" cap="none" spc="0" normalizeH="0" baseline="0" noProof="0">
                <a:ln>
                  <a:noFill/>
                </a:ln>
                <a:solidFill>
                  <a:schemeClr val="bg1"/>
                </a:solidFill>
                <a:effectLst/>
                <a:uLnTx/>
                <a:uFillTx/>
                <a:latin typeface="+mj-lt"/>
                <a:ea typeface="Segoe UI" panose="020B0502040204020203" pitchFamily="34" charset="0"/>
                <a:cs typeface="Segoe UI Light" panose="020B0502040204020203" pitchFamily="34" charset="0"/>
              </a:rPr>
              <a:t>Office </a:t>
            </a:r>
            <a:r>
              <a:rPr lang="en-US" sz="1100" kern="0">
                <a:solidFill>
                  <a:schemeClr val="bg1"/>
                </a:solidFill>
                <a:latin typeface="+mj-lt"/>
                <a:ea typeface="Segoe UI" panose="020B0502040204020203" pitchFamily="34" charset="0"/>
                <a:cs typeface="Segoe UI Light" panose="020B0502040204020203" pitchFamily="34" charset="0"/>
              </a:rPr>
              <a:t>365</a:t>
            </a:r>
            <a:r>
              <a:rPr lang="pl-PL" sz="1100" kern="0">
                <a:solidFill>
                  <a:schemeClr val="bg1"/>
                </a:solidFill>
                <a:latin typeface="+mj-lt"/>
                <a:ea typeface="Segoe UI" panose="020B0502040204020203" pitchFamily="34" charset="0"/>
                <a:cs typeface="Segoe UI Light" panose="020B0502040204020203" pitchFamily="34" charset="0"/>
              </a:rPr>
              <a:t>, Microsoft365</a:t>
            </a:r>
            <a:endParaRPr kumimoji="0" lang="en-US" sz="1100" b="0" i="0" u="none" strike="noStrike" kern="0" cap="none" spc="0" normalizeH="0" baseline="0" noProof="0">
              <a:ln>
                <a:noFill/>
              </a:ln>
              <a:solidFill>
                <a:schemeClr val="bg1"/>
              </a:solidFill>
              <a:effectLst/>
              <a:uLnTx/>
              <a:uFillTx/>
              <a:latin typeface="+mj-lt"/>
              <a:ea typeface="Segoe UI" panose="020B0502040204020203" pitchFamily="34" charset="0"/>
              <a:cs typeface="Segoe UI Light" panose="020B0502040204020203" pitchFamily="34" charset="0"/>
            </a:endParaRPr>
          </a:p>
        </p:txBody>
      </p:sp>
      <p:sp>
        <p:nvSpPr>
          <p:cNvPr id="165" name="Rectangle 164">
            <a:extLst>
              <a:ext uri="{FF2B5EF4-FFF2-40B4-BE49-F238E27FC236}">
                <a16:creationId xmlns:a16="http://schemas.microsoft.com/office/drawing/2014/main" id="{087DFF88-7BD1-4BDE-B597-405C55E52B63}"/>
              </a:ext>
            </a:extLst>
          </p:cNvPr>
          <p:cNvSpPr/>
          <p:nvPr/>
        </p:nvSpPr>
        <p:spPr bwMode="auto">
          <a:xfrm>
            <a:off x="7539665" y="1574779"/>
            <a:ext cx="3286024" cy="145352"/>
          </a:xfrm>
          <a:prstGeom prst="rect">
            <a:avLst/>
          </a:prstGeom>
          <a:solidFill>
            <a:srgbClr val="E3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kumimoji="0" lang="en-US" sz="1100" b="0" i="0" u="none" strike="noStrike" kern="0" cap="none" spc="0" normalizeH="0" baseline="0" noProof="0">
                <a:ln>
                  <a:noFill/>
                </a:ln>
                <a:solidFill>
                  <a:schemeClr val="bg1"/>
                </a:solidFill>
                <a:effectLst/>
                <a:uLnTx/>
                <a:uFillTx/>
                <a:latin typeface="+mj-lt"/>
                <a:ea typeface="Segoe UI" panose="020B0502040204020203" pitchFamily="34" charset="0"/>
                <a:cs typeface="Segoe UI Light" panose="020B0502040204020203" pitchFamily="34" charset="0"/>
              </a:rPr>
              <a:t>Desktop as a service;</a:t>
            </a:r>
            <a:r>
              <a:rPr kumimoji="0" lang="en-US" sz="1100" b="0" i="0" u="none" strike="noStrike" kern="0" cap="none" spc="0" normalizeH="0" noProof="0">
                <a:ln>
                  <a:noFill/>
                </a:ln>
                <a:solidFill>
                  <a:schemeClr val="bg1"/>
                </a:solidFill>
                <a:effectLst/>
                <a:uLnTx/>
                <a:uFillTx/>
                <a:latin typeface="+mj-lt"/>
                <a:ea typeface="Segoe UI" panose="020B0502040204020203" pitchFamily="34" charset="0"/>
                <a:cs typeface="Segoe UI Light" panose="020B0502040204020203" pitchFamily="34" charset="0"/>
              </a:rPr>
              <a:t> VDI; RDS</a:t>
            </a:r>
            <a:endParaRPr kumimoji="0" lang="en-US" sz="1100" b="0" i="0" u="none" strike="noStrike" kern="0" cap="none" spc="0" normalizeH="0" baseline="0" noProof="0">
              <a:ln>
                <a:noFill/>
              </a:ln>
              <a:solidFill>
                <a:schemeClr val="bg1"/>
              </a:solidFill>
              <a:effectLst/>
              <a:uLnTx/>
              <a:uFillTx/>
              <a:latin typeface="+mj-lt"/>
              <a:ea typeface="Segoe UI" panose="020B0502040204020203" pitchFamily="34" charset="0"/>
              <a:cs typeface="Segoe UI Light" panose="020B0502040204020203" pitchFamily="34" charset="0"/>
            </a:endParaRPr>
          </a:p>
        </p:txBody>
      </p:sp>
      <p:sp>
        <p:nvSpPr>
          <p:cNvPr id="166" name="Rectangle 165">
            <a:extLst>
              <a:ext uri="{FF2B5EF4-FFF2-40B4-BE49-F238E27FC236}">
                <a16:creationId xmlns:a16="http://schemas.microsoft.com/office/drawing/2014/main" id="{8D407362-64CD-4D9A-AB36-29BDAAFDEABC}"/>
              </a:ext>
            </a:extLst>
          </p:cNvPr>
          <p:cNvSpPr/>
          <p:nvPr/>
        </p:nvSpPr>
        <p:spPr bwMode="auto">
          <a:xfrm>
            <a:off x="7547609" y="1795198"/>
            <a:ext cx="3278079" cy="290841"/>
          </a:xfrm>
          <a:prstGeom prst="rect">
            <a:avLst/>
          </a:prstGeom>
          <a:solidFill>
            <a:srgbClr val="E3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kumimoji="0" lang="en-US" sz="1100" b="0" i="0" u="none" strike="noStrike" kern="0" cap="none" spc="0" normalizeH="0" baseline="0" noProof="0">
                <a:ln>
                  <a:noFill/>
                </a:ln>
                <a:solidFill>
                  <a:schemeClr val="bg1"/>
                </a:solidFill>
                <a:effectLst/>
                <a:uLnTx/>
                <a:uFillTx/>
                <a:latin typeface="+mj-lt"/>
                <a:ea typeface="Segoe UI" panose="020B0502040204020203" pitchFamily="34" charset="0"/>
                <a:cs typeface="Segoe UI Light" panose="020B0502040204020203" pitchFamily="34" charset="0"/>
              </a:rPr>
              <a:t>Security as a </a:t>
            </a:r>
            <a:r>
              <a:rPr kumimoji="0" lang="pl-PL" sz="1100" b="0" i="0" u="none" strike="noStrike" kern="0" cap="none" spc="0" normalizeH="0" baseline="0" noProof="0">
                <a:ln>
                  <a:noFill/>
                </a:ln>
                <a:solidFill>
                  <a:schemeClr val="bg1"/>
                </a:solidFill>
                <a:effectLst/>
                <a:uLnTx/>
                <a:uFillTx/>
                <a:latin typeface="+mj-lt"/>
                <a:ea typeface="Segoe UI" panose="020B0502040204020203" pitchFamily="34" charset="0"/>
                <a:cs typeface="Segoe UI Light" panose="020B0502040204020203" pitchFamily="34" charset="0"/>
              </a:rPr>
              <a:t>S</a:t>
            </a:r>
            <a:r>
              <a:rPr kumimoji="0" lang="en-US" sz="1100" b="0" i="0" u="none" strike="noStrike" kern="0" cap="none" spc="0" normalizeH="0" baseline="0" noProof="0" err="1">
                <a:ln>
                  <a:noFill/>
                </a:ln>
                <a:solidFill>
                  <a:schemeClr val="bg1"/>
                </a:solidFill>
                <a:effectLst/>
                <a:uLnTx/>
                <a:uFillTx/>
                <a:latin typeface="+mj-lt"/>
                <a:ea typeface="Segoe UI" panose="020B0502040204020203" pitchFamily="34" charset="0"/>
                <a:cs typeface="Segoe UI Light" panose="020B0502040204020203" pitchFamily="34" charset="0"/>
              </a:rPr>
              <a:t>ervice</a:t>
            </a:r>
            <a:endParaRPr kumimoji="0" lang="en-US" sz="1100" b="0" i="0" u="none" strike="noStrike" kern="0" cap="none" spc="0" normalizeH="0" baseline="0" noProof="0">
              <a:ln>
                <a:noFill/>
              </a:ln>
              <a:solidFill>
                <a:schemeClr val="bg1"/>
              </a:solidFill>
              <a:effectLst/>
              <a:uLnTx/>
              <a:uFillTx/>
              <a:latin typeface="+mj-lt"/>
              <a:ea typeface="Segoe UI" panose="020B0502040204020203" pitchFamily="34" charset="0"/>
              <a:cs typeface="Segoe UI Light" panose="020B0502040204020203" pitchFamily="34" charset="0"/>
            </a:endParaRPr>
          </a:p>
        </p:txBody>
      </p:sp>
      <p:sp>
        <p:nvSpPr>
          <p:cNvPr id="167" name="Rectangle 166">
            <a:extLst>
              <a:ext uri="{FF2B5EF4-FFF2-40B4-BE49-F238E27FC236}">
                <a16:creationId xmlns:a16="http://schemas.microsoft.com/office/drawing/2014/main" id="{AB268591-7D68-4EC2-AFB8-0D61051A2840}"/>
              </a:ext>
            </a:extLst>
          </p:cNvPr>
          <p:cNvSpPr/>
          <p:nvPr/>
        </p:nvSpPr>
        <p:spPr bwMode="auto">
          <a:xfrm>
            <a:off x="7535692" y="2176619"/>
            <a:ext cx="3307070" cy="249912"/>
          </a:xfrm>
          <a:prstGeom prst="rect">
            <a:avLst/>
          </a:prstGeom>
          <a:solidFill>
            <a:srgbClr val="E3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kumimoji="0" lang="en-US" sz="1100" b="0" i="0" u="none" strike="noStrike" kern="0" cap="none" spc="0" normalizeH="0" baseline="0" noProof="0">
                <a:ln>
                  <a:noFill/>
                </a:ln>
                <a:solidFill>
                  <a:schemeClr val="bg1"/>
                </a:solidFill>
                <a:effectLst/>
                <a:uLnTx/>
                <a:uFillTx/>
                <a:latin typeface="+mj-lt"/>
                <a:ea typeface="Segoe UI" panose="020B0502040204020203" pitchFamily="34" charset="0"/>
                <a:cs typeface="Segoe UI Light" panose="020B0502040204020203" pitchFamily="34" charset="0"/>
              </a:rPr>
              <a:t>Modern meetings</a:t>
            </a:r>
          </a:p>
        </p:txBody>
      </p:sp>
      <p:sp>
        <p:nvSpPr>
          <p:cNvPr id="168" name="TextBox 167">
            <a:extLst>
              <a:ext uri="{FF2B5EF4-FFF2-40B4-BE49-F238E27FC236}">
                <a16:creationId xmlns:a16="http://schemas.microsoft.com/office/drawing/2014/main" id="{D05B3350-4BD9-4B15-AB46-25D32AD9E9CF}"/>
              </a:ext>
            </a:extLst>
          </p:cNvPr>
          <p:cNvSpPr txBox="1"/>
          <p:nvPr/>
        </p:nvSpPr>
        <p:spPr>
          <a:xfrm>
            <a:off x="7289283" y="890287"/>
            <a:ext cx="3917998" cy="338554"/>
          </a:xfrm>
          <a:prstGeom prst="rect">
            <a:avLst/>
          </a:prstGeom>
          <a:noFill/>
        </p:spPr>
        <p:txBody>
          <a:bodyPr wrap="square" rtlCol="0">
            <a:spAutoFit/>
          </a:bodyPr>
          <a:lstStyle>
            <a:defPPr>
              <a:defRPr lang="en-US"/>
            </a:defPPr>
            <a:lvl1pPr algn="ctr">
              <a:defRPr sz="1200">
                <a:solidFill>
                  <a:srgbClr val="3B3838"/>
                </a:solidFil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u="sng">
                <a:solidFill>
                  <a:schemeClr val="tx1"/>
                </a:solidFill>
                <a:cs typeface="Segoe UI Light" panose="020B0502040204020203" pitchFamily="34" charset="0"/>
              </a:rPr>
              <a:t>Solutions/Plays</a:t>
            </a:r>
          </a:p>
        </p:txBody>
      </p:sp>
      <p:sp>
        <p:nvSpPr>
          <p:cNvPr id="169" name="Rectangle 168">
            <a:extLst>
              <a:ext uri="{FF2B5EF4-FFF2-40B4-BE49-F238E27FC236}">
                <a16:creationId xmlns:a16="http://schemas.microsoft.com/office/drawing/2014/main" id="{000274E0-44DE-496E-BD06-83CF697F2206}"/>
              </a:ext>
            </a:extLst>
          </p:cNvPr>
          <p:cNvSpPr/>
          <p:nvPr/>
        </p:nvSpPr>
        <p:spPr bwMode="auto">
          <a:xfrm>
            <a:off x="7562537" y="2839963"/>
            <a:ext cx="3307070" cy="1033402"/>
          </a:xfrm>
          <a:prstGeom prst="rect">
            <a:avLst/>
          </a:prstGeom>
          <a:solidFill>
            <a:srgbClr val="B4A0FF"/>
          </a:solidFill>
          <a:ln>
            <a:solidFill>
              <a:srgbClr val="BCB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kumimoji="0" lang="en-US" sz="1100" b="0" i="0" u="none" strike="noStrike" kern="0" cap="none" spc="0" normalizeH="0" baseline="0" noProof="0">
                <a:ln>
                  <a:noFill/>
                </a:ln>
                <a:solidFill>
                  <a:schemeClr val="tx1"/>
                </a:solidFill>
                <a:effectLst/>
                <a:uLnTx/>
                <a:uFillTx/>
                <a:latin typeface="+mj-lt"/>
                <a:ea typeface="Segoe UI" panose="020B0502040204020203" pitchFamily="34" charset="0"/>
                <a:cs typeface="Segoe UI Light" panose="020B0502040204020203" pitchFamily="34" charset="0"/>
              </a:rPr>
              <a:t>Dynamics 365</a:t>
            </a:r>
            <a:endParaRPr kumimoji="0" lang="en-US" sz="900" b="0" i="0" u="none" strike="noStrike" kern="0" cap="none" spc="0" normalizeH="0" baseline="0" noProof="0">
              <a:ln>
                <a:noFill/>
              </a:ln>
              <a:solidFill>
                <a:schemeClr val="bg1"/>
              </a:solidFill>
              <a:effectLst/>
              <a:uLnTx/>
              <a:uFillTx/>
              <a:latin typeface="Segoe UI Light" panose="020B0502040204020203" pitchFamily="34" charset="0"/>
              <a:ea typeface="Segoe UI" panose="020B0502040204020203" pitchFamily="34" charset="0"/>
              <a:cs typeface="Segoe UI Light" panose="020B0502040204020203" pitchFamily="34" charset="0"/>
            </a:endParaRPr>
          </a:p>
        </p:txBody>
      </p:sp>
      <p:sp>
        <p:nvSpPr>
          <p:cNvPr id="170" name="Rectangle 169">
            <a:extLst>
              <a:ext uri="{FF2B5EF4-FFF2-40B4-BE49-F238E27FC236}">
                <a16:creationId xmlns:a16="http://schemas.microsoft.com/office/drawing/2014/main" id="{288D7B2E-227C-46E4-85D5-9DEAB91EB86A}"/>
              </a:ext>
            </a:extLst>
          </p:cNvPr>
          <p:cNvSpPr/>
          <p:nvPr/>
        </p:nvSpPr>
        <p:spPr bwMode="auto">
          <a:xfrm>
            <a:off x="7562537" y="4587711"/>
            <a:ext cx="3284198" cy="152393"/>
          </a:xfrm>
          <a:prstGeom prst="rect">
            <a:avLst/>
          </a:prstGeom>
          <a:solidFill>
            <a:srgbClr val="00BCF2"/>
          </a:solidFill>
          <a:ln>
            <a:solidFill>
              <a:srgbClr val="A2C9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lang="en-US" sz="1100" kern="0">
                <a:solidFill>
                  <a:schemeClr val="tx1"/>
                </a:solidFill>
                <a:latin typeface="+mj-lt"/>
                <a:ea typeface="Segoe UI" panose="020B0502040204020203" pitchFamily="34" charset="0"/>
                <a:cs typeface="Segoe UI Light" panose="020B0502040204020203" pitchFamily="34" charset="0"/>
              </a:rPr>
              <a:t>Azure stack and hybrid infrastructure</a:t>
            </a:r>
            <a:endParaRPr kumimoji="0" lang="en-US" sz="1100" b="0" i="0" u="none" strike="noStrike" kern="0" cap="none" spc="0" normalizeH="0" baseline="0" noProof="0">
              <a:ln>
                <a:noFill/>
              </a:ln>
              <a:solidFill>
                <a:schemeClr val="tx1"/>
              </a:solidFill>
              <a:effectLst/>
              <a:uLnTx/>
              <a:uFillTx/>
              <a:latin typeface="+mj-lt"/>
              <a:ea typeface="Segoe UI" panose="020B0502040204020203" pitchFamily="34" charset="0"/>
              <a:cs typeface="Segoe UI Light" panose="020B0502040204020203" pitchFamily="34" charset="0"/>
            </a:endParaRPr>
          </a:p>
        </p:txBody>
      </p:sp>
      <p:sp>
        <p:nvSpPr>
          <p:cNvPr id="171" name="Rectangle 170">
            <a:extLst>
              <a:ext uri="{FF2B5EF4-FFF2-40B4-BE49-F238E27FC236}">
                <a16:creationId xmlns:a16="http://schemas.microsoft.com/office/drawing/2014/main" id="{86551DCE-883A-4AEB-B496-90CBC3BE5BFD}"/>
              </a:ext>
            </a:extLst>
          </p:cNvPr>
          <p:cNvSpPr/>
          <p:nvPr/>
        </p:nvSpPr>
        <p:spPr bwMode="auto">
          <a:xfrm>
            <a:off x="7562537" y="4858429"/>
            <a:ext cx="3307070" cy="342911"/>
          </a:xfrm>
          <a:prstGeom prst="rect">
            <a:avLst/>
          </a:prstGeom>
          <a:solidFill>
            <a:srgbClr val="00BCF2"/>
          </a:solidFill>
          <a:ln>
            <a:solidFill>
              <a:srgbClr val="A2C9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lang="pl-PL" sz="1100" kern="0" noProof="0">
                <a:solidFill>
                  <a:schemeClr val="tx1"/>
                </a:solidFill>
                <a:latin typeface="+mj-lt"/>
                <a:ea typeface="Segoe UI" panose="020B0502040204020203" pitchFamily="34" charset="0"/>
                <a:cs typeface="Segoe UI Light" panose="020B0502040204020203" pitchFamily="34" charset="0"/>
              </a:rPr>
              <a:t>Cloud Infrastructure and Management </a:t>
            </a:r>
            <a:endParaRPr kumimoji="0" lang="en-US" sz="1100" b="0" i="0" u="none" strike="noStrike" kern="0" cap="none" spc="0" normalizeH="0" baseline="0" noProof="0">
              <a:ln>
                <a:noFill/>
              </a:ln>
              <a:solidFill>
                <a:schemeClr val="tx1"/>
              </a:solidFill>
              <a:effectLst/>
              <a:uLnTx/>
              <a:uFillTx/>
              <a:latin typeface="+mj-lt"/>
              <a:ea typeface="Segoe UI" panose="020B0502040204020203" pitchFamily="34" charset="0"/>
              <a:cs typeface="Segoe UI Light" panose="020B0502040204020203" pitchFamily="34" charset="0"/>
            </a:endParaRPr>
          </a:p>
        </p:txBody>
      </p:sp>
      <p:sp>
        <p:nvSpPr>
          <p:cNvPr id="173" name="Rectangle 172">
            <a:extLst>
              <a:ext uri="{FF2B5EF4-FFF2-40B4-BE49-F238E27FC236}">
                <a16:creationId xmlns:a16="http://schemas.microsoft.com/office/drawing/2014/main" id="{E15DC30D-46E3-47E5-80BB-2C004F7F25EE}"/>
              </a:ext>
            </a:extLst>
          </p:cNvPr>
          <p:cNvSpPr/>
          <p:nvPr/>
        </p:nvSpPr>
        <p:spPr bwMode="auto">
          <a:xfrm>
            <a:off x="7539665" y="6074172"/>
            <a:ext cx="3329942" cy="152392"/>
          </a:xfrm>
          <a:prstGeom prst="rect">
            <a:avLst/>
          </a:prstGeom>
          <a:solidFill>
            <a:srgbClr val="00B294"/>
          </a:solidFill>
          <a:ln>
            <a:solidFill>
              <a:srgbClr val="C6BAA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kumimoji="0" lang="pl-PL" sz="1100" b="0" i="0" u="none" strike="noStrike" kern="0" cap="none" spc="0" normalizeH="0" baseline="0" noProof="0">
                <a:ln>
                  <a:noFill/>
                </a:ln>
                <a:solidFill>
                  <a:srgbClr val="505050">
                    <a:lumMod val="50000"/>
                  </a:srgbClr>
                </a:solidFill>
                <a:effectLst/>
                <a:uLnTx/>
                <a:uFillTx/>
                <a:latin typeface="+mj-lt"/>
                <a:ea typeface="Segoe UI" panose="020B0502040204020203" pitchFamily="34" charset="0"/>
                <a:cs typeface="Segoe UI Light" panose="020B0502040204020203" pitchFamily="34" charset="0"/>
              </a:rPr>
              <a:t>Hosted Private Scenarios (SPLA)</a:t>
            </a:r>
            <a:endParaRPr kumimoji="0" lang="en-US" sz="1100" b="0" i="0" u="none" strike="noStrike" kern="0" cap="none" spc="0" normalizeH="0" baseline="0" noProof="0">
              <a:ln>
                <a:noFill/>
              </a:ln>
              <a:solidFill>
                <a:srgbClr val="505050">
                  <a:lumMod val="50000"/>
                </a:srgbClr>
              </a:solidFill>
              <a:effectLst/>
              <a:uLnTx/>
              <a:uFillTx/>
              <a:latin typeface="+mj-lt"/>
              <a:ea typeface="Segoe UI" panose="020B0502040204020203" pitchFamily="34" charset="0"/>
              <a:cs typeface="Segoe UI Light" panose="020B0502040204020203" pitchFamily="34" charset="0"/>
            </a:endParaRPr>
          </a:p>
        </p:txBody>
      </p:sp>
      <p:sp>
        <p:nvSpPr>
          <p:cNvPr id="174" name="Rectangle 173">
            <a:extLst>
              <a:ext uri="{FF2B5EF4-FFF2-40B4-BE49-F238E27FC236}">
                <a16:creationId xmlns:a16="http://schemas.microsoft.com/office/drawing/2014/main" id="{5AA7695D-17F1-4992-B016-69159FA2E45A}"/>
              </a:ext>
            </a:extLst>
          </p:cNvPr>
          <p:cNvSpPr/>
          <p:nvPr/>
        </p:nvSpPr>
        <p:spPr bwMode="auto">
          <a:xfrm>
            <a:off x="7539665" y="5828406"/>
            <a:ext cx="3299125" cy="179848"/>
          </a:xfrm>
          <a:prstGeom prst="rect">
            <a:avLst/>
          </a:prstGeom>
          <a:solidFill>
            <a:srgbClr val="00B294"/>
          </a:solidFill>
          <a:ln>
            <a:solidFill>
              <a:srgbClr val="C6BAA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kumimoji="0" lang="en-US" sz="1100" b="0" i="0" u="none" strike="noStrike" kern="0" cap="none" spc="0" normalizeH="0" baseline="0" noProof="0">
                <a:ln>
                  <a:noFill/>
                </a:ln>
                <a:solidFill>
                  <a:srgbClr val="505050">
                    <a:lumMod val="50000"/>
                  </a:srgbClr>
                </a:solidFill>
                <a:effectLst/>
                <a:uLnTx/>
                <a:uFillTx/>
                <a:latin typeface="+mj-lt"/>
                <a:ea typeface="Segoe UI" panose="020B0502040204020203" pitchFamily="34" charset="0"/>
                <a:cs typeface="Segoe UI Light" panose="020B0502040204020203" pitchFamily="34" charset="0"/>
              </a:rPr>
              <a:t>Data </a:t>
            </a:r>
            <a:r>
              <a:rPr kumimoji="0" lang="pl-PL" sz="1100" b="0" i="0" u="none" strike="noStrike" kern="0" cap="none" spc="0" normalizeH="0" baseline="0">
                <a:ln>
                  <a:noFill/>
                </a:ln>
                <a:solidFill>
                  <a:srgbClr val="505050">
                    <a:lumMod val="50000"/>
                  </a:srgbClr>
                </a:solidFill>
                <a:effectLst/>
                <a:uLnTx/>
                <a:uFillTx/>
                <a:latin typeface="+mj-lt"/>
                <a:ea typeface="Segoe UI" panose="020B0502040204020203" pitchFamily="34" charset="0"/>
                <a:cs typeface="Segoe UI Light" panose="020B0502040204020203" pitchFamily="34" charset="0"/>
              </a:rPr>
              <a:t>S</a:t>
            </a:r>
            <a:r>
              <a:rPr lang="en-US" sz="1100" kern="0" noProof="0" err="1">
                <a:solidFill>
                  <a:srgbClr val="505050">
                    <a:lumMod val="50000"/>
                  </a:srgbClr>
                </a:solidFill>
                <a:latin typeface="+mj-lt"/>
                <a:ea typeface="Segoe UI" panose="020B0502040204020203" pitchFamily="34" charset="0"/>
                <a:cs typeface="Segoe UI Light" panose="020B0502040204020203" pitchFamily="34" charset="0"/>
              </a:rPr>
              <a:t>trategy</a:t>
            </a:r>
            <a:r>
              <a:rPr lang="en-US" sz="1100" kern="0" noProof="0">
                <a:solidFill>
                  <a:srgbClr val="505050">
                    <a:lumMod val="50000"/>
                  </a:srgbClr>
                </a:solidFill>
                <a:latin typeface="+mj-lt"/>
                <a:ea typeface="Segoe UI" panose="020B0502040204020203" pitchFamily="34" charset="0"/>
                <a:cs typeface="Segoe UI Light" panose="020B0502040204020203" pitchFamily="34" charset="0"/>
              </a:rPr>
              <a:t> &amp; hybrid</a:t>
            </a:r>
            <a:r>
              <a:rPr lang="pl-PL" sz="1100" kern="0" noProof="0">
                <a:solidFill>
                  <a:srgbClr val="505050">
                    <a:lumMod val="50000"/>
                  </a:srgbClr>
                </a:solidFill>
                <a:latin typeface="+mj-lt"/>
                <a:ea typeface="Segoe UI" panose="020B0502040204020203" pitchFamily="34" charset="0"/>
                <a:cs typeface="Segoe UI Light" panose="020B0502040204020203" pitchFamily="34" charset="0"/>
              </a:rPr>
              <a:t> scenarios</a:t>
            </a:r>
            <a:endParaRPr kumimoji="0" lang="en-US" sz="1100" b="0" i="0" u="none" strike="noStrike" kern="0" cap="none" spc="0" normalizeH="0" baseline="0" noProof="0">
              <a:ln>
                <a:noFill/>
              </a:ln>
              <a:solidFill>
                <a:srgbClr val="FF0000"/>
              </a:solidFill>
              <a:effectLst/>
              <a:uLnTx/>
              <a:uFillTx/>
              <a:latin typeface="+mj-lt"/>
              <a:ea typeface="Segoe UI" panose="020B0502040204020203" pitchFamily="34" charset="0"/>
              <a:cs typeface="Segoe UI Light" panose="020B0502040204020203" pitchFamily="34" charset="0"/>
            </a:endParaRPr>
          </a:p>
        </p:txBody>
      </p:sp>
      <p:sp>
        <p:nvSpPr>
          <p:cNvPr id="175" name="Rectangle 174">
            <a:extLst>
              <a:ext uri="{FF2B5EF4-FFF2-40B4-BE49-F238E27FC236}">
                <a16:creationId xmlns:a16="http://schemas.microsoft.com/office/drawing/2014/main" id="{F7C68191-13C2-4D61-B9FB-819D64817883}"/>
              </a:ext>
            </a:extLst>
          </p:cNvPr>
          <p:cNvSpPr/>
          <p:nvPr/>
        </p:nvSpPr>
        <p:spPr>
          <a:xfrm>
            <a:off x="4446376" y="1340693"/>
            <a:ext cx="1647825" cy="145214"/>
          </a:xfrm>
          <a:prstGeom prst="rect">
            <a:avLst/>
          </a:prstGeom>
          <a:solidFill>
            <a:srgbClr val="B4009E"/>
          </a:solidFill>
          <a:ln>
            <a:solidFill>
              <a:srgbClr val="8F4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Collaboration</a:t>
            </a:r>
          </a:p>
        </p:txBody>
      </p:sp>
      <p:sp>
        <p:nvSpPr>
          <p:cNvPr id="176" name="Rectangle 175">
            <a:extLst>
              <a:ext uri="{FF2B5EF4-FFF2-40B4-BE49-F238E27FC236}">
                <a16:creationId xmlns:a16="http://schemas.microsoft.com/office/drawing/2014/main" id="{5537DF0E-210E-4077-9980-33F127D6C05D}"/>
              </a:ext>
            </a:extLst>
          </p:cNvPr>
          <p:cNvSpPr/>
          <p:nvPr/>
        </p:nvSpPr>
        <p:spPr>
          <a:xfrm>
            <a:off x="4446375" y="3275353"/>
            <a:ext cx="1647825" cy="190211"/>
          </a:xfrm>
          <a:prstGeom prst="rect">
            <a:avLst/>
          </a:prstGeom>
          <a:solidFill>
            <a:srgbClr val="5C2D91"/>
          </a:solidFill>
          <a:ln>
            <a:solidFill>
              <a:srgbClr val="605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Operations</a:t>
            </a:r>
          </a:p>
        </p:txBody>
      </p:sp>
      <p:sp>
        <p:nvSpPr>
          <p:cNvPr id="177" name="Rectangle 176">
            <a:extLst>
              <a:ext uri="{FF2B5EF4-FFF2-40B4-BE49-F238E27FC236}">
                <a16:creationId xmlns:a16="http://schemas.microsoft.com/office/drawing/2014/main" id="{ED1BCFE8-53C1-44F2-A497-2F6844B3132C}"/>
              </a:ext>
            </a:extLst>
          </p:cNvPr>
          <p:cNvSpPr/>
          <p:nvPr/>
        </p:nvSpPr>
        <p:spPr>
          <a:xfrm>
            <a:off x="4436775" y="3573123"/>
            <a:ext cx="1647825" cy="323703"/>
          </a:xfrm>
          <a:prstGeom prst="rect">
            <a:avLst/>
          </a:prstGeom>
          <a:solidFill>
            <a:srgbClr val="5C2D91"/>
          </a:solidFill>
          <a:ln>
            <a:solidFill>
              <a:srgbClr val="605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D365</a:t>
            </a:r>
            <a:endParaRPr kumimoji="0" lang="en-US" sz="1200" b="0"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78" name="Rectangle 177">
            <a:extLst>
              <a:ext uri="{FF2B5EF4-FFF2-40B4-BE49-F238E27FC236}">
                <a16:creationId xmlns:a16="http://schemas.microsoft.com/office/drawing/2014/main" id="{72B04B10-C46C-4F36-B59A-DB51F51E9D80}"/>
              </a:ext>
            </a:extLst>
          </p:cNvPr>
          <p:cNvSpPr/>
          <p:nvPr/>
        </p:nvSpPr>
        <p:spPr bwMode="auto">
          <a:xfrm>
            <a:off x="7562537" y="4360252"/>
            <a:ext cx="3307070" cy="152392"/>
          </a:xfrm>
          <a:prstGeom prst="rect">
            <a:avLst/>
          </a:prstGeom>
          <a:solidFill>
            <a:srgbClr val="00BCF2"/>
          </a:solidFill>
          <a:ln>
            <a:solidFill>
              <a:srgbClr val="A2C9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lang="en-US" sz="1100" kern="0">
                <a:solidFill>
                  <a:schemeClr val="tx1"/>
                </a:solidFill>
                <a:latin typeface="+mj-lt"/>
                <a:ea typeface="Segoe UI" panose="020B0502040204020203" pitchFamily="34" charset="0"/>
                <a:cs typeface="Segoe UI Light" panose="020B0502040204020203" pitchFamily="34" charset="0"/>
              </a:rPr>
              <a:t>Optimize, run and manage customer apps/workloads</a:t>
            </a:r>
            <a:endParaRPr kumimoji="0" lang="en-US" sz="1100" b="0" i="0" u="none" strike="noStrike" kern="0" cap="none" spc="0" normalizeH="0" baseline="0" noProof="0">
              <a:ln>
                <a:noFill/>
              </a:ln>
              <a:solidFill>
                <a:schemeClr val="tx1"/>
              </a:solidFill>
              <a:effectLst/>
              <a:uLnTx/>
              <a:uFillTx/>
              <a:latin typeface="+mj-lt"/>
              <a:ea typeface="Segoe UI" panose="020B0502040204020203" pitchFamily="34" charset="0"/>
              <a:cs typeface="Segoe UI Light" panose="020B0502040204020203" pitchFamily="34" charset="0"/>
            </a:endParaRPr>
          </a:p>
        </p:txBody>
      </p:sp>
      <p:sp>
        <p:nvSpPr>
          <p:cNvPr id="179" name="Rectangle 178">
            <a:extLst>
              <a:ext uri="{FF2B5EF4-FFF2-40B4-BE49-F238E27FC236}">
                <a16:creationId xmlns:a16="http://schemas.microsoft.com/office/drawing/2014/main" id="{3F3098C1-DE15-4BB9-93F2-5AB9CE41B7E9}"/>
              </a:ext>
            </a:extLst>
          </p:cNvPr>
          <p:cNvSpPr/>
          <p:nvPr/>
        </p:nvSpPr>
        <p:spPr bwMode="auto">
          <a:xfrm>
            <a:off x="7562537" y="4154342"/>
            <a:ext cx="3307070" cy="152392"/>
          </a:xfrm>
          <a:prstGeom prst="rect">
            <a:avLst/>
          </a:prstGeom>
          <a:solidFill>
            <a:srgbClr val="00BCF2"/>
          </a:solidFill>
          <a:ln>
            <a:solidFill>
              <a:srgbClr val="A2C9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lang="pl-PL" sz="1100" kern="0">
                <a:solidFill>
                  <a:schemeClr val="tx1"/>
                </a:solidFill>
                <a:latin typeface="+mj-lt"/>
                <a:ea typeface="Segoe UI" panose="020B0502040204020203" pitchFamily="34" charset="0"/>
                <a:cs typeface="Segoe UI Light" panose="020B0502040204020203" pitchFamily="34" charset="0"/>
              </a:rPr>
              <a:t>Managed Hosters Datacenter Optimization</a:t>
            </a:r>
            <a:endParaRPr kumimoji="0" lang="en-US" sz="1100" b="0" i="0" u="none" strike="noStrike" kern="0" cap="none" spc="0" normalizeH="0" baseline="0" noProof="0">
              <a:ln>
                <a:noFill/>
              </a:ln>
              <a:solidFill>
                <a:schemeClr val="tx1"/>
              </a:solidFill>
              <a:effectLst/>
              <a:uLnTx/>
              <a:uFillTx/>
              <a:latin typeface="+mj-lt"/>
              <a:ea typeface="Segoe UI"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7CD069C6-FAC5-4A23-86F6-E044D080CCB9}"/>
              </a:ext>
            </a:extLst>
          </p:cNvPr>
          <p:cNvSpPr/>
          <p:nvPr/>
        </p:nvSpPr>
        <p:spPr>
          <a:xfrm>
            <a:off x="7416545" y="890290"/>
            <a:ext cx="3996750" cy="5748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BCC555B-7170-4E67-AAD5-13C555A660B7}"/>
              </a:ext>
            </a:extLst>
          </p:cNvPr>
          <p:cNvSpPr/>
          <p:nvPr/>
        </p:nvSpPr>
        <p:spPr bwMode="auto">
          <a:xfrm>
            <a:off x="7539665" y="6253870"/>
            <a:ext cx="3329942" cy="152392"/>
          </a:xfrm>
          <a:prstGeom prst="rect">
            <a:avLst/>
          </a:prstGeom>
          <a:solidFill>
            <a:srgbClr val="00B294"/>
          </a:solidFill>
          <a:ln>
            <a:solidFill>
              <a:srgbClr val="C6BAA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6554" rIns="0" bIns="126554" numCol="1" spcCol="0" rtlCol="0" fromWordArt="0" anchor="ctr" anchorCtr="0" forceAA="0" compatLnSpc="1">
            <a:prstTxWarp prst="textNoShape">
              <a:avLst/>
            </a:prstTxWarp>
            <a:noAutofit/>
          </a:bodyPr>
          <a:lstStyle/>
          <a:p>
            <a:pPr marL="0" marR="0" lvl="0" indent="0" algn="l" defTabSz="806604" rtl="0" eaLnBrk="1" fontAlgn="base" latinLnBrk="0" hangingPunct="1">
              <a:lnSpc>
                <a:spcPct val="90000"/>
              </a:lnSpc>
              <a:spcBef>
                <a:spcPct val="0"/>
              </a:spcBef>
              <a:spcAft>
                <a:spcPct val="0"/>
              </a:spcAft>
              <a:buClrTx/>
              <a:buSzTx/>
              <a:buFontTx/>
              <a:buNone/>
              <a:tabLst/>
              <a:defRPr/>
            </a:pPr>
            <a:r>
              <a:rPr kumimoji="0" lang="en-US" sz="1100" b="0" i="0" u="none" strike="noStrike" kern="0" cap="none" spc="0" normalizeH="0" baseline="0" noProof="0">
                <a:ln>
                  <a:noFill/>
                </a:ln>
                <a:solidFill>
                  <a:srgbClr val="505050">
                    <a:lumMod val="50000"/>
                  </a:srgbClr>
                </a:solidFill>
                <a:effectLst/>
                <a:uLnTx/>
                <a:uFillTx/>
                <a:latin typeface="+mj-lt"/>
                <a:ea typeface="Segoe UI" panose="020B0502040204020203" pitchFamily="34" charset="0"/>
                <a:cs typeface="Segoe UI Light" panose="020B0502040204020203" pitchFamily="34" charset="0"/>
              </a:rPr>
              <a:t>SQL </a:t>
            </a:r>
            <a:r>
              <a:rPr lang="en-US" sz="1100" kern="0">
                <a:solidFill>
                  <a:srgbClr val="505050">
                    <a:lumMod val="50000"/>
                  </a:srgbClr>
                </a:solidFill>
                <a:latin typeface="+mj-lt"/>
                <a:ea typeface="Segoe UI" panose="020B0502040204020203" pitchFamily="34" charset="0"/>
                <a:cs typeface="Segoe UI Light" panose="020B0502040204020203" pitchFamily="34" charset="0"/>
              </a:rPr>
              <a:t>for</a:t>
            </a:r>
            <a:r>
              <a:rPr kumimoji="0" lang="en-US" sz="1100" b="0" i="0" u="none" strike="noStrike" kern="0" cap="none" spc="0" normalizeH="0" baseline="0" noProof="0">
                <a:ln>
                  <a:noFill/>
                </a:ln>
                <a:solidFill>
                  <a:srgbClr val="505050">
                    <a:lumMod val="50000"/>
                  </a:srgbClr>
                </a:solidFill>
                <a:effectLst/>
                <a:uLnTx/>
                <a:uFillTx/>
                <a:latin typeface="+mj-lt"/>
                <a:ea typeface="Segoe UI" panose="020B0502040204020203" pitchFamily="34" charset="0"/>
                <a:cs typeface="Segoe UI Light" panose="020B0502040204020203" pitchFamily="34" charset="0"/>
              </a:rPr>
              <a:t> Linux</a:t>
            </a:r>
          </a:p>
        </p:txBody>
      </p:sp>
    </p:spTree>
    <p:extLst>
      <p:ext uri="{BB962C8B-B14F-4D97-AF65-F5344CB8AC3E}">
        <p14:creationId xmlns:p14="http://schemas.microsoft.com/office/powerpoint/2010/main" val="87049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4326"/>
          </a:xfrm>
          <a:solidFill>
            <a:srgbClr val="00188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3600">
                <a:solidFill>
                  <a:prstClr val="white"/>
                </a:solidFill>
                <a:latin typeface="Segoe UI Light" panose="020B0502040204020203" pitchFamily="34" charset="0"/>
                <a:ea typeface="+mn-ea"/>
                <a:cs typeface="Segoe UI Light" panose="020B0502040204020203" pitchFamily="34" charset="0"/>
              </a:rPr>
              <a:t>  </a:t>
            </a:r>
            <a:r>
              <a:rPr lang="en-US" sz="3600" b="1">
                <a:solidFill>
                  <a:prstClr val="white"/>
                </a:solidFill>
                <a:latin typeface="Segoe UI Light" panose="020B0502040204020203" pitchFamily="34" charset="0"/>
                <a:ea typeface="+mn-ea"/>
                <a:cs typeface="Segoe UI Light" panose="020B0502040204020203" pitchFamily="34" charset="0"/>
              </a:rPr>
              <a:t>FY18 Transformation for Growth: MSP Strategic </a:t>
            </a:r>
            <a:r>
              <a:rPr lang="pl-PL" sz="3600" b="1" err="1">
                <a:solidFill>
                  <a:prstClr val="white"/>
                </a:solidFill>
                <a:latin typeface="Segoe UI Light" panose="020B0502040204020203" pitchFamily="34" charset="0"/>
                <a:ea typeface="+mn-ea"/>
                <a:cs typeface="Segoe UI Light" panose="020B0502040204020203" pitchFamily="34" charset="0"/>
              </a:rPr>
              <a:t>Initiatives</a:t>
            </a:r>
            <a:endParaRPr lang="en-US" sz="3600" b="1">
              <a:solidFill>
                <a:prstClr val="white"/>
              </a:solidFill>
              <a:latin typeface="Segoe UI Light" panose="020B0502040204020203" pitchFamily="34" charset="0"/>
              <a:ea typeface="+mn-ea"/>
              <a:cs typeface="Segoe UI Light" panose="020B0502040204020203" pitchFamily="34" charset="0"/>
            </a:endParaRPr>
          </a:p>
        </p:txBody>
      </p:sp>
      <p:sp>
        <p:nvSpPr>
          <p:cNvPr id="5" name="Rectangle 4"/>
          <p:cNvSpPr/>
          <p:nvPr/>
        </p:nvSpPr>
        <p:spPr>
          <a:xfrm>
            <a:off x="0" y="950050"/>
            <a:ext cx="12192000" cy="32247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srgbClr val="FFFFFF"/>
                </a:solidFill>
                <a:latin typeface="Segoe UI Semilight"/>
                <a:cs typeface="Segoe UI Semibold" panose="020B0702040204020203" pitchFamily="34" charset="0"/>
              </a:rPr>
              <a:t>Strategic Initiatives</a:t>
            </a:r>
          </a:p>
        </p:txBody>
      </p:sp>
      <p:sp>
        <p:nvSpPr>
          <p:cNvPr id="6" name="Rectangle 5"/>
          <p:cNvSpPr/>
          <p:nvPr/>
        </p:nvSpPr>
        <p:spPr>
          <a:xfrm>
            <a:off x="128779" y="1410049"/>
            <a:ext cx="3821007" cy="2331334"/>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049" fontAlgn="base">
              <a:lnSpc>
                <a:spcPct val="90000"/>
              </a:lnSpc>
              <a:spcBef>
                <a:spcPct val="0"/>
              </a:spcBef>
              <a:spcAft>
                <a:spcPts val="600"/>
              </a:spcAft>
              <a:defRPr/>
            </a:pPr>
            <a:endParaRPr lang="en-US" kern="0">
              <a:gradFill>
                <a:gsLst>
                  <a:gs pos="2917">
                    <a:prstClr val="black"/>
                  </a:gs>
                  <a:gs pos="30000">
                    <a:prstClr val="black"/>
                  </a:gs>
                </a:gsLst>
                <a:lin ang="5400000" scaled="0"/>
              </a:gradFill>
              <a:latin typeface="Calibri Light" panose="020F0302020204030204"/>
            </a:endParaRPr>
          </a:p>
        </p:txBody>
      </p:sp>
      <p:sp>
        <p:nvSpPr>
          <p:cNvPr id="10" name="Rectangle 9"/>
          <p:cNvSpPr/>
          <p:nvPr/>
        </p:nvSpPr>
        <p:spPr>
          <a:xfrm>
            <a:off x="4209504" y="1399725"/>
            <a:ext cx="3899229" cy="2387575"/>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29973" y="1387580"/>
            <a:ext cx="3785705" cy="2398566"/>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8779" y="4526281"/>
            <a:ext cx="3821007" cy="2331334"/>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65715" y="4450145"/>
            <a:ext cx="3850170" cy="2341658"/>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279" y="3928676"/>
            <a:ext cx="8269392" cy="350843"/>
          </a:xfrm>
          <a:prstGeom prst="rect">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srgbClr val="FFFFFF"/>
                </a:solidFill>
                <a:latin typeface="Segoe UI Semilight"/>
                <a:cs typeface="Segoe UI Semibold" panose="020B0702040204020203" pitchFamily="34" charset="0"/>
              </a:rPr>
              <a:t>“Recruit, Develop, Launch &amp; Grow” with Named MSPs</a:t>
            </a:r>
          </a:p>
        </p:txBody>
      </p:sp>
      <p:sp>
        <p:nvSpPr>
          <p:cNvPr id="16" name="Rectangle 15"/>
          <p:cNvSpPr/>
          <p:nvPr/>
        </p:nvSpPr>
        <p:spPr>
          <a:xfrm>
            <a:off x="8377633" y="3927304"/>
            <a:ext cx="3766705" cy="340328"/>
          </a:xfrm>
          <a:prstGeom prst="rect">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t>Delivering Impact</a:t>
            </a:r>
          </a:p>
        </p:txBody>
      </p:sp>
      <p:graphicFrame>
        <p:nvGraphicFramePr>
          <p:cNvPr id="17" name="Table 16"/>
          <p:cNvGraphicFramePr>
            <a:graphicFrameLocks noGrp="1"/>
          </p:cNvGraphicFramePr>
          <p:nvPr>
            <p:extLst>
              <p:ext uri="{D42A27DB-BD31-4B8C-83A1-F6EECF244321}">
                <p14:modId xmlns:p14="http://schemas.microsoft.com/office/powerpoint/2010/main" val="2641246737"/>
              </p:ext>
            </p:extLst>
          </p:nvPr>
        </p:nvGraphicFramePr>
        <p:xfrm>
          <a:off x="128780" y="1410049"/>
          <a:ext cx="3874082" cy="415533"/>
        </p:xfrm>
        <a:graphic>
          <a:graphicData uri="http://schemas.openxmlformats.org/drawingml/2006/table">
            <a:tbl>
              <a:tblPr/>
              <a:tblGrid>
                <a:gridCol w="3874082">
                  <a:extLst>
                    <a:ext uri="{9D8B030D-6E8A-4147-A177-3AD203B41FA5}">
                      <a16:colId xmlns:a16="http://schemas.microsoft.com/office/drawing/2014/main" val="4277446325"/>
                    </a:ext>
                  </a:extLst>
                </a:gridCol>
              </a:tblGrid>
              <a:tr h="415533">
                <a:tc>
                  <a:txBody>
                    <a:bodyPr/>
                    <a:lstStyle/>
                    <a:p>
                      <a:r>
                        <a:rPr lang="en-US" sz="2000" b="0" i="0">
                          <a:solidFill>
                            <a:schemeClr val="bg1"/>
                          </a:solidFill>
                          <a:latin typeface="+mn-lt"/>
                        </a:rPr>
                        <a:t>Modern / Digital</a:t>
                      </a:r>
                      <a:r>
                        <a:rPr lang="en-US" sz="2000" b="0" i="0" baseline="0">
                          <a:solidFill>
                            <a:schemeClr val="bg1"/>
                          </a:solidFill>
                          <a:latin typeface="+mn-lt"/>
                        </a:rPr>
                        <a:t> Workplace</a:t>
                      </a:r>
                      <a:endParaRPr lang="en-US" sz="2000" b="0" i="0">
                        <a:solidFill>
                          <a:schemeClr val="bg1"/>
                        </a:solidFill>
                        <a:latin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F7F7F"/>
                    </a:solidFill>
                  </a:tcPr>
                </a:tc>
                <a:extLst>
                  <a:ext uri="{0D108BD9-81ED-4DB2-BD59-A6C34878D82A}">
                    <a16:rowId xmlns:a16="http://schemas.microsoft.com/office/drawing/2014/main" val="1955893837"/>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339237056"/>
              </p:ext>
            </p:extLst>
          </p:nvPr>
        </p:nvGraphicFramePr>
        <p:xfrm>
          <a:off x="4209504" y="1410049"/>
          <a:ext cx="3899229" cy="404237"/>
        </p:xfrm>
        <a:graphic>
          <a:graphicData uri="http://schemas.openxmlformats.org/drawingml/2006/table">
            <a:tbl>
              <a:tblPr/>
              <a:tblGrid>
                <a:gridCol w="3899229">
                  <a:extLst>
                    <a:ext uri="{9D8B030D-6E8A-4147-A177-3AD203B41FA5}">
                      <a16:colId xmlns:a16="http://schemas.microsoft.com/office/drawing/2014/main" val="4277446325"/>
                    </a:ext>
                  </a:extLst>
                </a:gridCol>
              </a:tblGrid>
              <a:tr h="404237">
                <a:tc>
                  <a:txBody>
                    <a:bodyPr/>
                    <a:lstStyle/>
                    <a:p>
                      <a:r>
                        <a:rPr lang="en-US" sz="2000">
                          <a:solidFill>
                            <a:schemeClr val="bg1"/>
                          </a:solidFill>
                          <a:latin typeface="+mn-lt"/>
                        </a:rPr>
                        <a:t>Cloud Infrastructure &amp; </a:t>
                      </a:r>
                      <a:r>
                        <a:rPr lang="en-US" sz="2000" err="1">
                          <a:solidFill>
                            <a:schemeClr val="bg1"/>
                          </a:solidFill>
                          <a:latin typeface="+mn-lt"/>
                        </a:rPr>
                        <a:t>Mgmt</a:t>
                      </a:r>
                      <a:endParaRPr lang="en-US" sz="2000">
                        <a:solidFill>
                          <a:schemeClr val="bg1"/>
                        </a:solidFill>
                        <a:latin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F7F7F"/>
                    </a:solidFill>
                  </a:tcPr>
                </a:tc>
                <a:extLst>
                  <a:ext uri="{0D108BD9-81ED-4DB2-BD59-A6C34878D82A}">
                    <a16:rowId xmlns:a16="http://schemas.microsoft.com/office/drawing/2014/main" val="1955893837"/>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151492286"/>
              </p:ext>
            </p:extLst>
          </p:nvPr>
        </p:nvGraphicFramePr>
        <p:xfrm>
          <a:off x="8329973" y="1413797"/>
          <a:ext cx="3785704" cy="396240"/>
        </p:xfrm>
        <a:graphic>
          <a:graphicData uri="http://schemas.openxmlformats.org/drawingml/2006/table">
            <a:tbl>
              <a:tblPr/>
              <a:tblGrid>
                <a:gridCol w="3785704">
                  <a:extLst>
                    <a:ext uri="{9D8B030D-6E8A-4147-A177-3AD203B41FA5}">
                      <a16:colId xmlns:a16="http://schemas.microsoft.com/office/drawing/2014/main" val="4277446325"/>
                    </a:ext>
                  </a:extLst>
                </a:gridCol>
              </a:tblGrid>
              <a:tr h="364892">
                <a:tc>
                  <a:txBody>
                    <a:bodyPr/>
                    <a:lstStyle/>
                    <a:p>
                      <a:r>
                        <a:rPr lang="en-US" sz="2000">
                          <a:solidFill>
                            <a:schemeClr val="bg1"/>
                          </a:solidFill>
                          <a:latin typeface="+mn-lt"/>
                        </a:rPr>
                        <a:t>Data</a:t>
                      </a:r>
                      <a:r>
                        <a:rPr lang="en-US" sz="2000" baseline="0">
                          <a:solidFill>
                            <a:schemeClr val="bg1"/>
                          </a:solidFill>
                          <a:latin typeface="+mn-lt"/>
                        </a:rPr>
                        <a:t> Strategy &amp; Analytics</a:t>
                      </a:r>
                      <a:endParaRPr lang="en-US" sz="2000">
                        <a:solidFill>
                          <a:schemeClr val="bg1"/>
                        </a:solidFill>
                        <a:latin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F7F7F"/>
                    </a:solidFill>
                  </a:tcPr>
                </a:tc>
                <a:extLst>
                  <a:ext uri="{0D108BD9-81ED-4DB2-BD59-A6C34878D82A}">
                    <a16:rowId xmlns:a16="http://schemas.microsoft.com/office/drawing/2014/main" val="1955893837"/>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502063560"/>
              </p:ext>
            </p:extLst>
          </p:nvPr>
        </p:nvGraphicFramePr>
        <p:xfrm>
          <a:off x="128779" y="4403894"/>
          <a:ext cx="3821007" cy="404237"/>
        </p:xfrm>
        <a:graphic>
          <a:graphicData uri="http://schemas.openxmlformats.org/drawingml/2006/table">
            <a:tbl>
              <a:tblPr/>
              <a:tblGrid>
                <a:gridCol w="3821007">
                  <a:extLst>
                    <a:ext uri="{9D8B030D-6E8A-4147-A177-3AD203B41FA5}">
                      <a16:colId xmlns:a16="http://schemas.microsoft.com/office/drawing/2014/main" val="4277446325"/>
                    </a:ext>
                  </a:extLst>
                </a:gridCol>
              </a:tblGrid>
              <a:tr h="404237">
                <a:tc>
                  <a:txBody>
                    <a:bodyPr/>
                    <a:lstStyle/>
                    <a:p>
                      <a:r>
                        <a:rPr lang="en-US" sz="2000">
                          <a:solidFill>
                            <a:schemeClr val="bg1"/>
                          </a:solidFill>
                        </a:rPr>
                        <a:t>Global Managed Partners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F7F7F"/>
                    </a:solidFill>
                  </a:tcPr>
                </a:tc>
                <a:extLst>
                  <a:ext uri="{0D108BD9-81ED-4DB2-BD59-A6C34878D82A}">
                    <a16:rowId xmlns:a16="http://schemas.microsoft.com/office/drawing/2014/main" val="1955893837"/>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154433482"/>
              </p:ext>
            </p:extLst>
          </p:nvPr>
        </p:nvGraphicFramePr>
        <p:xfrm>
          <a:off x="4265714" y="4443101"/>
          <a:ext cx="3850171" cy="404237"/>
        </p:xfrm>
        <a:graphic>
          <a:graphicData uri="http://schemas.openxmlformats.org/drawingml/2006/table">
            <a:tbl>
              <a:tblPr/>
              <a:tblGrid>
                <a:gridCol w="3850171">
                  <a:extLst>
                    <a:ext uri="{9D8B030D-6E8A-4147-A177-3AD203B41FA5}">
                      <a16:colId xmlns:a16="http://schemas.microsoft.com/office/drawing/2014/main" val="4277446325"/>
                    </a:ext>
                  </a:extLst>
                </a:gridCol>
              </a:tblGrid>
              <a:tr h="404237">
                <a:tc>
                  <a:txBody>
                    <a:bodyPr/>
                    <a:lstStyle/>
                    <a:p>
                      <a:r>
                        <a:rPr lang="en-US" sz="2000">
                          <a:solidFill>
                            <a:schemeClr val="bg1"/>
                          </a:solidFill>
                        </a:rPr>
                        <a:t>Field</a:t>
                      </a:r>
                      <a:r>
                        <a:rPr lang="en-US" sz="2000" baseline="0">
                          <a:solidFill>
                            <a:schemeClr val="bg1"/>
                          </a:solidFill>
                        </a:rPr>
                        <a:t> Managed Partners</a:t>
                      </a:r>
                      <a:endParaRPr lang="en-US" sz="2000">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F7F7F"/>
                    </a:solidFill>
                  </a:tcPr>
                </a:tc>
                <a:extLst>
                  <a:ext uri="{0D108BD9-81ED-4DB2-BD59-A6C34878D82A}">
                    <a16:rowId xmlns:a16="http://schemas.microsoft.com/office/drawing/2014/main" val="1955893837"/>
                  </a:ext>
                </a:extLst>
              </a:tr>
            </a:tbl>
          </a:graphicData>
        </a:graphic>
      </p:graphicFrame>
      <p:sp>
        <p:nvSpPr>
          <p:cNvPr id="24" name="TextBox 23"/>
          <p:cNvSpPr txBox="1"/>
          <p:nvPr/>
        </p:nvSpPr>
        <p:spPr>
          <a:xfrm>
            <a:off x="128778" y="1871499"/>
            <a:ext cx="3736137" cy="1908215"/>
          </a:xfrm>
          <a:prstGeom prst="rect">
            <a:avLst/>
          </a:prstGeom>
          <a:noFill/>
        </p:spPr>
        <p:txBody>
          <a:bodyPr wrap="square" rtlCol="0">
            <a:spAutoFit/>
          </a:bodyPr>
          <a:lstStyle/>
          <a:p>
            <a:pPr marL="228600" lvl="0" indent="-228600">
              <a:spcBef>
                <a:spcPts val="600"/>
              </a:spcBef>
              <a:buFont typeface="Arial" panose="020B0604020202020204" pitchFamily="34" charset="0"/>
              <a:buChar char="•"/>
              <a:defRPr/>
            </a:pPr>
            <a:r>
              <a:rPr lang="en-US">
                <a:solidFill>
                  <a:srgbClr val="353535"/>
                </a:solidFill>
                <a:latin typeface="Segoe UI Semilight"/>
              </a:rPr>
              <a:t>Scale Office 365 through MMs &amp;</a:t>
            </a:r>
            <a:br>
              <a:rPr lang="en-US">
                <a:solidFill>
                  <a:srgbClr val="353535"/>
                </a:solidFill>
                <a:latin typeface="Segoe UI Semilight"/>
              </a:rPr>
            </a:br>
            <a:r>
              <a:rPr lang="en-US">
                <a:solidFill>
                  <a:srgbClr val="353535"/>
                </a:solidFill>
                <a:latin typeface="Segoe UI Semilight"/>
              </a:rPr>
              <a:t>Cloud MSPs</a:t>
            </a:r>
          </a:p>
          <a:p>
            <a:pPr marL="228600" lvl="0" indent="-228600">
              <a:spcBef>
                <a:spcPts val="600"/>
              </a:spcBef>
              <a:buFont typeface="Arial" panose="020B0604020202020204" pitchFamily="34" charset="0"/>
              <a:buChar char="•"/>
              <a:defRPr/>
            </a:pPr>
            <a:r>
              <a:rPr lang="en-US">
                <a:solidFill>
                  <a:srgbClr val="353535"/>
                </a:solidFill>
                <a:latin typeface="Segoe UI Semilight"/>
              </a:rPr>
              <a:t>Drive Hosted Exchange Migration to O365</a:t>
            </a:r>
          </a:p>
          <a:p>
            <a:pPr marL="228600" lvl="0" indent="-228600">
              <a:spcBef>
                <a:spcPts val="600"/>
              </a:spcBef>
              <a:buFont typeface="Arial" panose="020B0604020202020204" pitchFamily="34" charset="0"/>
              <a:buChar char="•"/>
              <a:defRPr/>
            </a:pPr>
            <a:r>
              <a:rPr lang="en-US">
                <a:solidFill>
                  <a:srgbClr val="353535"/>
                </a:solidFill>
                <a:latin typeface="Segoe UI Semilight"/>
              </a:rPr>
              <a:t>Lead Adoption with Cloud Voice in </a:t>
            </a:r>
            <a:r>
              <a:rPr lang="en-US" err="1">
                <a:solidFill>
                  <a:srgbClr val="353535"/>
                </a:solidFill>
                <a:latin typeface="Segoe UI Semilight"/>
              </a:rPr>
              <a:t>Telcos</a:t>
            </a:r>
            <a:r>
              <a:rPr lang="en-US">
                <a:solidFill>
                  <a:srgbClr val="353535"/>
                </a:solidFill>
                <a:latin typeface="Segoe UI Semilight"/>
              </a:rPr>
              <a:t> &amp; Key </a:t>
            </a:r>
            <a:r>
              <a:rPr lang="en-US" err="1">
                <a:solidFill>
                  <a:srgbClr val="353535"/>
                </a:solidFill>
                <a:latin typeface="Segoe UI Semilight"/>
              </a:rPr>
              <a:t>Hosters</a:t>
            </a:r>
            <a:endParaRPr lang="en-US">
              <a:solidFill>
                <a:srgbClr val="353535"/>
              </a:solidFill>
              <a:latin typeface="Segoe UI Semilight"/>
            </a:endParaRPr>
          </a:p>
        </p:txBody>
      </p:sp>
      <p:sp>
        <p:nvSpPr>
          <p:cNvPr id="25" name="TextBox 24"/>
          <p:cNvSpPr txBox="1"/>
          <p:nvPr/>
        </p:nvSpPr>
        <p:spPr>
          <a:xfrm>
            <a:off x="4228665" y="1817022"/>
            <a:ext cx="3677549" cy="1692771"/>
          </a:xfrm>
          <a:prstGeom prst="rect">
            <a:avLst/>
          </a:prstGeom>
          <a:noFill/>
        </p:spPr>
        <p:txBody>
          <a:bodyPr wrap="square" rtlCol="0">
            <a:spAutoFit/>
          </a:bodyPr>
          <a:lstStyle/>
          <a:p>
            <a:pPr marL="228600" lvl="0" indent="-228600">
              <a:spcBef>
                <a:spcPts val="600"/>
              </a:spcBef>
              <a:buFont typeface="Arial" panose="020B0604020202020204" pitchFamily="34" charset="0"/>
              <a:buChar char="•"/>
              <a:defRPr/>
            </a:pPr>
            <a:r>
              <a:rPr lang="en-US">
                <a:solidFill>
                  <a:srgbClr val="353535"/>
                </a:solidFill>
                <a:latin typeface="Segoe UI Semilight"/>
              </a:rPr>
              <a:t>Recruit </a:t>
            </a:r>
            <a:r>
              <a:rPr lang="en-US" err="1">
                <a:solidFill>
                  <a:srgbClr val="353535"/>
                </a:solidFill>
                <a:latin typeface="Segoe UI Semilight"/>
              </a:rPr>
              <a:t>Hosters</a:t>
            </a:r>
            <a:r>
              <a:rPr lang="en-US">
                <a:solidFill>
                  <a:srgbClr val="353535"/>
                </a:solidFill>
                <a:latin typeface="Segoe UI Semilight"/>
              </a:rPr>
              <a:t> to Azure Stack and develop Sovereign DC</a:t>
            </a:r>
          </a:p>
          <a:p>
            <a:pPr marL="228600" lvl="0" indent="-228600">
              <a:spcBef>
                <a:spcPts val="600"/>
              </a:spcBef>
              <a:buFont typeface="Arial" panose="020B0604020202020204" pitchFamily="34" charset="0"/>
              <a:buChar char="•"/>
              <a:defRPr/>
            </a:pPr>
            <a:r>
              <a:rPr lang="en-US">
                <a:solidFill>
                  <a:srgbClr val="353535"/>
                </a:solidFill>
                <a:latin typeface="Segoe UI Semilight"/>
              </a:rPr>
              <a:t>Drive </a:t>
            </a:r>
            <a:r>
              <a:rPr lang="en-US" err="1">
                <a:solidFill>
                  <a:srgbClr val="353535"/>
                </a:solidFill>
                <a:latin typeface="Segoe UI Semilight"/>
              </a:rPr>
              <a:t>Hoster</a:t>
            </a:r>
            <a:r>
              <a:rPr lang="en-US">
                <a:solidFill>
                  <a:srgbClr val="353535"/>
                </a:solidFill>
                <a:latin typeface="Segoe UI Semilight"/>
              </a:rPr>
              <a:t> DC Migration</a:t>
            </a:r>
          </a:p>
          <a:p>
            <a:pPr marL="228600" lvl="0" indent="-228600">
              <a:spcBef>
                <a:spcPts val="600"/>
              </a:spcBef>
              <a:buFont typeface="Arial" panose="020B0604020202020204" pitchFamily="34" charset="0"/>
              <a:buChar char="•"/>
              <a:defRPr/>
            </a:pPr>
            <a:r>
              <a:rPr lang="en-US">
                <a:solidFill>
                  <a:srgbClr val="353535"/>
                </a:solidFill>
                <a:latin typeface="Segoe UI Semilight"/>
              </a:rPr>
              <a:t>Accelerate Customer App &amp; </a:t>
            </a:r>
            <a:r>
              <a:rPr lang="en-US" sz="2000">
                <a:solidFill>
                  <a:srgbClr val="353535"/>
                </a:solidFill>
                <a:latin typeface="Segoe UI Semilight"/>
              </a:rPr>
              <a:t>DC Migrations</a:t>
            </a:r>
          </a:p>
        </p:txBody>
      </p:sp>
      <p:sp>
        <p:nvSpPr>
          <p:cNvPr id="33" name="Oval 32"/>
          <p:cNvSpPr/>
          <p:nvPr/>
        </p:nvSpPr>
        <p:spPr>
          <a:xfrm>
            <a:off x="3562541" y="1469654"/>
            <a:ext cx="401843" cy="314369"/>
          </a:xfrm>
          <a:prstGeom prst="ellipse">
            <a:avLst/>
          </a:prstGeom>
          <a:solidFill>
            <a:srgbClr val="3A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34" name="Oval 33"/>
          <p:cNvSpPr/>
          <p:nvPr/>
        </p:nvSpPr>
        <p:spPr>
          <a:xfrm>
            <a:off x="7659444" y="1427718"/>
            <a:ext cx="373422" cy="326522"/>
          </a:xfrm>
          <a:prstGeom prst="ellipse">
            <a:avLst/>
          </a:prstGeom>
          <a:solidFill>
            <a:srgbClr val="3A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26" name="TextBox 25"/>
          <p:cNvSpPr txBox="1"/>
          <p:nvPr/>
        </p:nvSpPr>
        <p:spPr>
          <a:xfrm>
            <a:off x="8315375" y="1823049"/>
            <a:ext cx="3876625" cy="1908215"/>
          </a:xfrm>
          <a:prstGeom prst="rect">
            <a:avLst/>
          </a:prstGeom>
          <a:noFill/>
        </p:spPr>
        <p:txBody>
          <a:bodyPr wrap="square" rtlCol="0">
            <a:spAutoFit/>
          </a:bodyPr>
          <a:lstStyle/>
          <a:p>
            <a:pPr marL="228600" lvl="0" indent="-228600">
              <a:spcBef>
                <a:spcPts val="600"/>
              </a:spcBef>
              <a:buFont typeface="Arial" panose="020B0604020202020204" pitchFamily="34" charset="0"/>
              <a:buChar char="•"/>
              <a:defRPr/>
            </a:pPr>
            <a:r>
              <a:rPr lang="en-US">
                <a:solidFill>
                  <a:srgbClr val="353535"/>
                </a:solidFill>
                <a:latin typeface="Segoe UI Semilight"/>
              </a:rPr>
              <a:t>Develop &amp; Launch Hybrid Data Platform with </a:t>
            </a:r>
            <a:r>
              <a:rPr lang="en-US" err="1">
                <a:solidFill>
                  <a:srgbClr val="353535"/>
                </a:solidFill>
                <a:latin typeface="Segoe UI Semilight"/>
              </a:rPr>
              <a:t>Hosters</a:t>
            </a:r>
            <a:endParaRPr lang="en-US">
              <a:solidFill>
                <a:srgbClr val="353535"/>
              </a:solidFill>
              <a:latin typeface="Segoe UI Semilight"/>
            </a:endParaRPr>
          </a:p>
          <a:p>
            <a:pPr marL="228600" lvl="0" indent="-228600">
              <a:spcBef>
                <a:spcPts val="600"/>
              </a:spcBef>
              <a:buFont typeface="Arial" panose="020B0604020202020204" pitchFamily="34" charset="0"/>
              <a:buChar char="•"/>
              <a:defRPr/>
            </a:pPr>
            <a:r>
              <a:rPr lang="en-US">
                <a:solidFill>
                  <a:srgbClr val="353535"/>
                </a:solidFill>
                <a:latin typeface="Segoe UI Semilight"/>
              </a:rPr>
              <a:t>Incubate IoT &amp; AI with </a:t>
            </a:r>
            <a:r>
              <a:rPr lang="en-US" err="1">
                <a:solidFill>
                  <a:srgbClr val="353535"/>
                </a:solidFill>
                <a:latin typeface="Segoe UI Semilight"/>
              </a:rPr>
              <a:t>Telcos</a:t>
            </a:r>
            <a:r>
              <a:rPr lang="en-US">
                <a:solidFill>
                  <a:srgbClr val="353535"/>
                </a:solidFill>
                <a:latin typeface="Segoe UI Semilight"/>
              </a:rPr>
              <a:t> and</a:t>
            </a:r>
            <a:br>
              <a:rPr lang="en-US">
                <a:solidFill>
                  <a:srgbClr val="353535"/>
                </a:solidFill>
                <a:latin typeface="Segoe UI Semilight"/>
              </a:rPr>
            </a:br>
            <a:r>
              <a:rPr lang="en-US">
                <a:solidFill>
                  <a:srgbClr val="353535"/>
                </a:solidFill>
                <a:latin typeface="Segoe UI Semilight"/>
              </a:rPr>
              <a:t>Cloud MSPs</a:t>
            </a:r>
          </a:p>
          <a:p>
            <a:pPr marL="228600" lvl="0" indent="-228600">
              <a:spcBef>
                <a:spcPts val="600"/>
              </a:spcBef>
              <a:buFont typeface="Arial" panose="020B0604020202020204" pitchFamily="34" charset="0"/>
              <a:buChar char="•"/>
              <a:defRPr/>
            </a:pPr>
            <a:r>
              <a:rPr lang="en-US">
                <a:solidFill>
                  <a:srgbClr val="353535"/>
                </a:solidFill>
                <a:latin typeface="Segoe UI Semilight"/>
              </a:rPr>
              <a:t>Recruit &amp; Develop SQL for Linux adoption with </a:t>
            </a:r>
            <a:r>
              <a:rPr lang="en-US" err="1">
                <a:solidFill>
                  <a:srgbClr val="353535"/>
                </a:solidFill>
                <a:latin typeface="Segoe UI Semilight"/>
              </a:rPr>
              <a:t>Hosters</a:t>
            </a:r>
            <a:endParaRPr lang="en-US" kern="0">
              <a:solidFill>
                <a:srgbClr val="353535"/>
              </a:solidFill>
              <a:latin typeface="Segoe UI Semilight"/>
            </a:endParaRPr>
          </a:p>
        </p:txBody>
      </p:sp>
      <p:sp>
        <p:nvSpPr>
          <p:cNvPr id="39" name="Oval 38"/>
          <p:cNvSpPr/>
          <p:nvPr/>
        </p:nvSpPr>
        <p:spPr>
          <a:xfrm>
            <a:off x="7659443" y="4450146"/>
            <a:ext cx="373422" cy="351810"/>
          </a:xfrm>
          <a:prstGeom prst="ellipse">
            <a:avLst/>
          </a:prstGeom>
          <a:solidFill>
            <a:srgbClr val="3A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43" name="Oval 42"/>
          <p:cNvSpPr/>
          <p:nvPr/>
        </p:nvSpPr>
        <p:spPr>
          <a:xfrm>
            <a:off x="3491936" y="4436061"/>
            <a:ext cx="372979" cy="307777"/>
          </a:xfrm>
          <a:prstGeom prst="ellipse">
            <a:avLst/>
          </a:prstGeom>
          <a:solidFill>
            <a:srgbClr val="3A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sp>
        <p:nvSpPr>
          <p:cNvPr id="44" name="Oval 43"/>
          <p:cNvSpPr/>
          <p:nvPr/>
        </p:nvSpPr>
        <p:spPr>
          <a:xfrm>
            <a:off x="11682579" y="1427717"/>
            <a:ext cx="390081" cy="326523"/>
          </a:xfrm>
          <a:prstGeom prst="ellipse">
            <a:avLst/>
          </a:prstGeom>
          <a:solidFill>
            <a:srgbClr val="3A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27" name="TextBox 26"/>
          <p:cNvSpPr txBox="1"/>
          <p:nvPr/>
        </p:nvSpPr>
        <p:spPr>
          <a:xfrm>
            <a:off x="128779" y="4874616"/>
            <a:ext cx="2586712" cy="1431161"/>
          </a:xfrm>
          <a:prstGeom prst="rect">
            <a:avLst/>
          </a:prstGeom>
          <a:noFill/>
        </p:spPr>
        <p:txBody>
          <a:bodyPr wrap="square" rtlCol="0">
            <a:spAutoFit/>
          </a:bodyPr>
          <a:lstStyle/>
          <a:p>
            <a:pPr marL="228600" lvl="0" indent="-228600">
              <a:spcBef>
                <a:spcPts val="600"/>
              </a:spcBef>
              <a:buFont typeface="Arial" panose="020B0604020202020204" pitchFamily="34" charset="0"/>
              <a:buChar char="•"/>
              <a:defRPr/>
            </a:pPr>
            <a:r>
              <a:rPr lang="en-US" err="1">
                <a:solidFill>
                  <a:srgbClr val="353535"/>
                </a:solidFill>
                <a:latin typeface="Segoe UI Semilight"/>
              </a:rPr>
              <a:t>Telcos</a:t>
            </a:r>
            <a:endParaRPr lang="en-US">
              <a:solidFill>
                <a:srgbClr val="353535"/>
              </a:solidFill>
              <a:latin typeface="Segoe UI Semilight"/>
            </a:endParaRPr>
          </a:p>
          <a:p>
            <a:pPr marL="228600" lvl="0" indent="-228600">
              <a:spcBef>
                <a:spcPts val="600"/>
              </a:spcBef>
              <a:buFont typeface="Arial" panose="020B0604020202020204" pitchFamily="34" charset="0"/>
              <a:buChar char="•"/>
              <a:defRPr/>
            </a:pPr>
            <a:r>
              <a:rPr lang="en-US">
                <a:solidFill>
                  <a:srgbClr val="353535"/>
                </a:solidFill>
                <a:latin typeface="Segoe UI Semilight"/>
              </a:rPr>
              <a:t>Cloud MSPs</a:t>
            </a:r>
          </a:p>
          <a:p>
            <a:pPr marL="228600" lvl="0" indent="-228600">
              <a:spcBef>
                <a:spcPts val="600"/>
              </a:spcBef>
              <a:buFont typeface="Arial" panose="020B0604020202020204" pitchFamily="34" charset="0"/>
              <a:buChar char="•"/>
              <a:defRPr/>
            </a:pPr>
            <a:r>
              <a:rPr lang="en-US" err="1">
                <a:solidFill>
                  <a:srgbClr val="353535"/>
                </a:solidFill>
                <a:latin typeface="Segoe UI Semilight"/>
              </a:rPr>
              <a:t>Hosters</a:t>
            </a:r>
            <a:endParaRPr lang="en-US">
              <a:solidFill>
                <a:srgbClr val="353535"/>
              </a:solidFill>
              <a:latin typeface="Segoe UI Semilight"/>
            </a:endParaRPr>
          </a:p>
          <a:p>
            <a:pPr marL="228600" lvl="0" indent="-228600">
              <a:spcBef>
                <a:spcPts val="600"/>
              </a:spcBef>
              <a:buFont typeface="Arial" panose="020B0604020202020204" pitchFamily="34" charset="0"/>
              <a:buChar char="•"/>
              <a:defRPr/>
            </a:pPr>
            <a:r>
              <a:rPr lang="en-US" err="1">
                <a:solidFill>
                  <a:srgbClr val="353535"/>
                </a:solidFill>
                <a:latin typeface="Segoe UI Semilight"/>
              </a:rPr>
              <a:t>HyperScalers</a:t>
            </a:r>
            <a:endParaRPr lang="en-US">
              <a:solidFill>
                <a:srgbClr val="353535"/>
              </a:solidFill>
              <a:latin typeface="Segoe UI Semilight"/>
            </a:endParaRPr>
          </a:p>
        </p:txBody>
      </p:sp>
      <p:sp>
        <p:nvSpPr>
          <p:cNvPr id="42" name="Oval 41"/>
          <p:cNvSpPr/>
          <p:nvPr/>
        </p:nvSpPr>
        <p:spPr>
          <a:xfrm>
            <a:off x="11698156" y="3950380"/>
            <a:ext cx="382056" cy="317252"/>
          </a:xfrm>
          <a:prstGeom prst="ellipse">
            <a:avLst/>
          </a:prstGeom>
          <a:solidFill>
            <a:srgbClr val="3A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6</a:t>
            </a:r>
          </a:p>
        </p:txBody>
      </p:sp>
      <p:sp>
        <p:nvSpPr>
          <p:cNvPr id="28" name="TextBox 27"/>
          <p:cNvSpPr txBox="1"/>
          <p:nvPr/>
        </p:nvSpPr>
        <p:spPr>
          <a:xfrm>
            <a:off x="4256638" y="4863635"/>
            <a:ext cx="3170074" cy="1554272"/>
          </a:xfrm>
          <a:prstGeom prst="rect">
            <a:avLst/>
          </a:prstGeom>
          <a:noFill/>
        </p:spPr>
        <p:txBody>
          <a:bodyPr wrap="square" rtlCol="0">
            <a:spAutoFit/>
          </a:bodyPr>
          <a:lstStyle/>
          <a:p>
            <a:pPr marL="228600" lvl="0" indent="-228600">
              <a:spcBef>
                <a:spcPts val="600"/>
              </a:spcBef>
              <a:buFont typeface="Arial" panose="020B0604020202020204" pitchFamily="34" charset="0"/>
              <a:buChar char="•"/>
              <a:defRPr/>
            </a:pPr>
            <a:r>
              <a:rPr lang="en-US">
                <a:solidFill>
                  <a:srgbClr val="353535"/>
                </a:solidFill>
                <a:latin typeface="Segoe UI Semilight"/>
              </a:rPr>
              <a:t>Global &amp; Field Managed List</a:t>
            </a:r>
          </a:p>
          <a:p>
            <a:pPr marL="228600" lvl="0" indent="-228600">
              <a:spcBef>
                <a:spcPts val="600"/>
              </a:spcBef>
              <a:buFont typeface="Arial" panose="020B0604020202020204" pitchFamily="34" charset="0"/>
              <a:buChar char="•"/>
              <a:defRPr/>
            </a:pPr>
            <a:r>
              <a:rPr lang="en-US">
                <a:solidFill>
                  <a:srgbClr val="353535"/>
                </a:solidFill>
                <a:latin typeface="Segoe UI Semilight"/>
              </a:rPr>
              <a:t>Private Cloud (SPLA), Azure Consumed Revenue (CSP &amp; EA), O365 (NPSA, Net Customer Adds &amp; Revenue)</a:t>
            </a:r>
          </a:p>
        </p:txBody>
      </p:sp>
    </p:spTree>
    <p:extLst>
      <p:ext uri="{BB962C8B-B14F-4D97-AF65-F5344CB8AC3E}">
        <p14:creationId xmlns:p14="http://schemas.microsoft.com/office/powerpoint/2010/main" val="19487770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00788"/>
            <a:ext cx="2743200" cy="365125"/>
          </a:xfrm>
          <a:prstGeom prst="rect">
            <a:avLst/>
          </a:prstGeom>
        </p:spPr>
        <p:txBody>
          <a:bodyPr/>
          <a:lstStyle/>
          <a:p>
            <a:fld id="{24E1F60D-77CA-4F03-8D91-C8D8059E76F1}" type="slidenum">
              <a:rPr lang="en-US" smtClean="0"/>
              <a:t>5</a:t>
            </a:fld>
            <a:endParaRPr lang="en-US"/>
          </a:p>
        </p:txBody>
      </p:sp>
      <p:grpSp>
        <p:nvGrpSpPr>
          <p:cNvPr id="28" name="Group 27"/>
          <p:cNvGrpSpPr/>
          <p:nvPr/>
        </p:nvGrpSpPr>
        <p:grpSpPr>
          <a:xfrm>
            <a:off x="0" y="-3863"/>
            <a:ext cx="12191999" cy="6842101"/>
            <a:chOff x="-504561" y="-2030"/>
            <a:chExt cx="12191999" cy="6646740"/>
          </a:xfrm>
        </p:grpSpPr>
        <p:grpSp>
          <p:nvGrpSpPr>
            <p:cNvPr id="4" name="Group 3"/>
            <p:cNvGrpSpPr/>
            <p:nvPr/>
          </p:nvGrpSpPr>
          <p:grpSpPr>
            <a:xfrm>
              <a:off x="-504561" y="-2030"/>
              <a:ext cx="12191999" cy="1646743"/>
              <a:chOff x="-473793" y="-73945"/>
              <a:chExt cx="12161778" cy="1646743"/>
            </a:xfrm>
          </p:grpSpPr>
          <p:sp>
            <p:nvSpPr>
              <p:cNvPr id="5" name="Title 13"/>
              <p:cNvSpPr txBox="1">
                <a:spLocks/>
              </p:cNvSpPr>
              <p:nvPr/>
            </p:nvSpPr>
            <p:spPr>
              <a:xfrm>
                <a:off x="-473793" y="-73945"/>
                <a:ext cx="12161778" cy="785147"/>
              </a:xfrm>
              <a:prstGeom prst="rect">
                <a:avLst/>
              </a:prstGeom>
              <a:solidFill>
                <a:srgbClr val="00188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normAutofit/>
              </a:bodyPr>
              <a:lstStyle>
                <a:lvl1pPr>
                  <a:lnSpc>
                    <a:spcPct val="100000"/>
                  </a:lnSpc>
                  <a:spcBef>
                    <a:spcPts val="0"/>
                  </a:spcBef>
                  <a:buNone/>
                  <a:defRPr sz="3600">
                    <a:solidFill>
                      <a:prstClr val="white"/>
                    </a:solidFill>
                    <a:latin typeface="Segoe UI Light" panose="020B0502040204020203" pitchFamily="34" charset="0"/>
                    <a:cs typeface="Segoe UI Light" panose="020B0502040204020203"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pl-PL" b="1"/>
                  <a:t> </a:t>
                </a:r>
                <a:r>
                  <a:rPr lang="en-US" b="1"/>
                  <a:t>Play </a:t>
                </a:r>
                <a:r>
                  <a:rPr lang="pl-PL" b="1"/>
                  <a:t># </a:t>
                </a:r>
                <a:r>
                  <a:rPr lang="en-US" b="1"/>
                  <a:t>1</a:t>
                </a:r>
                <a:r>
                  <a:rPr lang="pl-PL" b="1"/>
                  <a:t>:</a:t>
                </a:r>
                <a:r>
                  <a:rPr lang="en-US" b="1"/>
                  <a:t> </a:t>
                </a:r>
                <a:r>
                  <a:rPr lang="pl-PL" b="1"/>
                  <a:t>Partner Hosted </a:t>
                </a:r>
                <a:r>
                  <a:rPr lang="pl-PL" b="1" err="1"/>
                  <a:t>Offers</a:t>
                </a:r>
                <a:endParaRPr lang="en-US" b="1"/>
              </a:p>
            </p:txBody>
          </p:sp>
          <p:sp>
            <p:nvSpPr>
              <p:cNvPr id="6" name="TextBox 5"/>
              <p:cNvSpPr txBox="1"/>
              <p:nvPr/>
            </p:nvSpPr>
            <p:spPr>
              <a:xfrm>
                <a:off x="-372310" y="732298"/>
                <a:ext cx="4238470" cy="832684"/>
              </a:xfrm>
              <a:prstGeom prst="rect">
                <a:avLst/>
              </a:prstGeom>
              <a:noFill/>
              <a:ln>
                <a:solidFill>
                  <a:srgbClr val="7F7F7F"/>
                </a:solidFill>
              </a:ln>
            </p:spPr>
            <p:txBody>
              <a:bodyPr wrap="square" rtlCol="0">
                <a:spAutoFit/>
              </a:bodyPr>
              <a:lstStyle/>
              <a:p>
                <a:r>
                  <a:rPr lang="en-US" sz="1370" b="1"/>
                  <a:t>1. Market Insights – Why this is important in my Area</a:t>
                </a:r>
                <a:endParaRPr lang="en-US" sz="1400" b="1"/>
              </a:p>
              <a:p>
                <a:pPr marL="117475" indent="-117475">
                  <a:buFont typeface="Arial" panose="020B0604020202020204" pitchFamily="34" charset="0"/>
                  <a:buChar char="•"/>
                </a:pPr>
                <a:r>
                  <a:rPr lang="en-US" sz="1200"/>
                  <a:t>Hosted private is </a:t>
                </a:r>
                <a:r>
                  <a:rPr lang="pl-PL" sz="1200" err="1"/>
                  <a:t>important</a:t>
                </a:r>
                <a:r>
                  <a:rPr lang="pl-PL" sz="1200"/>
                  <a:t> </a:t>
                </a:r>
                <a:r>
                  <a:rPr lang="pl-PL" sz="1200" err="1"/>
                  <a:t>when</a:t>
                </a:r>
                <a:r>
                  <a:rPr lang="pl-PL" sz="1200"/>
                  <a:t> </a:t>
                </a:r>
                <a:r>
                  <a:rPr lang="en-US" sz="1200"/>
                  <a:t>public cloud is not an option.</a:t>
                </a:r>
                <a:endParaRPr lang="pl-PL" sz="1200"/>
              </a:p>
              <a:p>
                <a:pPr marL="117475" indent="-117475">
                  <a:buFont typeface="Arial" panose="020B0604020202020204" pitchFamily="34" charset="0"/>
                  <a:buChar char="•"/>
                </a:pPr>
                <a:r>
                  <a:rPr lang="pl-PL" sz="1200" err="1"/>
                  <a:t>Differentiated</a:t>
                </a:r>
                <a:r>
                  <a:rPr lang="pl-PL" sz="1200"/>
                  <a:t> </a:t>
                </a:r>
                <a:r>
                  <a:rPr lang="pl-PL" sz="1200" err="1"/>
                  <a:t>value</a:t>
                </a:r>
                <a:r>
                  <a:rPr lang="pl-PL" sz="1200"/>
                  <a:t> </a:t>
                </a:r>
                <a:r>
                  <a:rPr lang="pl-PL" sz="1200" err="1"/>
                  <a:t>proposition</a:t>
                </a:r>
                <a:r>
                  <a:rPr lang="pl-PL" sz="1200"/>
                  <a:t> on </a:t>
                </a:r>
                <a:r>
                  <a:rPr lang="en-US" sz="1200"/>
                  <a:t>hybrid </a:t>
                </a:r>
                <a:r>
                  <a:rPr lang="pl-PL" sz="1200" err="1"/>
                  <a:t>scenarios</a:t>
                </a:r>
                <a:r>
                  <a:rPr lang="pl-PL" sz="1200"/>
                  <a:t> and Azure</a:t>
                </a:r>
                <a:r>
                  <a:rPr lang="en-US" sz="1200"/>
                  <a:t>.</a:t>
                </a:r>
              </a:p>
              <a:p>
                <a:pPr marL="117475" indent="-117475">
                  <a:buFont typeface="Arial" panose="020B0604020202020204" pitchFamily="34" charset="0"/>
                  <a:buChar char="•"/>
                </a:pPr>
                <a:r>
                  <a:rPr lang="cs-CZ" sz="1200"/>
                  <a:t>Security is customers concern with focus on GDPR.</a:t>
                </a:r>
                <a:endParaRPr lang="en-US" sz="1200"/>
              </a:p>
            </p:txBody>
          </p:sp>
          <p:sp>
            <p:nvSpPr>
              <p:cNvPr id="9" name="TextBox 8">
                <a:extLst>
                  <a:ext uri="{FF2B5EF4-FFF2-40B4-BE49-F238E27FC236}">
                    <a16:creationId xmlns:a16="http://schemas.microsoft.com/office/drawing/2014/main" id="{6B5CC616-ED81-47CD-B387-3BA27AA0726B}"/>
                  </a:ext>
                </a:extLst>
              </p:cNvPr>
              <p:cNvSpPr txBox="1"/>
              <p:nvPr/>
            </p:nvSpPr>
            <p:spPr>
              <a:xfrm>
                <a:off x="3866160" y="739492"/>
                <a:ext cx="3887159" cy="833306"/>
              </a:xfrm>
              <a:prstGeom prst="rect">
                <a:avLst/>
              </a:prstGeom>
              <a:noFill/>
              <a:ln>
                <a:solidFill>
                  <a:srgbClr val="7F7F7F"/>
                </a:solidFill>
              </a:ln>
            </p:spPr>
            <p:txBody>
              <a:bodyPr wrap="square" rtlCol="0">
                <a:spAutoFit/>
              </a:bodyPr>
              <a:lstStyle/>
              <a:p>
                <a:r>
                  <a:rPr lang="en-US" sz="1374" b="1">
                    <a:solidFill>
                      <a:schemeClr val="tx1">
                        <a:lumMod val="75000"/>
                        <a:lumOff val="25000"/>
                      </a:schemeClr>
                    </a:solidFill>
                  </a:rPr>
                  <a:t>2. Dependencies/Blockers in my Area</a:t>
                </a:r>
              </a:p>
              <a:p>
                <a:pPr marL="117475" indent="-117475">
                  <a:buFont typeface="Arial" panose="020B0604020202020204" pitchFamily="34" charset="0"/>
                  <a:buChar char="•"/>
                </a:pPr>
                <a:r>
                  <a:rPr lang="cs-CZ" sz="1200"/>
                  <a:t>HMSP are restitant to land hybrid scenarios. </a:t>
                </a:r>
                <a:endParaRPr lang="en-US" sz="1200"/>
              </a:p>
              <a:p>
                <a:pPr marL="117475" indent="-117475">
                  <a:buFont typeface="Arial" panose="020B0604020202020204" pitchFamily="34" charset="0"/>
                  <a:buChar char="•"/>
                </a:pPr>
                <a:r>
                  <a:rPr lang="cs-CZ" sz="1200"/>
                  <a:t>SPLA compliance and reporting quality.</a:t>
                </a:r>
              </a:p>
              <a:p>
                <a:pPr marL="117475" indent="-117475">
                  <a:buFont typeface="Arial" panose="020B0604020202020204" pitchFamily="34" charset="0"/>
                  <a:buChar char="•"/>
                </a:pPr>
                <a:r>
                  <a:rPr lang="cs-CZ" sz="1200"/>
                  <a:t>Hosted private drives mainly IaaS .  </a:t>
                </a:r>
              </a:p>
            </p:txBody>
          </p:sp>
        </p:grpSp>
        <p:sp>
          <p:nvSpPr>
            <p:cNvPr id="11" name="Rectangle 10">
              <a:extLst>
                <a:ext uri="{FF2B5EF4-FFF2-40B4-BE49-F238E27FC236}">
                  <a16:creationId xmlns:a16="http://schemas.microsoft.com/office/drawing/2014/main" id="{C58E8F76-C2EF-4403-9F8D-3518DE3FD32C}"/>
                </a:ext>
              </a:extLst>
            </p:cNvPr>
            <p:cNvSpPr/>
            <p:nvPr/>
          </p:nvSpPr>
          <p:spPr>
            <a:xfrm>
              <a:off x="-341965" y="1705474"/>
              <a:ext cx="5876248" cy="2057643"/>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96214">
                <a:defRPr/>
              </a:pPr>
              <a:r>
                <a:rPr lang="en-GB" sz="1200" kern="0">
                  <a:solidFill>
                    <a:schemeClr val="tx1"/>
                  </a:solidFill>
                </a:rPr>
                <a:t>4. LOCAL BUSINESS OBJECTIVES + </a:t>
              </a:r>
              <a:r>
                <a:rPr lang="en-GB" sz="1200" b="1" kern="0">
                  <a:solidFill>
                    <a:schemeClr val="tx1"/>
                  </a:solidFill>
                  <a:latin typeface="+mj-lt"/>
                </a:rPr>
                <a:t>TARGET OUTCOMES:</a:t>
              </a:r>
              <a:endParaRPr lang="en-US" sz="1200" b="1" kern="0">
                <a:solidFill>
                  <a:schemeClr val="tx1"/>
                </a:solidFill>
                <a:latin typeface="+mj-lt"/>
              </a:endParaRPr>
            </a:p>
            <a:p>
              <a:pPr defTabSz="896214">
                <a:defRPr/>
              </a:pPr>
              <a:r>
                <a:rPr lang="cs-CZ" sz="1000" b="1" kern="0">
                  <a:solidFill>
                    <a:schemeClr val="tx1"/>
                  </a:solidFill>
                  <a:latin typeface="+mj-lt"/>
                </a:rPr>
                <a:t>Deliver + 20 % SPLA YoY revenue growth accross MSP MPL</a:t>
              </a:r>
            </a:p>
            <a:p>
              <a:pPr defTabSz="896214">
                <a:defRPr/>
              </a:pPr>
              <a:r>
                <a:rPr lang="cs-CZ" sz="1000" b="1" kern="0">
                  <a:solidFill>
                    <a:schemeClr val="tx1"/>
                  </a:solidFill>
                  <a:latin typeface="+mj-lt"/>
                </a:rPr>
                <a:t>Drive hybrid scenarios on Azure accross  MSP MPL (ex. ASR, DR, RDS). </a:t>
              </a:r>
            </a:p>
            <a:p>
              <a:pPr defTabSz="896214">
                <a:defRPr/>
              </a:pPr>
              <a:r>
                <a:rPr lang="cs-CZ" sz="1000" b="1" kern="0">
                  <a:solidFill>
                    <a:schemeClr val="tx1"/>
                  </a:solidFill>
                  <a:latin typeface="+mj-lt"/>
                </a:rPr>
                <a:t>Build solutions on SQL 16 / 17  to differentiate MSP value proposition :  </a:t>
              </a:r>
            </a:p>
            <a:p>
              <a:pPr marL="742950" lvl="1" indent="-285750" defTabSz="896214">
                <a:buFont typeface="Arial" panose="020B0604020202020204" pitchFamily="34" charset="0"/>
                <a:buChar char="•"/>
                <a:defRPr/>
              </a:pPr>
              <a:r>
                <a:rPr lang="cs-CZ" sz="1000" b="1" kern="0">
                  <a:solidFill>
                    <a:schemeClr val="tx1"/>
                  </a:solidFill>
                  <a:latin typeface="+mj-lt"/>
                </a:rPr>
                <a:t>Lead with Modern Data Platform pitch on SQL 2017. </a:t>
              </a:r>
            </a:p>
            <a:p>
              <a:pPr marL="742950" lvl="1" indent="-285750" defTabSz="896214">
                <a:buFont typeface="Arial" panose="020B0604020202020204" pitchFamily="34" charset="0"/>
                <a:buChar char="•"/>
                <a:defRPr/>
              </a:pPr>
              <a:r>
                <a:rPr lang="cs-CZ" sz="1000" kern="0">
                  <a:solidFill>
                    <a:schemeClr val="tx1"/>
                  </a:solidFill>
                  <a:latin typeface="+mj-lt"/>
                </a:rPr>
                <a:t>SQL 2017 + ADS + Power BI (Advanced reporting) </a:t>
              </a:r>
            </a:p>
            <a:p>
              <a:pPr marL="742950" lvl="1" indent="-285750" defTabSz="896214">
                <a:buFont typeface="Arial" panose="020B0604020202020204" pitchFamily="34" charset="0"/>
                <a:buChar char="•"/>
                <a:defRPr/>
              </a:pPr>
              <a:r>
                <a:rPr lang="cs-CZ" sz="1000" b="1" kern="0">
                  <a:solidFill>
                    <a:schemeClr val="tx1"/>
                  </a:solidFill>
                  <a:latin typeface="+mj-lt"/>
                </a:rPr>
                <a:t>300K</a:t>
              </a:r>
              <a:r>
                <a:rPr lang="cs-CZ" sz="1000" kern="0">
                  <a:solidFill>
                    <a:schemeClr val="tx1"/>
                  </a:solidFill>
                  <a:latin typeface="+mj-lt"/>
                </a:rPr>
                <a:t> incremental revenue </a:t>
              </a:r>
              <a:endParaRPr lang="en-US" sz="1000" kern="0">
                <a:solidFill>
                  <a:schemeClr val="tx1"/>
                </a:solidFill>
                <a:latin typeface="+mj-lt"/>
              </a:endParaRPr>
            </a:p>
            <a:p>
              <a:pPr defTabSz="896214">
                <a:defRPr/>
              </a:pPr>
              <a:r>
                <a:rPr lang="cs-CZ" sz="1000" b="1" kern="0">
                  <a:solidFill>
                    <a:schemeClr val="tx1"/>
                  </a:solidFill>
                  <a:latin typeface="+mj-lt"/>
                </a:rPr>
                <a:t>Drive WS16 and RDS through managed IT solutions: </a:t>
              </a:r>
            </a:p>
            <a:p>
              <a:pPr marL="742950" lvl="1" indent="-285750" defTabSz="896214">
                <a:buFont typeface="Arial" panose="020B0604020202020204" pitchFamily="34" charset="0"/>
                <a:buChar char="•"/>
                <a:defRPr/>
              </a:pPr>
              <a:r>
                <a:rPr lang="cs-CZ" sz="1000" b="1" kern="0">
                  <a:solidFill>
                    <a:schemeClr val="tx1"/>
                  </a:solidFill>
                  <a:latin typeface="+mj-lt"/>
                </a:rPr>
                <a:t>Lead with security and efficiency pitch on WS2016 (GDPR).  </a:t>
              </a:r>
            </a:p>
            <a:p>
              <a:pPr marL="742950" lvl="1" indent="-285750" defTabSz="896214">
                <a:buFont typeface="Arial" panose="020B0604020202020204" pitchFamily="34" charset="0"/>
                <a:buChar char="•"/>
                <a:defRPr/>
              </a:pPr>
              <a:r>
                <a:rPr lang="en-US" sz="1000" kern="0">
                  <a:solidFill>
                    <a:prstClr val="black"/>
                  </a:solidFill>
                </a:rPr>
                <a:t>Ensure adoption of WS2016 and proc/core transition.</a:t>
              </a:r>
              <a:endParaRPr lang="cs-CZ" sz="1000" kern="0">
                <a:solidFill>
                  <a:schemeClr val="tx1"/>
                </a:solidFill>
                <a:latin typeface="+mj-lt"/>
              </a:endParaRPr>
            </a:p>
            <a:p>
              <a:pPr marL="742950" lvl="1" indent="-285750" defTabSz="896214">
                <a:buFont typeface="Arial" panose="020B0604020202020204" pitchFamily="34" charset="0"/>
                <a:buChar char="•"/>
                <a:defRPr/>
              </a:pPr>
              <a:r>
                <a:rPr lang="cs-CZ" sz="1000" b="1" kern="0">
                  <a:solidFill>
                    <a:schemeClr val="tx1"/>
                  </a:solidFill>
                  <a:latin typeface="+mj-lt"/>
                </a:rPr>
                <a:t>500K</a:t>
              </a:r>
              <a:r>
                <a:rPr lang="cs-CZ" sz="1000" kern="0">
                  <a:solidFill>
                    <a:schemeClr val="tx1"/>
                  </a:solidFill>
                  <a:latin typeface="+mj-lt"/>
                </a:rPr>
                <a:t> </a:t>
              </a:r>
              <a:r>
                <a:rPr lang="cs-CZ" sz="1000" kern="0">
                  <a:solidFill>
                    <a:schemeClr val="tx1"/>
                  </a:solidFill>
                </a:rPr>
                <a:t>incremental revenue</a:t>
              </a:r>
              <a:endParaRPr lang="cs-CZ" sz="1000" kern="0">
                <a:solidFill>
                  <a:schemeClr val="tx1"/>
                </a:solidFill>
                <a:latin typeface="+mj-lt"/>
              </a:endParaRPr>
            </a:p>
            <a:p>
              <a:pPr defTabSz="896214">
                <a:defRPr/>
              </a:pPr>
              <a:r>
                <a:rPr lang="cs-CZ" sz="1000" b="1" kern="0">
                  <a:solidFill>
                    <a:schemeClr val="tx1"/>
                  </a:solidFill>
                  <a:latin typeface="+mj-lt"/>
                </a:rPr>
                <a:t>Leverage SQL 2017 to recuit Linux based MSPs.</a:t>
              </a:r>
            </a:p>
            <a:p>
              <a:pPr marL="742950" lvl="1" indent="-285750" defTabSz="896214">
                <a:buFont typeface="Arial" panose="020B0604020202020204" pitchFamily="34" charset="0"/>
                <a:buChar char="•"/>
                <a:defRPr/>
              </a:pPr>
              <a:r>
                <a:rPr lang="cs-CZ" sz="1000" kern="0">
                  <a:solidFill>
                    <a:schemeClr val="tx1"/>
                  </a:solidFill>
                  <a:latin typeface="+mj-lt"/>
                </a:rPr>
                <a:t>Deploy SQL on Linux in every Sub. </a:t>
              </a:r>
              <a:endParaRPr lang="en-US" sz="1000" kern="0">
                <a:solidFill>
                  <a:schemeClr val="tx1"/>
                </a:solidFill>
                <a:latin typeface="+mj-lt"/>
              </a:endParaRPr>
            </a:p>
            <a:p>
              <a:pPr defTabSz="896214">
                <a:defRPr/>
              </a:pPr>
              <a:endParaRPr lang="en-US" sz="1200" b="1" kern="0">
                <a:solidFill>
                  <a:schemeClr val="tx1"/>
                </a:solidFill>
                <a:latin typeface="+mj-lt"/>
              </a:endParaRPr>
            </a:p>
            <a:p>
              <a:pPr defTabSz="896214">
                <a:defRPr/>
              </a:pPr>
              <a:endParaRPr lang="en-US" sz="1200" b="1" kern="0">
                <a:solidFill>
                  <a:schemeClr val="tx1"/>
                </a:solidFill>
                <a:latin typeface="+mj-lt"/>
              </a:endParaRPr>
            </a:p>
          </p:txBody>
        </p:sp>
        <p:sp>
          <p:nvSpPr>
            <p:cNvPr id="13" name="Rectangle 12">
              <a:extLst>
                <a:ext uri="{FF2B5EF4-FFF2-40B4-BE49-F238E27FC236}">
                  <a16:creationId xmlns:a16="http://schemas.microsoft.com/office/drawing/2014/main" id="{22B2E1A9-5568-4E79-A7F2-77D0927AD691}"/>
                </a:ext>
              </a:extLst>
            </p:cNvPr>
            <p:cNvSpPr/>
            <p:nvPr/>
          </p:nvSpPr>
          <p:spPr>
            <a:xfrm>
              <a:off x="-349057" y="5789047"/>
              <a:ext cx="5876249" cy="855663"/>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96214">
                <a:defRPr/>
              </a:pPr>
              <a:r>
                <a:rPr lang="pl-PL" sz="1371" b="1" kern="0">
                  <a:solidFill>
                    <a:schemeClr val="tx1">
                      <a:lumMod val="75000"/>
                      <a:lumOff val="25000"/>
                    </a:schemeClr>
                  </a:solidFill>
                  <a:latin typeface="+mj-lt"/>
                </a:rPr>
                <a:t>6</a:t>
              </a:r>
              <a:r>
                <a:rPr lang="en-GB" sz="1371" b="1" kern="0">
                  <a:solidFill>
                    <a:schemeClr val="tx1">
                      <a:lumMod val="75000"/>
                      <a:lumOff val="25000"/>
                    </a:schemeClr>
                  </a:solidFill>
                  <a:latin typeface="+mj-lt"/>
                </a:rPr>
                <a:t>. </a:t>
              </a:r>
              <a:r>
                <a:rPr lang="pl-PL" sz="1371" b="1" kern="0">
                  <a:solidFill>
                    <a:schemeClr val="tx1">
                      <a:lumMod val="75000"/>
                      <a:lumOff val="25000"/>
                    </a:schemeClr>
                  </a:solidFill>
                  <a:latin typeface="+mj-lt"/>
                </a:rPr>
                <a:t>Top 10 partners and expected outcome:</a:t>
              </a:r>
              <a:endParaRPr lang="en-US" sz="1371" b="1" kern="0">
                <a:solidFill>
                  <a:schemeClr val="tx1">
                    <a:lumMod val="75000"/>
                    <a:lumOff val="25000"/>
                  </a:schemeClr>
                </a:solidFill>
                <a:latin typeface="+mj-lt"/>
              </a:endParaRPr>
            </a:p>
            <a:p>
              <a:pPr marL="285750" indent="-285750" defTabSz="896214">
                <a:buFont typeface="Arial" panose="020B0604020202020204" pitchFamily="34" charset="0"/>
                <a:buChar char="•"/>
                <a:defRPr/>
              </a:pPr>
              <a:r>
                <a:rPr lang="pl-PL" sz="1050" b="1" kern="0">
                  <a:solidFill>
                    <a:schemeClr val="tx1"/>
                  </a:solidFill>
                </a:rPr>
                <a:t>Partners: </a:t>
              </a:r>
              <a:r>
                <a:rPr lang="pl-PL" sz="1050" kern="0">
                  <a:solidFill>
                    <a:schemeClr val="tx1"/>
                  </a:solidFill>
                </a:rPr>
                <a:t>Dataline, T-Systems, O2, Beyond, </a:t>
              </a:r>
              <a:r>
                <a:rPr lang="pl-PL" sz="1050" kern="0" err="1">
                  <a:solidFill>
                    <a:schemeClr val="tx1"/>
                  </a:solidFill>
                </a:rPr>
                <a:t>Datagroup</a:t>
              </a:r>
              <a:r>
                <a:rPr lang="pl-PL" sz="1050" kern="0">
                  <a:solidFill>
                    <a:schemeClr val="tx1"/>
                  </a:solidFill>
                </a:rPr>
                <a:t>, </a:t>
              </a:r>
              <a:r>
                <a:rPr lang="pl-PL" sz="1050" kern="0" err="1">
                  <a:solidFill>
                    <a:schemeClr val="tx1"/>
                  </a:solidFill>
                </a:rPr>
                <a:t>Invitech</a:t>
              </a:r>
              <a:r>
                <a:rPr lang="pl-PL" sz="1050" kern="0">
                  <a:solidFill>
                    <a:schemeClr val="tx1"/>
                  </a:solidFill>
                </a:rPr>
                <a:t>.  </a:t>
              </a:r>
            </a:p>
            <a:p>
              <a:pPr marL="285750" indent="-285750" defTabSz="896214">
                <a:buFont typeface="Arial" panose="020B0604020202020204" pitchFamily="34" charset="0"/>
                <a:buChar char="•"/>
                <a:defRPr/>
              </a:pPr>
              <a:r>
                <a:rPr lang="pl-PL" sz="1050" b="1" kern="0">
                  <a:solidFill>
                    <a:schemeClr val="tx1"/>
                  </a:solidFill>
                </a:rPr>
                <a:t>Revenue growth: </a:t>
              </a:r>
              <a:r>
                <a:rPr lang="pl-PL" sz="1050" kern="0">
                  <a:solidFill>
                    <a:schemeClr val="tx1"/>
                  </a:solidFill>
                </a:rPr>
                <a:t>+20 % increase in revenue through MSP MPL</a:t>
              </a:r>
              <a:endParaRPr lang="en-US" sz="1050" kern="0">
                <a:solidFill>
                  <a:schemeClr val="tx1"/>
                </a:solidFill>
              </a:endParaRPr>
            </a:p>
            <a:p>
              <a:pPr marL="285750" indent="-285750" defTabSz="896214">
                <a:buFont typeface="Arial" panose="020B0604020202020204" pitchFamily="34" charset="0"/>
                <a:buChar char="•"/>
                <a:defRPr/>
              </a:pPr>
              <a:r>
                <a:rPr lang="pl-PL" sz="1050" b="1" kern="0">
                  <a:solidFill>
                    <a:schemeClr val="tx1"/>
                  </a:solidFill>
                </a:rPr>
                <a:t>Others: </a:t>
              </a:r>
              <a:r>
                <a:rPr lang="pl-PL" sz="1050" kern="0">
                  <a:solidFill>
                    <a:schemeClr val="tx1"/>
                  </a:solidFill>
                </a:rPr>
                <a:t>Recruite new partners with potential to become MSP on SPLA. </a:t>
              </a:r>
              <a:endParaRPr lang="en-US" sz="1371" b="1" kern="0">
                <a:solidFill>
                  <a:schemeClr val="tx1"/>
                </a:solidFill>
                <a:latin typeface="+mj-lt"/>
              </a:endParaRPr>
            </a:p>
          </p:txBody>
        </p:sp>
      </p:grpSp>
      <p:graphicFrame>
        <p:nvGraphicFramePr>
          <p:cNvPr id="16" name="Table 15"/>
          <p:cNvGraphicFramePr>
            <a:graphicFrameLocks noGrp="1"/>
          </p:cNvGraphicFramePr>
          <p:nvPr>
            <p:extLst>
              <p:ext uri="{D42A27DB-BD31-4B8C-83A1-F6EECF244321}">
                <p14:modId xmlns:p14="http://schemas.microsoft.com/office/powerpoint/2010/main" val="2987424486"/>
              </p:ext>
            </p:extLst>
          </p:nvPr>
        </p:nvGraphicFramePr>
        <p:xfrm>
          <a:off x="6305771" y="1744853"/>
          <a:ext cx="5602208" cy="2856014"/>
        </p:xfrm>
        <a:graphic>
          <a:graphicData uri="http://schemas.openxmlformats.org/drawingml/2006/table">
            <a:tbl>
              <a:tblPr>
                <a:tableStyleId>{616DA210-FB5B-4158-B5E0-FEB733F419BA}</a:tableStyleId>
              </a:tblPr>
              <a:tblGrid>
                <a:gridCol w="459168">
                  <a:extLst>
                    <a:ext uri="{9D8B030D-6E8A-4147-A177-3AD203B41FA5}">
                      <a16:colId xmlns:a16="http://schemas.microsoft.com/office/drawing/2014/main" val="1206727105"/>
                    </a:ext>
                  </a:extLst>
                </a:gridCol>
                <a:gridCol w="1762204">
                  <a:extLst>
                    <a:ext uri="{9D8B030D-6E8A-4147-A177-3AD203B41FA5}">
                      <a16:colId xmlns:a16="http://schemas.microsoft.com/office/drawing/2014/main" val="245940988"/>
                    </a:ext>
                  </a:extLst>
                </a:gridCol>
                <a:gridCol w="1116920">
                  <a:extLst>
                    <a:ext uri="{9D8B030D-6E8A-4147-A177-3AD203B41FA5}">
                      <a16:colId xmlns:a16="http://schemas.microsoft.com/office/drawing/2014/main" val="3430624284"/>
                    </a:ext>
                  </a:extLst>
                </a:gridCol>
                <a:gridCol w="685324">
                  <a:extLst>
                    <a:ext uri="{9D8B030D-6E8A-4147-A177-3AD203B41FA5}">
                      <a16:colId xmlns:a16="http://schemas.microsoft.com/office/drawing/2014/main" val="4027886329"/>
                    </a:ext>
                  </a:extLst>
                </a:gridCol>
                <a:gridCol w="1578592">
                  <a:extLst>
                    <a:ext uri="{9D8B030D-6E8A-4147-A177-3AD203B41FA5}">
                      <a16:colId xmlns:a16="http://schemas.microsoft.com/office/drawing/2014/main" val="3505313657"/>
                    </a:ext>
                  </a:extLst>
                </a:gridCol>
              </a:tblGrid>
              <a:tr h="421548">
                <a:tc gridSpan="4">
                  <a:txBody>
                    <a:bodyPr/>
                    <a:lstStyle/>
                    <a:p>
                      <a:pPr algn="ctr" fontAlgn="ctr"/>
                      <a:r>
                        <a:rPr lang="en-US" sz="1400" b="1" u="none" strike="noStrike">
                          <a:solidFill>
                            <a:schemeClr val="bg1"/>
                          </a:solidFill>
                          <a:effectLst/>
                        </a:rPr>
                        <a:t>7. MS Tactics and Field</a:t>
                      </a:r>
                      <a:r>
                        <a:rPr lang="en-US" sz="1400" b="1" u="none" strike="noStrike" baseline="0">
                          <a:solidFill>
                            <a:schemeClr val="bg1"/>
                          </a:solidFill>
                          <a:effectLst/>
                        </a:rPr>
                        <a:t> Go Do’s</a:t>
                      </a:r>
                      <a:endParaRPr lang="en-US" sz="1400" b="1" i="0" u="none" strike="noStrike">
                        <a:solidFill>
                          <a:schemeClr val="bg1"/>
                        </a:solidFill>
                        <a:effectLst/>
                        <a:latin typeface="+mj-lt"/>
                      </a:endParaRPr>
                    </a:p>
                  </a:txBody>
                  <a:tcPr marL="9525" marR="9525" marT="9525" marB="0" anchor="ctr">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400" b="1" i="0" u="none" strike="noStrike">
                        <a:solidFill>
                          <a:schemeClr val="bg1"/>
                        </a:solidFill>
                        <a:effectLst/>
                        <a:latin typeface="+mj-lt"/>
                      </a:endParaRPr>
                    </a:p>
                  </a:txBody>
                  <a:tcPr marL="9525" marR="9525" marT="9525" marB="0" anchor="ctr">
                    <a:solidFill>
                      <a:srgbClr val="7F7F7F"/>
                    </a:solidFill>
                  </a:tcPr>
                </a:tc>
                <a:extLst>
                  <a:ext uri="{0D108BD9-81ED-4DB2-BD59-A6C34878D82A}">
                    <a16:rowId xmlns:a16="http://schemas.microsoft.com/office/drawing/2014/main" val="2576622483"/>
                  </a:ext>
                </a:extLst>
              </a:tr>
              <a:tr h="401473">
                <a:tc>
                  <a:txBody>
                    <a:bodyPr/>
                    <a:lstStyle/>
                    <a:p>
                      <a:pPr algn="ctr" fontAlgn="ctr"/>
                      <a:endParaRPr lang="en-US" sz="2000" b="0"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What    </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Who </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When</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370" b="1" i="0" u="none" strike="noStrike">
                          <a:solidFill>
                            <a:schemeClr val="bg1"/>
                          </a:solidFill>
                          <a:effectLst/>
                          <a:latin typeface="Calibri Light" panose="020F0302020204030204" pitchFamily="34" charset="0"/>
                        </a:rPr>
                        <a:t>Expected Outcome / Revenue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extLst>
                  <a:ext uri="{0D108BD9-81ED-4DB2-BD59-A6C34878D82A}">
                    <a16:rowId xmlns:a16="http://schemas.microsoft.com/office/drawing/2014/main" val="3347755063"/>
                  </a:ext>
                </a:extLst>
              </a:tr>
              <a:tr h="401473">
                <a:tc>
                  <a:txBody>
                    <a:bodyPr/>
                    <a:lstStyle/>
                    <a:p>
                      <a:pPr algn="ctr" fontAlgn="ctr"/>
                      <a:r>
                        <a:rPr lang="en-US" sz="1100" u="none" strike="noStrike">
                          <a:effectLst/>
                          <a:latin typeface="+mj-lt"/>
                        </a:rPr>
                        <a:t>1</a:t>
                      </a:r>
                      <a:endParaRPr lang="en-US" sz="1100" b="0" i="0" u="none" strike="noStrike">
                        <a:solidFill>
                          <a:srgbClr val="000000"/>
                        </a:solidFill>
                        <a:effectLst/>
                        <a:latin typeface="+mj-lt"/>
                      </a:endParaRPr>
                    </a:p>
                  </a:txBody>
                  <a:tcPr marL="9525" marR="9525" marT="9525" marB="0" anchor="ctr"/>
                </a:tc>
                <a:tc>
                  <a:txBody>
                    <a:bodyPr/>
                    <a:lstStyle/>
                    <a:p>
                      <a:pPr algn="l" fontAlgn="ctr"/>
                      <a:r>
                        <a:rPr lang="cs-CZ" sz="1050" b="0" i="0" u="none" strike="noStrike" kern="1200">
                          <a:solidFill>
                            <a:srgbClr val="000000"/>
                          </a:solidFill>
                          <a:effectLst/>
                          <a:latin typeface="+mn-lt"/>
                          <a:ea typeface="+mn-ea"/>
                          <a:cs typeface="+mn-cs"/>
                        </a:rPr>
                        <a:t>SPLA </a:t>
                      </a:r>
                      <a:r>
                        <a:rPr lang="cs-CZ" sz="1050" b="0" i="0" u="none" strike="noStrike">
                          <a:solidFill>
                            <a:srgbClr val="000000"/>
                          </a:solidFill>
                          <a:effectLst/>
                          <a:latin typeface="+mj-lt"/>
                        </a:rPr>
                        <a:t>Maximize and Optimize workshops with MSP‘s</a:t>
                      </a:r>
                      <a:endParaRPr lang="en-US" sz="1050" b="1" i="0" u="none" strike="noStrike">
                        <a:solidFill>
                          <a:srgbClr val="000000"/>
                        </a:solidFill>
                        <a:effectLst/>
                        <a:latin typeface="+mj-lt"/>
                      </a:endParaRPr>
                    </a:p>
                  </a:txBody>
                  <a:tcPr marL="9525" marR="9525" marT="9525" marB="0" anchor="ctr"/>
                </a:tc>
                <a:tc>
                  <a:txBody>
                    <a:bodyPr/>
                    <a:lstStyle/>
                    <a:p>
                      <a:pPr algn="ctr" fontAlgn="ctr"/>
                      <a:r>
                        <a:rPr lang="cs-CZ" sz="1050" b="0" i="0" u="none" strike="noStrike" kern="1200">
                          <a:solidFill>
                            <a:srgbClr val="000000"/>
                          </a:solidFill>
                          <a:effectLst/>
                          <a:latin typeface="+mn-lt"/>
                          <a:ea typeface="+mn-ea"/>
                          <a:cs typeface="+mn-cs"/>
                        </a:rPr>
                        <a:t>PDM + PTS</a:t>
                      </a:r>
                      <a:endParaRPr lang="en-US" sz="105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cs-CZ" sz="1050" b="0" i="0" u="none" strike="noStrike">
                          <a:solidFill>
                            <a:srgbClr val="000000"/>
                          </a:solidFill>
                          <a:effectLst/>
                          <a:latin typeface="+mj-lt"/>
                        </a:rPr>
                        <a:t>H1</a:t>
                      </a:r>
                      <a:endParaRPr lang="en-US" sz="1050" b="0" i="0" u="none" strike="noStrike">
                        <a:solidFill>
                          <a:srgbClr val="000000"/>
                        </a:solidFill>
                        <a:effectLst/>
                        <a:latin typeface="+mj-lt"/>
                      </a:endParaRPr>
                    </a:p>
                  </a:txBody>
                  <a:tcPr marL="9525" marR="9525" marT="9525" marB="0" anchor="ctr"/>
                </a:tc>
                <a:tc>
                  <a:txBody>
                    <a:bodyPr/>
                    <a:lstStyle/>
                    <a:p>
                      <a:pPr algn="ctr" fontAlgn="ctr"/>
                      <a:r>
                        <a:rPr lang="cs-CZ" sz="1050" b="0" i="0" u="none" strike="noStrike">
                          <a:solidFill>
                            <a:srgbClr val="000000"/>
                          </a:solidFill>
                          <a:effectLst/>
                          <a:latin typeface="+mj-lt"/>
                        </a:rPr>
                        <a:t>In every Sub</a:t>
                      </a:r>
                    </a:p>
                  </a:txBody>
                  <a:tcPr marL="9525" marR="9525" marT="9525" marB="0" anchor="ctr"/>
                </a:tc>
                <a:extLst>
                  <a:ext uri="{0D108BD9-81ED-4DB2-BD59-A6C34878D82A}">
                    <a16:rowId xmlns:a16="http://schemas.microsoft.com/office/drawing/2014/main" val="3286352346"/>
                  </a:ext>
                </a:extLst>
              </a:tr>
              <a:tr h="401473">
                <a:tc>
                  <a:txBody>
                    <a:bodyPr/>
                    <a:lstStyle/>
                    <a:p>
                      <a:pPr algn="ctr" fontAlgn="ctr"/>
                      <a:r>
                        <a:rPr lang="en-US" sz="1100" u="none" strike="noStrike">
                          <a:effectLst/>
                          <a:latin typeface="+mj-lt"/>
                        </a:rPr>
                        <a:t>2</a:t>
                      </a:r>
                      <a:endParaRPr lang="en-US" sz="1100" b="0" i="0" u="none" strike="noStrike">
                        <a:solidFill>
                          <a:srgbClr val="000000"/>
                        </a:solidFill>
                        <a:effectLst/>
                        <a:latin typeface="+mj-lt"/>
                      </a:endParaRPr>
                    </a:p>
                  </a:txBody>
                  <a:tcPr marL="9525" marR="9525" marT="9525" marB="0" anchor="ctr"/>
                </a:tc>
                <a:tc>
                  <a:txBody>
                    <a:bodyPr/>
                    <a:lstStyle/>
                    <a:p>
                      <a:pPr algn="l" fontAlgn="ctr"/>
                      <a:r>
                        <a:rPr lang="cs-CZ" sz="1050" b="0" i="0" u="none" strike="noStrike">
                          <a:solidFill>
                            <a:srgbClr val="000000"/>
                          </a:solidFill>
                          <a:effectLst/>
                          <a:latin typeface="+mj-lt"/>
                        </a:rPr>
                        <a:t>SQL2017 including SQL on Linux solutions build and launched.</a:t>
                      </a:r>
                      <a:endParaRPr lang="en-US" sz="1050" b="0" i="0" u="none" strike="noStrike">
                        <a:solidFill>
                          <a:srgbClr val="000000"/>
                        </a:solidFill>
                        <a:effectLst/>
                        <a:latin typeface="+mj-lt"/>
                      </a:endParaRPr>
                    </a:p>
                  </a:txBody>
                  <a:tcPr marL="9525" marR="9525" marT="9525" marB="0" anchor="ctr"/>
                </a:tc>
                <a:tc>
                  <a:txBody>
                    <a:bodyPr/>
                    <a:lstStyle/>
                    <a:p>
                      <a:pPr algn="ctr" fontAlgn="ctr"/>
                      <a:r>
                        <a:rPr lang="cs-CZ" sz="1050" b="0" i="0" u="none" strike="noStrike" kern="1200">
                          <a:solidFill>
                            <a:srgbClr val="000000"/>
                          </a:solidFill>
                          <a:effectLst/>
                          <a:latin typeface="+mn-lt"/>
                          <a:ea typeface="+mn-ea"/>
                          <a:cs typeface="+mn-cs"/>
                        </a:rPr>
                        <a:t>PDM + PTS</a:t>
                      </a:r>
                      <a:endParaRPr lang="en-US" sz="105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cs-CZ" sz="1050" b="0" i="0" u="none" strike="noStrike">
                          <a:solidFill>
                            <a:srgbClr val="000000"/>
                          </a:solidFill>
                          <a:effectLst/>
                          <a:latin typeface="+mj-lt"/>
                        </a:rPr>
                        <a:t>H1</a:t>
                      </a:r>
                      <a:endParaRPr lang="en-US" sz="1050" b="0" i="0" u="none" strike="noStrike">
                        <a:solidFill>
                          <a:srgbClr val="000000"/>
                        </a:solidFill>
                        <a:effectLst/>
                        <a:latin typeface="+mj-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50" b="0" i="0" u="none" strike="noStrike" kern="1200">
                          <a:solidFill>
                            <a:srgbClr val="000000"/>
                          </a:solidFill>
                          <a:effectLst/>
                          <a:latin typeface="+mn-lt"/>
                          <a:ea typeface="+mn-ea"/>
                          <a:cs typeface="+mn-cs"/>
                        </a:rPr>
                        <a:t>In every Sub </a:t>
                      </a:r>
                      <a:endParaRPr lang="cs-CZ" sz="105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448877676"/>
                  </a:ext>
                </a:extLst>
              </a:tr>
              <a:tr h="401473">
                <a:tc>
                  <a:txBody>
                    <a:bodyPr/>
                    <a:lstStyle/>
                    <a:p>
                      <a:pPr algn="ctr" fontAlgn="ctr"/>
                      <a:r>
                        <a:rPr lang="en-US" sz="1100" u="none" strike="noStrike">
                          <a:effectLst/>
                          <a:latin typeface="+mj-lt"/>
                        </a:rPr>
                        <a:t>3</a:t>
                      </a:r>
                      <a:endParaRPr lang="en-US" sz="1100" b="0" i="0" u="none" strike="noStrike">
                        <a:solidFill>
                          <a:srgbClr val="000000"/>
                        </a:solidFill>
                        <a:effectLst/>
                        <a:latin typeface="+mj-lt"/>
                      </a:endParaRPr>
                    </a:p>
                  </a:txBody>
                  <a:tcPr marL="9525" marR="9525" marT="9525" marB="0" anchor="ctr"/>
                </a:tc>
                <a:tc>
                  <a:txBody>
                    <a:bodyPr/>
                    <a:lstStyle/>
                    <a:p>
                      <a:pPr algn="l" fontAlgn="ctr"/>
                      <a:r>
                        <a:rPr lang="cs-CZ" sz="1050" u="none" strike="noStrike">
                          <a:effectLst/>
                          <a:latin typeface="+mj-lt"/>
                        </a:rPr>
                        <a:t>GDPR campaigns </a:t>
                      </a:r>
                      <a:endParaRPr lang="en-US" sz="1050" b="0" i="0" u="none" strike="noStrike">
                        <a:solidFill>
                          <a:srgbClr val="000000"/>
                        </a:solidFill>
                        <a:effectLst/>
                        <a:latin typeface="+mj-lt"/>
                      </a:endParaRPr>
                    </a:p>
                  </a:txBody>
                  <a:tcPr marL="9525" marR="9525" marT="9525" marB="0" anchor="ctr"/>
                </a:tc>
                <a:tc>
                  <a:txBody>
                    <a:bodyPr/>
                    <a:lstStyle/>
                    <a:p>
                      <a:pPr algn="ctr" fontAlgn="ctr"/>
                      <a:r>
                        <a:rPr lang="cs-CZ" sz="1050" b="0" i="0" u="none" strike="noStrike" kern="1200">
                          <a:solidFill>
                            <a:srgbClr val="000000"/>
                          </a:solidFill>
                          <a:effectLst/>
                          <a:latin typeface="+mn-lt"/>
                          <a:ea typeface="+mn-ea"/>
                          <a:cs typeface="+mn-cs"/>
                        </a:rPr>
                        <a:t>PDM</a:t>
                      </a:r>
                      <a:endParaRPr lang="en-US" sz="105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cs-CZ" sz="1050" u="none" strike="noStrike">
                          <a:effectLst/>
                          <a:latin typeface="+mj-lt"/>
                        </a:rPr>
                        <a:t>FY18</a:t>
                      </a:r>
                      <a:endParaRPr lang="en-US" sz="1050" b="0" i="0" u="none" strike="noStrike">
                        <a:solidFill>
                          <a:srgbClr val="000000"/>
                        </a:solidFill>
                        <a:effectLst/>
                        <a:latin typeface="+mj-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50" b="0" i="0" u="none" strike="noStrike" kern="1200">
                          <a:solidFill>
                            <a:srgbClr val="000000"/>
                          </a:solidFill>
                          <a:effectLst/>
                          <a:latin typeface="+mn-lt"/>
                          <a:ea typeface="+mn-ea"/>
                          <a:cs typeface="+mn-cs"/>
                        </a:rPr>
                        <a:t>In every Sub</a:t>
                      </a:r>
                      <a:endParaRPr lang="cs-CZ" sz="1050" b="0" i="0" u="none" strike="noStrike">
                        <a:solidFill>
                          <a:srgbClr val="000000"/>
                        </a:solidFill>
                        <a:effectLst/>
                        <a:latin typeface="+mj-lt"/>
                      </a:endParaRPr>
                    </a:p>
                    <a:p>
                      <a:pPr algn="ctr" fontAlgn="ctr"/>
                      <a:r>
                        <a:rPr lang="cs-CZ" sz="1050" b="0" i="0" u="none" strike="noStrike">
                          <a:solidFill>
                            <a:srgbClr val="000000"/>
                          </a:solidFill>
                          <a:effectLst/>
                          <a:latin typeface="+mj-lt"/>
                        </a:rPr>
                        <a:t>0.2 M</a:t>
                      </a:r>
                      <a:endParaRPr lang="en-US" sz="105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934483899"/>
                  </a:ext>
                </a:extLst>
              </a:tr>
              <a:tr h="401473">
                <a:tc>
                  <a:txBody>
                    <a:bodyPr/>
                    <a:lstStyle/>
                    <a:p>
                      <a:pPr algn="ctr" fontAlgn="ctr"/>
                      <a:r>
                        <a:rPr lang="en-US" sz="1100" u="none" strike="noStrike">
                          <a:effectLst/>
                          <a:latin typeface="+mj-lt"/>
                        </a:rPr>
                        <a:t>4</a:t>
                      </a:r>
                      <a:endParaRPr lang="en-US" sz="1100" b="0" i="0" u="none" strike="noStrike">
                        <a:solidFill>
                          <a:srgbClr val="000000"/>
                        </a:solidFill>
                        <a:effectLst/>
                        <a:latin typeface="+mj-lt"/>
                      </a:endParaRPr>
                    </a:p>
                  </a:txBody>
                  <a:tcPr marL="9525" marR="9525" marT="9525" marB="0" anchor="ctr"/>
                </a:tc>
                <a:tc>
                  <a:txBody>
                    <a:bodyPr/>
                    <a:lstStyle/>
                    <a:p>
                      <a:pPr algn="l" fontAlgn="ctr"/>
                      <a:r>
                        <a:rPr lang="en-US" sz="1050" u="none" strike="noStrike">
                          <a:effectLst/>
                          <a:latin typeface="+mj-lt"/>
                        </a:rPr>
                        <a:t> </a:t>
                      </a:r>
                      <a:r>
                        <a:rPr lang="cs-CZ" sz="1050" u="none" strike="noStrike">
                          <a:effectLst/>
                          <a:latin typeface="+mj-lt"/>
                        </a:rPr>
                        <a:t>SPLA compliance</a:t>
                      </a:r>
                      <a:endParaRPr lang="en-US" sz="1050" b="0" i="0" u="none" strike="noStrike">
                        <a:solidFill>
                          <a:srgbClr val="000000"/>
                        </a:solidFill>
                        <a:effectLst/>
                        <a:latin typeface="+mj-lt"/>
                      </a:endParaRPr>
                    </a:p>
                  </a:txBody>
                  <a:tcPr marL="9525" marR="9525" marT="9525" marB="0" anchor="ctr"/>
                </a:tc>
                <a:tc>
                  <a:txBody>
                    <a:bodyPr/>
                    <a:lstStyle/>
                    <a:p>
                      <a:pPr algn="ctr" fontAlgn="ctr"/>
                      <a:r>
                        <a:rPr lang="en-US" sz="1050" b="1" u="none" strike="noStrike">
                          <a:effectLst/>
                          <a:latin typeface="+mj-lt"/>
                        </a:rPr>
                        <a:t> </a:t>
                      </a:r>
                      <a:r>
                        <a:rPr lang="cs-CZ" sz="1050" b="1" u="none" strike="noStrike">
                          <a:effectLst/>
                          <a:latin typeface="+mj-lt"/>
                        </a:rPr>
                        <a:t>Play #5</a:t>
                      </a:r>
                      <a:endParaRPr lang="en-US" sz="1050" b="1" i="0" u="none" strike="noStrike">
                        <a:solidFill>
                          <a:srgbClr val="000000"/>
                        </a:solidFill>
                        <a:effectLst/>
                        <a:latin typeface="+mj-lt"/>
                      </a:endParaRPr>
                    </a:p>
                  </a:txBody>
                  <a:tcPr marL="9525" marR="9525" marT="9525" marB="0" anchor="ctr"/>
                </a:tc>
                <a:tc>
                  <a:txBody>
                    <a:bodyPr/>
                    <a:lstStyle/>
                    <a:p>
                      <a:pPr algn="ctr" fontAlgn="ctr"/>
                      <a:r>
                        <a:rPr lang="cs-CZ" sz="1050" u="none" strike="noStrike">
                          <a:effectLst/>
                          <a:latin typeface="+mj-lt"/>
                        </a:rPr>
                        <a:t>FY18</a:t>
                      </a:r>
                      <a:endParaRPr lang="en-US" sz="1050" b="0" i="0" u="none" strike="noStrike">
                        <a:solidFill>
                          <a:srgbClr val="000000"/>
                        </a:solidFill>
                        <a:effectLst/>
                        <a:latin typeface="+mj-lt"/>
                      </a:endParaRPr>
                    </a:p>
                  </a:txBody>
                  <a:tcPr marL="9525" marR="9525" marT="9525" marB="0" anchor="ctr"/>
                </a:tc>
                <a:tc>
                  <a:txBody>
                    <a:bodyPr/>
                    <a:lstStyle/>
                    <a:p>
                      <a:pPr algn="ctr" fontAlgn="ctr"/>
                      <a:r>
                        <a:rPr lang="cs-CZ" sz="1050" b="0" i="0" u="none" strike="noStrike">
                          <a:solidFill>
                            <a:srgbClr val="000000"/>
                          </a:solidFill>
                          <a:effectLst/>
                          <a:latin typeface="+mj-lt"/>
                        </a:rPr>
                        <a:t>$0.7 M</a:t>
                      </a:r>
                      <a:endParaRPr lang="en-US" sz="105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230574311"/>
                  </a:ext>
                </a:extLst>
              </a:tr>
              <a:tr h="401473">
                <a:tc>
                  <a:txBody>
                    <a:bodyPr/>
                    <a:lstStyle/>
                    <a:p>
                      <a:pPr algn="ctr" fontAlgn="ctr"/>
                      <a:r>
                        <a:rPr lang="en-US" sz="1100" u="none" strike="noStrike">
                          <a:effectLst/>
                          <a:latin typeface="+mj-lt"/>
                        </a:rPr>
                        <a:t>5</a:t>
                      </a:r>
                      <a:endParaRPr lang="en-US" sz="1100" b="0" i="0" u="none" strike="noStrike">
                        <a:solidFill>
                          <a:srgbClr val="000000"/>
                        </a:solidFill>
                        <a:effectLst/>
                        <a:latin typeface="+mj-lt"/>
                      </a:endParaRPr>
                    </a:p>
                  </a:txBody>
                  <a:tcPr marL="9525" marR="9525" marT="9525" marB="0" anchor="ctr"/>
                </a:tc>
                <a:tc>
                  <a:txBody>
                    <a:bodyPr/>
                    <a:lstStyle/>
                    <a:p>
                      <a:pPr algn="l" fontAlgn="ctr"/>
                      <a:r>
                        <a:rPr lang="cs-CZ" sz="1050" b="0" u="none" strike="noStrike">
                          <a:effectLst/>
                          <a:latin typeface="+mj-lt"/>
                        </a:rPr>
                        <a:t>Hybrid Azure through CSP </a:t>
                      </a:r>
                      <a:endParaRPr lang="en-US" sz="1050" b="0" i="0" u="none" strike="noStrike">
                        <a:solidFill>
                          <a:srgbClr val="000000"/>
                        </a:solidFill>
                        <a:effectLst/>
                        <a:latin typeface="+mj-lt"/>
                      </a:endParaRPr>
                    </a:p>
                  </a:txBody>
                  <a:tcPr marL="9525" marR="9525" marT="9525" marB="0" anchor="ctr"/>
                </a:tc>
                <a:tc>
                  <a:txBody>
                    <a:bodyPr/>
                    <a:lstStyle/>
                    <a:p>
                      <a:pPr algn="ctr" fontAlgn="ctr"/>
                      <a:r>
                        <a:rPr lang="cs-CZ" sz="1050" b="0" i="0" u="none" strike="noStrike" kern="1200">
                          <a:solidFill>
                            <a:srgbClr val="000000"/>
                          </a:solidFill>
                          <a:effectLst/>
                          <a:latin typeface="+mn-lt"/>
                          <a:ea typeface="+mn-ea"/>
                          <a:cs typeface="+mn-cs"/>
                        </a:rPr>
                        <a:t>PDM + PTS</a:t>
                      </a:r>
                      <a:endParaRPr lang="en-US" sz="105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cs-CZ" sz="1050" u="none" strike="noStrike">
                          <a:effectLst/>
                          <a:latin typeface="+mj-lt"/>
                        </a:rPr>
                        <a:t>FY18</a:t>
                      </a:r>
                      <a:endParaRPr lang="en-US" sz="1050" b="0" i="0" u="none" strike="noStrike">
                        <a:solidFill>
                          <a:srgbClr val="000000"/>
                        </a:solidFill>
                        <a:effectLst/>
                        <a:latin typeface="+mj-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50" b="0" i="0" u="none" strike="noStrike" kern="1200">
                          <a:solidFill>
                            <a:srgbClr val="000000"/>
                          </a:solidFill>
                          <a:effectLst/>
                          <a:latin typeface="+mn-lt"/>
                          <a:ea typeface="+mn-ea"/>
                          <a:cs typeface="+mn-cs"/>
                        </a:rPr>
                        <a:t>SPLA MPL on Azure</a:t>
                      </a:r>
                      <a:endParaRPr lang="cs-CZ" sz="105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2119220118"/>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613082860"/>
              </p:ext>
            </p:extLst>
          </p:nvPr>
        </p:nvGraphicFramePr>
        <p:xfrm>
          <a:off x="6305772" y="4705841"/>
          <a:ext cx="5602209" cy="2002945"/>
        </p:xfrm>
        <a:graphic>
          <a:graphicData uri="http://schemas.openxmlformats.org/drawingml/2006/table">
            <a:tbl>
              <a:tblPr>
                <a:tableStyleId>{616DA210-FB5B-4158-B5E0-FEB733F419BA}</a:tableStyleId>
              </a:tblPr>
              <a:tblGrid>
                <a:gridCol w="3285903">
                  <a:extLst>
                    <a:ext uri="{9D8B030D-6E8A-4147-A177-3AD203B41FA5}">
                      <a16:colId xmlns:a16="http://schemas.microsoft.com/office/drawing/2014/main" val="1773356748"/>
                    </a:ext>
                  </a:extLst>
                </a:gridCol>
                <a:gridCol w="727982">
                  <a:extLst>
                    <a:ext uri="{9D8B030D-6E8A-4147-A177-3AD203B41FA5}">
                      <a16:colId xmlns:a16="http://schemas.microsoft.com/office/drawing/2014/main" val="2041741173"/>
                    </a:ext>
                  </a:extLst>
                </a:gridCol>
                <a:gridCol w="1588324">
                  <a:extLst>
                    <a:ext uri="{9D8B030D-6E8A-4147-A177-3AD203B41FA5}">
                      <a16:colId xmlns:a16="http://schemas.microsoft.com/office/drawing/2014/main" val="207247418"/>
                    </a:ext>
                  </a:extLst>
                </a:gridCol>
              </a:tblGrid>
              <a:tr h="503710">
                <a:tc>
                  <a:txBody>
                    <a:bodyPr/>
                    <a:lstStyle/>
                    <a:p>
                      <a:pPr algn="ctr" fontAlgn="ctr"/>
                      <a:r>
                        <a:rPr lang="en-US" sz="1370" b="1" u="none" strike="noStrike">
                          <a:solidFill>
                            <a:schemeClr val="bg1"/>
                          </a:solidFill>
                          <a:effectLst/>
                        </a:rPr>
                        <a:t>8. MS Investments /Incentives  </a:t>
                      </a:r>
                      <a:r>
                        <a:rPr lang="pl-PL" sz="1370" b="1" u="none" strike="noStrike">
                          <a:solidFill>
                            <a:schemeClr val="bg1"/>
                          </a:solidFill>
                          <a:effectLst/>
                        </a:rPr>
                        <a:t>/ Asks</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Source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tc>
                  <a:txBody>
                    <a:bodyPr/>
                    <a:lstStyle/>
                    <a:p>
                      <a:pPr algn="ctr" fontAlgn="ctr"/>
                      <a:r>
                        <a:rPr lang="pl-PL" sz="1370" b="1" i="0" u="none" strike="noStrike">
                          <a:solidFill>
                            <a:schemeClr val="bg1"/>
                          </a:solidFill>
                          <a:effectLst/>
                          <a:latin typeface="Calibri Light" panose="020F0302020204030204" pitchFamily="34" charset="0"/>
                        </a:rPr>
                        <a:t>Expected Outcome / Revenue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extLst>
                  <a:ext uri="{0D108BD9-81ED-4DB2-BD59-A6C34878D82A}">
                    <a16:rowId xmlns:a16="http://schemas.microsoft.com/office/drawing/2014/main" val="1533761680"/>
                  </a:ext>
                </a:extLst>
              </a:tr>
              <a:tr h="306527">
                <a:tc>
                  <a:txBody>
                    <a:bodyPr/>
                    <a:lstStyle/>
                    <a:p>
                      <a:pPr algn="l" fontAlgn="ctr"/>
                      <a:r>
                        <a:rPr lang="cs-CZ" sz="1050" u="none" strike="noStrike" kern="1200" dirty="0">
                          <a:solidFill>
                            <a:schemeClr val="tx1"/>
                          </a:solidFill>
                          <a:effectLst/>
                          <a:latin typeface="+mn-lt"/>
                          <a:ea typeface="+mn-ea"/>
                          <a:cs typeface="+mn-cs"/>
                        </a:rPr>
                        <a:t>$20K </a:t>
                      </a:r>
                      <a:r>
                        <a:rPr lang="cs-CZ" sz="1050" u="none" strike="noStrike" dirty="0">
                          <a:solidFill>
                            <a:schemeClr val="tx1"/>
                          </a:solidFill>
                          <a:effectLst/>
                          <a:latin typeface="+mj-lt"/>
                        </a:rPr>
                        <a:t>to deliver SPLA Maximize workshops</a:t>
                      </a:r>
                      <a:endParaRPr lang="en-US" sz="1050" b="0" i="0" u="none" strike="noStrike" dirty="0">
                        <a:solidFill>
                          <a:schemeClr val="tx1"/>
                        </a:solidFill>
                        <a:effectLst/>
                        <a:latin typeface="+mj-lt"/>
                      </a:endParaRPr>
                    </a:p>
                  </a:txBody>
                  <a:tcPr marL="9525" marR="9525" marT="9525" marB="0" anchor="ctr"/>
                </a:tc>
                <a:tc>
                  <a:txBody>
                    <a:bodyPr/>
                    <a:lstStyle/>
                    <a:p>
                      <a:pPr algn="l" fontAlgn="ctr"/>
                      <a:r>
                        <a:rPr lang="cs-CZ" sz="1050" u="none" strike="noStrike">
                          <a:solidFill>
                            <a:schemeClr val="tx1"/>
                          </a:solidFill>
                          <a:effectLst/>
                          <a:latin typeface="+mj-lt"/>
                        </a:rPr>
                        <a:t>Corp + local </a:t>
                      </a:r>
                      <a:endParaRPr lang="en-US" sz="1050" b="0" i="0" u="none" strike="noStrike">
                        <a:solidFill>
                          <a:schemeClr val="tx1"/>
                        </a:solidFill>
                        <a:effectLst/>
                        <a:latin typeface="+mj-lt"/>
                      </a:endParaRPr>
                    </a:p>
                  </a:txBody>
                  <a:tcPr marL="9525" marR="9525" marT="9525" marB="0" anchor="ctr"/>
                </a:tc>
                <a:tc>
                  <a:txBody>
                    <a:bodyPr/>
                    <a:lstStyle/>
                    <a:p>
                      <a:pPr algn="ctr" fontAlgn="ctr"/>
                      <a:endParaRPr lang="pl-PL" sz="1100" b="0" u="none" strike="noStrike">
                        <a:solidFill>
                          <a:schemeClr val="tx1"/>
                        </a:solidFill>
                        <a:effectLst/>
                        <a:latin typeface="+mj-lt"/>
                      </a:endParaRPr>
                    </a:p>
                    <a:p>
                      <a:pPr algn="ctr" fontAlgn="ctr"/>
                      <a:r>
                        <a:rPr lang="pl-PL" sz="1050" b="0" u="none" strike="noStrike">
                          <a:solidFill>
                            <a:schemeClr val="tx1"/>
                          </a:solidFill>
                          <a:effectLst/>
                          <a:latin typeface="+mj-lt"/>
                        </a:rPr>
                        <a:t>In every Sub</a:t>
                      </a:r>
                    </a:p>
                    <a:p>
                      <a:pPr algn="ctr" fontAlgn="ctr"/>
                      <a:endParaRPr lang="en-US" sz="1100" b="0" i="0" u="none" strike="noStrike">
                        <a:solidFill>
                          <a:schemeClr val="tx1"/>
                        </a:solidFill>
                        <a:effectLst/>
                        <a:latin typeface="+mj-lt"/>
                      </a:endParaRPr>
                    </a:p>
                  </a:txBody>
                  <a:tcPr marL="9525" marR="9525" marT="9525" marB="0" anchor="ctr"/>
                </a:tc>
                <a:extLst>
                  <a:ext uri="{0D108BD9-81ED-4DB2-BD59-A6C34878D82A}">
                    <a16:rowId xmlns:a16="http://schemas.microsoft.com/office/drawing/2014/main" val="1616642769"/>
                  </a:ext>
                </a:extLst>
              </a:tr>
              <a:tr h="306527">
                <a:tc>
                  <a:txBody>
                    <a:bodyPr/>
                    <a:lstStyle/>
                    <a:p>
                      <a:pPr algn="l" fontAlgn="ctr"/>
                      <a:r>
                        <a:rPr lang="cs-CZ" sz="1050" u="none" strike="noStrike" kern="1200" dirty="0">
                          <a:solidFill>
                            <a:schemeClr val="tx1"/>
                          </a:solidFill>
                          <a:effectLst/>
                          <a:latin typeface="+mn-lt"/>
                          <a:ea typeface="+mn-ea"/>
                          <a:cs typeface="+mn-cs"/>
                        </a:rPr>
                        <a:t>$80 K GTM </a:t>
                      </a:r>
                      <a:r>
                        <a:rPr lang="cs-CZ" sz="1050" u="none" strike="noStrike" dirty="0">
                          <a:solidFill>
                            <a:schemeClr val="tx1"/>
                          </a:solidFill>
                          <a:effectLst/>
                          <a:latin typeface="+mj-lt"/>
                        </a:rPr>
                        <a:t>on GDPR through hybrid scenarios</a:t>
                      </a:r>
                      <a:endParaRPr lang="en-US" sz="1050" b="0" i="0" u="none" strike="noStrike" dirty="0">
                        <a:solidFill>
                          <a:schemeClr val="tx1"/>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cs-CZ" sz="1050" u="none" strike="noStrike" kern="1200" dirty="0">
                          <a:solidFill>
                            <a:schemeClr val="tx1"/>
                          </a:solidFill>
                          <a:effectLst/>
                          <a:latin typeface="+mn-lt"/>
                          <a:ea typeface="+mn-ea"/>
                          <a:cs typeface="+mn-cs"/>
                        </a:rPr>
                        <a:t>Corp + local </a:t>
                      </a:r>
                      <a:endParaRPr lang="en-US" sz="1050" b="0" i="0" u="none" strike="noStrike" kern="1200" dirty="0">
                        <a:solidFill>
                          <a:schemeClr val="tx1"/>
                        </a:solidFill>
                        <a:effectLst/>
                        <a:latin typeface="+mn-lt"/>
                        <a:ea typeface="+mn-ea"/>
                        <a:cs typeface="+mn-cs"/>
                      </a:endParaRPr>
                    </a:p>
                    <a:p>
                      <a:pPr algn="l" fontAlgn="ctr"/>
                      <a:endParaRPr lang="en-US" sz="1050" b="0" i="0" u="none" strike="noStrike" dirty="0">
                        <a:solidFill>
                          <a:schemeClr val="tx1"/>
                        </a:solidFill>
                        <a:effectLst/>
                        <a:latin typeface="+mj-lt"/>
                      </a:endParaRPr>
                    </a:p>
                  </a:txBody>
                  <a:tcPr marL="9525" marR="9525" marT="9525" marB="0" anchor="ctr"/>
                </a:tc>
                <a:tc>
                  <a:txBody>
                    <a:bodyPr/>
                    <a:lstStyle/>
                    <a:p>
                      <a:pPr algn="ctr" fontAlgn="ctr"/>
                      <a:endParaRPr lang="pl-PL" sz="1050" b="0" i="0" u="none" strike="noStrike" dirty="0">
                        <a:solidFill>
                          <a:schemeClr val="tx1"/>
                        </a:solidFill>
                        <a:effectLst/>
                        <a:latin typeface="+mj-lt"/>
                      </a:endParaRPr>
                    </a:p>
                    <a:p>
                      <a:pPr algn="ctr" fontAlgn="ctr"/>
                      <a:r>
                        <a:rPr lang="pl-PL" sz="1050" b="0" i="0" u="none" strike="noStrike" dirty="0">
                          <a:solidFill>
                            <a:schemeClr val="tx1"/>
                          </a:solidFill>
                          <a:effectLst/>
                          <a:latin typeface="+mj-lt"/>
                        </a:rPr>
                        <a:t>$0.2M</a:t>
                      </a:r>
                    </a:p>
                    <a:p>
                      <a:pPr algn="ctr" fontAlgn="ctr"/>
                      <a:endParaRPr lang="pl-PL" sz="1050" b="0" i="0" u="none" strike="noStrike" dirty="0">
                        <a:solidFill>
                          <a:schemeClr val="tx1"/>
                        </a:solidFill>
                        <a:effectLst/>
                        <a:latin typeface="+mj-lt"/>
                      </a:endParaRPr>
                    </a:p>
                  </a:txBody>
                  <a:tcPr marL="9525" marR="9525" marT="9525" marB="0" anchor="ctr"/>
                </a:tc>
                <a:extLst>
                  <a:ext uri="{0D108BD9-81ED-4DB2-BD59-A6C34878D82A}">
                    <a16:rowId xmlns:a16="http://schemas.microsoft.com/office/drawing/2014/main" val="1269099920"/>
                  </a:ext>
                </a:extLst>
              </a:tr>
              <a:tr h="306527">
                <a:tc>
                  <a:txBody>
                    <a:bodyPr/>
                    <a:lstStyle/>
                    <a:p>
                      <a:pPr algn="l" fontAlgn="ctr"/>
                      <a:r>
                        <a:rPr lang="cs-CZ" sz="1050" u="none" strike="noStrike" kern="1200">
                          <a:solidFill>
                            <a:schemeClr val="tx1"/>
                          </a:solidFill>
                          <a:effectLst/>
                          <a:latin typeface="+mn-lt"/>
                          <a:ea typeface="+mn-ea"/>
                          <a:cs typeface="+mn-cs"/>
                        </a:rPr>
                        <a:t>$100K GTM </a:t>
                      </a:r>
                      <a:r>
                        <a:rPr lang="cs-CZ" sz="1050" u="none" strike="noStrike">
                          <a:solidFill>
                            <a:schemeClr val="tx1"/>
                          </a:solidFill>
                          <a:effectLst/>
                          <a:latin typeface="+mj-lt"/>
                        </a:rPr>
                        <a:t>on SQL/WS/RDS through advanced scenarios. </a:t>
                      </a:r>
                      <a:endParaRPr lang="en-US" sz="1050" b="0" i="0" u="none" strike="noStrike">
                        <a:solidFill>
                          <a:schemeClr val="tx1"/>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cs-CZ" sz="1050" u="none" strike="noStrike" kern="1200">
                          <a:solidFill>
                            <a:schemeClr val="tx1"/>
                          </a:solidFill>
                          <a:effectLst/>
                          <a:latin typeface="+mn-lt"/>
                          <a:ea typeface="+mn-ea"/>
                          <a:cs typeface="+mn-cs"/>
                        </a:rPr>
                        <a:t>Corp + local </a:t>
                      </a:r>
                      <a:endParaRPr lang="en-US" sz="1050" b="0" i="0" u="none" strike="noStrike" kern="1200">
                        <a:solidFill>
                          <a:schemeClr val="tx1"/>
                        </a:solidFill>
                        <a:effectLst/>
                        <a:latin typeface="+mn-lt"/>
                        <a:ea typeface="+mn-ea"/>
                        <a:cs typeface="+mn-cs"/>
                      </a:endParaRPr>
                    </a:p>
                    <a:p>
                      <a:pPr algn="l" fontAlgn="ctr"/>
                      <a:endParaRPr lang="en-US" sz="1050" b="0" i="0" u="none" strike="noStrike">
                        <a:solidFill>
                          <a:schemeClr val="tx1"/>
                        </a:solidFill>
                        <a:effectLst/>
                        <a:latin typeface="+mj-lt"/>
                      </a:endParaRPr>
                    </a:p>
                  </a:txBody>
                  <a:tcPr marL="9525" marR="9525" marT="9525" marB="0" anchor="ctr"/>
                </a:tc>
                <a:tc>
                  <a:txBody>
                    <a:bodyPr/>
                    <a:lstStyle/>
                    <a:p>
                      <a:pPr algn="ctr" fontAlgn="ctr"/>
                      <a:endParaRPr lang="pl-PL" sz="1100" b="0" u="none" strike="noStrike" dirty="0">
                        <a:solidFill>
                          <a:schemeClr val="tx1"/>
                        </a:solidFill>
                        <a:effectLst/>
                        <a:latin typeface="+mj-lt"/>
                      </a:endParaRPr>
                    </a:p>
                    <a:p>
                      <a:pPr algn="ctr" fontAlgn="ctr"/>
                      <a:r>
                        <a:rPr lang="pl-PL" sz="1050" b="0" u="none" strike="noStrike" dirty="0">
                          <a:solidFill>
                            <a:schemeClr val="tx1"/>
                          </a:solidFill>
                          <a:effectLst/>
                          <a:latin typeface="+mj-lt"/>
                        </a:rPr>
                        <a:t>$0.8M</a:t>
                      </a:r>
                    </a:p>
                    <a:p>
                      <a:pPr algn="ctr" fontAlgn="ctr"/>
                      <a:endParaRPr lang="en-US" sz="1100" b="0" i="0" u="none" strike="noStrike" dirty="0">
                        <a:solidFill>
                          <a:schemeClr val="tx1"/>
                        </a:solidFill>
                        <a:effectLst/>
                        <a:latin typeface="+mj-lt"/>
                      </a:endParaRPr>
                    </a:p>
                  </a:txBody>
                  <a:tcPr marL="9525" marR="9525" marT="9525" marB="0" anchor="ctr"/>
                </a:tc>
                <a:extLst>
                  <a:ext uri="{0D108BD9-81ED-4DB2-BD59-A6C34878D82A}">
                    <a16:rowId xmlns:a16="http://schemas.microsoft.com/office/drawing/2014/main" val="2034854719"/>
                  </a:ext>
                </a:extLst>
              </a:tr>
            </a:tbl>
          </a:graphicData>
        </a:graphic>
      </p:graphicFrame>
      <p:sp>
        <p:nvSpPr>
          <p:cNvPr id="7" name="Rectangle 6"/>
          <p:cNvSpPr/>
          <p:nvPr/>
        </p:nvSpPr>
        <p:spPr>
          <a:xfrm>
            <a:off x="8247555" y="846732"/>
            <a:ext cx="3655369" cy="824381"/>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70" b="1">
                <a:solidFill>
                  <a:schemeClr val="tx1"/>
                </a:solidFill>
              </a:rPr>
              <a:t>3. Risks</a:t>
            </a:r>
            <a:r>
              <a:rPr lang="en-US" sz="1370" b="1">
                <a:solidFill>
                  <a:schemeClr val="tx1">
                    <a:lumMod val="75000"/>
                    <a:lumOff val="25000"/>
                  </a:schemeClr>
                </a:solidFill>
              </a:rPr>
              <a:t> and Key Assumptions</a:t>
            </a:r>
          </a:p>
          <a:p>
            <a:pPr marL="171450" indent="-171450">
              <a:buFont typeface="Arial" panose="020B0604020202020204" pitchFamily="34" charset="0"/>
              <a:buChar char="•"/>
            </a:pPr>
            <a:r>
              <a:rPr lang="cs-CZ" sz="1200">
                <a:solidFill>
                  <a:schemeClr val="tx1"/>
                </a:solidFill>
              </a:rPr>
              <a:t>Hosted private solutions slow adoption. </a:t>
            </a:r>
            <a:endParaRPr lang="en-US" sz="1200">
              <a:solidFill>
                <a:schemeClr val="tx1"/>
              </a:solidFill>
            </a:endParaRPr>
          </a:p>
          <a:p>
            <a:pPr marL="171450" indent="-171450">
              <a:buFont typeface="Arial" panose="020B0604020202020204" pitchFamily="34" charset="0"/>
              <a:buChar char="•"/>
            </a:pPr>
            <a:r>
              <a:rPr lang="cs-CZ" sz="1200">
                <a:solidFill>
                  <a:schemeClr val="tx1"/>
                </a:solidFill>
              </a:rPr>
              <a:t>High cost of deployment. </a:t>
            </a:r>
          </a:p>
          <a:p>
            <a:pPr marL="171450" indent="-171450">
              <a:buFont typeface="Arial" panose="020B0604020202020204" pitchFamily="34" charset="0"/>
              <a:buChar char="•"/>
            </a:pPr>
            <a:r>
              <a:rPr lang="pl-PL" sz="1200" err="1">
                <a:solidFill>
                  <a:schemeClr val="tx1"/>
                </a:solidFill>
              </a:rPr>
              <a:t>Opportunity</a:t>
            </a:r>
            <a:r>
              <a:rPr lang="pl-PL" sz="1200">
                <a:solidFill>
                  <a:schemeClr val="tx1"/>
                </a:solidFill>
              </a:rPr>
              <a:t> </a:t>
            </a:r>
            <a:r>
              <a:rPr lang="pl-PL" sz="1200" err="1">
                <a:solidFill>
                  <a:schemeClr val="tx1"/>
                </a:solidFill>
              </a:rPr>
              <a:t>is</a:t>
            </a:r>
            <a:r>
              <a:rPr lang="pl-PL" sz="1200">
                <a:solidFill>
                  <a:schemeClr val="tx1"/>
                </a:solidFill>
              </a:rPr>
              <a:t> </a:t>
            </a:r>
            <a:r>
              <a:rPr lang="pl-PL" sz="1200" err="1">
                <a:solidFill>
                  <a:schemeClr val="tx1"/>
                </a:solidFill>
              </a:rPr>
              <a:t>above</a:t>
            </a:r>
            <a:r>
              <a:rPr lang="pl-PL" sz="1200">
                <a:solidFill>
                  <a:schemeClr val="tx1"/>
                </a:solidFill>
              </a:rPr>
              <a:t> </a:t>
            </a:r>
            <a:r>
              <a:rPr lang="pl-PL" sz="1200" err="1">
                <a:solidFill>
                  <a:schemeClr val="tx1"/>
                </a:solidFill>
              </a:rPr>
              <a:t>infrastructure</a:t>
            </a:r>
            <a:r>
              <a:rPr lang="pl-PL" sz="1200">
                <a:solidFill>
                  <a:schemeClr val="tx1"/>
                </a:solidFill>
              </a:rPr>
              <a:t>: + 70 %. </a:t>
            </a:r>
            <a:endParaRPr lang="en-US" sz="1200">
              <a:solidFill>
                <a:schemeClr val="tx1"/>
              </a:solidFill>
            </a:endParaRPr>
          </a:p>
          <a:p>
            <a:endParaRPr lang="en-US" sz="1370" b="1">
              <a:solidFill>
                <a:schemeClr val="tx1">
                  <a:lumMod val="75000"/>
                  <a:lumOff val="25000"/>
                </a:schemeClr>
              </a:solidFill>
            </a:endParaRPr>
          </a:p>
        </p:txBody>
      </p:sp>
      <p:sp>
        <p:nvSpPr>
          <p:cNvPr id="17" name="Rectangle 16">
            <a:extLst>
              <a:ext uri="{FF2B5EF4-FFF2-40B4-BE49-F238E27FC236}">
                <a16:creationId xmlns:a16="http://schemas.microsoft.com/office/drawing/2014/main" id="{AF77D741-1EDE-49D1-A294-184BF6C88D76}"/>
              </a:ext>
            </a:extLst>
          </p:cNvPr>
          <p:cNvSpPr/>
          <p:nvPr/>
        </p:nvSpPr>
        <p:spPr>
          <a:xfrm>
            <a:off x="162878" y="3871948"/>
            <a:ext cx="5876248" cy="2114973"/>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5. </a:t>
            </a:r>
            <a:r>
              <a:rPr kumimoji="0" lang="en-GB" sz="105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Partner </a:t>
            </a:r>
            <a:r>
              <a:rPr kumimoji="0" lang="pl-PL" sz="105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Value Proposition / </a:t>
            </a:r>
            <a:r>
              <a:rPr kumimoji="0" lang="en-GB" sz="105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Solution/Plays and Selection Criteria:</a:t>
            </a:r>
          </a:p>
          <a:p>
            <a:pPr marR="0" lvl="0" algn="l" defTabSz="896214" rtl="0" eaLnBrk="1" fontAlgn="auto" latinLnBrk="0" hangingPunct="1">
              <a:lnSpc>
                <a:spcPct val="100000"/>
              </a:lnSpc>
              <a:spcBef>
                <a:spcPts val="0"/>
              </a:spcBef>
              <a:spcAft>
                <a:spcPts val="0"/>
              </a:spcAft>
              <a:buClrTx/>
              <a:buSzTx/>
              <a:tabLst/>
              <a:defRPr/>
            </a:pPr>
            <a:r>
              <a:rPr lang="pl-PL" sz="1000" b="1" kern="0">
                <a:solidFill>
                  <a:prstClr val="black"/>
                </a:solidFill>
                <a:latin typeface="Calibri" panose="020F0502020204030204"/>
              </a:rPr>
              <a:t>Partner Value Proposition: </a:t>
            </a:r>
          </a:p>
          <a:p>
            <a:pPr marL="742950" lvl="1" indent="-285750" defTabSz="896214">
              <a:buFont typeface="Arial" panose="020B0604020202020204" pitchFamily="34" charset="0"/>
              <a:buChar char="•"/>
              <a:defRPr/>
            </a:pPr>
            <a:r>
              <a:rPr lang="cs-CZ" sz="1000" b="1" kern="0">
                <a:solidFill>
                  <a:schemeClr val="tx1"/>
                </a:solidFill>
              </a:rPr>
              <a:t>SQL in a Box: </a:t>
            </a:r>
            <a:r>
              <a:rPr lang="cs-CZ" sz="1000" kern="0">
                <a:solidFill>
                  <a:schemeClr val="tx1"/>
                </a:solidFill>
                <a:hlinkClick r:id="rId3"/>
              </a:rPr>
              <a:t>http://aka.ms/sql-in-a-box</a:t>
            </a:r>
            <a:r>
              <a:rPr lang="cs-CZ" sz="1000" kern="0">
                <a:solidFill>
                  <a:schemeClr val="tx1"/>
                </a:solidFill>
              </a:rPr>
              <a:t>; </a:t>
            </a:r>
            <a:r>
              <a:rPr lang="cs-CZ" sz="1000" b="1" kern="0">
                <a:solidFill>
                  <a:schemeClr val="tx1"/>
                </a:solidFill>
              </a:rPr>
              <a:t>WS in a box</a:t>
            </a:r>
            <a:r>
              <a:rPr lang="cs-CZ" sz="1000" kern="0">
                <a:solidFill>
                  <a:schemeClr val="tx1"/>
                </a:solidFill>
              </a:rPr>
              <a:t>; </a:t>
            </a:r>
            <a:r>
              <a:rPr lang="en-US" sz="1000" kern="0">
                <a:solidFill>
                  <a:srgbClr val="353535">
                    <a:lumMod val="75000"/>
                  </a:srgbClr>
                </a:solidFill>
                <a:latin typeface="Segoe UI" panose="020B0502040204020203" pitchFamily="34" charset="0"/>
                <a:cs typeface="Segoe UI" panose="020B0502040204020203" pitchFamily="34" charset="0"/>
                <a:hlinkClick r:id="rId4"/>
              </a:rPr>
              <a:t>Optimize (Secret Shopper) </a:t>
            </a:r>
            <a:endParaRPr lang="en-US" sz="1000" kern="0">
              <a:solidFill>
                <a:srgbClr val="353535">
                  <a:lumMod val="75000"/>
                </a:srgbClr>
              </a:solidFill>
              <a:latin typeface="Segoe UI" panose="020B0502040204020203" pitchFamily="34" charset="0"/>
              <a:cs typeface="Segoe UI" panose="020B0502040204020203" pitchFamily="34" charset="0"/>
            </a:endParaRPr>
          </a:p>
          <a:p>
            <a:pPr marL="742950" lvl="1" indent="-285750" defTabSz="896214">
              <a:buFont typeface="Arial" panose="020B0604020202020204" pitchFamily="34" charset="0"/>
              <a:buChar char="•"/>
              <a:defRPr/>
            </a:pPr>
            <a:r>
              <a:rPr lang="cs-CZ" sz="1000" kern="0">
                <a:solidFill>
                  <a:schemeClr val="tx1"/>
                </a:solidFill>
              </a:rPr>
              <a:t>Advanced Analitics Partner Showcase,  </a:t>
            </a:r>
          </a:p>
          <a:p>
            <a:pPr marL="742950" lvl="1" indent="-285750" defTabSz="896214">
              <a:buFont typeface="Arial" panose="020B0604020202020204" pitchFamily="34" charset="0"/>
              <a:buChar char="•"/>
              <a:defRPr/>
            </a:pPr>
            <a:r>
              <a:rPr lang="cs-CZ" sz="1000" b="1" kern="0">
                <a:solidFill>
                  <a:schemeClr val="tx1"/>
                </a:solidFill>
              </a:rPr>
              <a:t>Azure 10 solutions; Azure CSP in a Box, RDS to Azure Solutions</a:t>
            </a:r>
          </a:p>
          <a:p>
            <a:pPr marR="0" lvl="0" algn="l" defTabSz="896214" rtl="0" eaLnBrk="1" fontAlgn="auto" latinLnBrk="0" hangingPunct="1">
              <a:lnSpc>
                <a:spcPct val="100000"/>
              </a:lnSpc>
              <a:spcBef>
                <a:spcPts val="0"/>
              </a:spcBef>
              <a:spcAft>
                <a:spcPts val="0"/>
              </a:spcAft>
              <a:buClrTx/>
              <a:buSzTx/>
              <a:tabLst/>
              <a:defRPr/>
            </a:pPr>
            <a:r>
              <a:rPr kumimoji="0" lang="en-US" sz="1000" b="1" i="0" u="none" strike="noStrike" kern="0" cap="none" spc="0" normalizeH="0" baseline="0" noProof="0">
                <a:ln>
                  <a:noFill/>
                </a:ln>
                <a:solidFill>
                  <a:prstClr val="black"/>
                </a:solidFill>
                <a:effectLst/>
                <a:uLnTx/>
                <a:uFillTx/>
                <a:latin typeface="Calibri" panose="020F0502020204030204"/>
                <a:ea typeface="+mn-ea"/>
                <a:cs typeface="+mn-cs"/>
              </a:rPr>
              <a:t>Partner Solutions/Plays: </a:t>
            </a:r>
          </a:p>
          <a:p>
            <a:pPr marL="742950" lvl="1" indent="-285750" defTabSz="896214">
              <a:buFont typeface="Arial" panose="020B0604020202020204" pitchFamily="34" charset="0"/>
              <a:buChar char="•"/>
              <a:defRPr/>
            </a:pPr>
            <a:r>
              <a:rPr lang="cs-CZ" sz="1000" kern="0">
                <a:solidFill>
                  <a:schemeClr val="tx1"/>
                </a:solidFill>
              </a:rPr>
              <a:t>Encrypted DB to secure data (like GDPR) and data processing/analytics with advanced reporting.</a:t>
            </a:r>
          </a:p>
          <a:p>
            <a:pPr marL="742950" lvl="1" indent="-285750" defTabSz="896214">
              <a:buFont typeface="Arial" panose="020B0604020202020204" pitchFamily="34" charset="0"/>
              <a:buChar char="•"/>
              <a:defRPr/>
            </a:pPr>
            <a:r>
              <a:rPr lang="cs-CZ" sz="1000" kern="0">
                <a:solidFill>
                  <a:schemeClr val="tx1"/>
                </a:solidFill>
              </a:rPr>
              <a:t>Outsourced IT as aS with secure environment (WS2016) and managed private hardware SLAs.</a:t>
            </a:r>
            <a:endParaRPr lang="en-US" sz="1000" kern="0">
              <a:solidFill>
                <a:schemeClr val="tx1"/>
              </a:solidFill>
            </a:endParaRPr>
          </a:p>
          <a:p>
            <a:pPr marL="742950" lvl="1" indent="-285750" defTabSz="896214">
              <a:buFont typeface="Arial" panose="020B0604020202020204" pitchFamily="34" charset="0"/>
              <a:buChar char="•"/>
              <a:defRPr/>
            </a:pPr>
            <a:r>
              <a:rPr lang="cs-CZ" sz="1000" kern="0">
                <a:solidFill>
                  <a:prstClr val="black"/>
                </a:solidFill>
                <a:latin typeface="Calibri" panose="020F0502020204030204"/>
              </a:rPr>
              <a:t>SQL encryption, data processing, analytics, reports as a value added service</a:t>
            </a:r>
            <a:endParaRPr lang="en-US" sz="1000" kern="0">
              <a:solidFill>
                <a:prstClr val="black"/>
              </a:solidFill>
              <a:latin typeface="Calibri" panose="020F0502020204030204"/>
            </a:endParaRPr>
          </a:p>
          <a:p>
            <a:pPr marL="742950" lvl="1" indent="-285750" defTabSz="896214">
              <a:buFont typeface="Arial" panose="020B0604020202020204" pitchFamily="34" charset="0"/>
              <a:buChar char="•"/>
              <a:defRPr/>
            </a:pPr>
            <a:r>
              <a:rPr kumimoji="0" lang="cs-CZ" sz="1000" b="0" i="0" u="none" strike="noStrike" kern="0" cap="none" spc="0" normalizeH="0" baseline="0" noProof="0">
                <a:ln>
                  <a:noFill/>
                </a:ln>
                <a:solidFill>
                  <a:prstClr val="black"/>
                </a:solidFill>
                <a:effectLst/>
                <a:uLnTx/>
                <a:uFillTx/>
                <a:latin typeface="Calibri" panose="020F0502020204030204"/>
                <a:ea typeface="+mn-ea"/>
                <a:cs typeface="+mn-cs"/>
              </a:rPr>
              <a:t>Partner vertical solutions (managed ERP/CMS/security...)</a:t>
            </a:r>
            <a:endParaRPr kumimoji="0" lang="en-US" sz="1000" b="0" i="0" u="none" strike="noStrike" kern="0" cap="none" spc="0" normalizeH="0" baseline="0" noProof="0">
              <a:ln>
                <a:noFill/>
              </a:ln>
              <a:solidFill>
                <a:prstClr val="black"/>
              </a:solidFill>
              <a:effectLst/>
              <a:uLnTx/>
              <a:uFillTx/>
              <a:latin typeface="Calibri" panose="020F0502020204030204"/>
              <a:ea typeface="+mn-ea"/>
              <a:cs typeface="+mn-cs"/>
            </a:endParaRPr>
          </a:p>
          <a:p>
            <a:pPr marR="0" lvl="0" algn="l" defTabSz="896214" rtl="0" eaLnBrk="1" fontAlgn="auto" latinLnBrk="0" hangingPunct="1">
              <a:lnSpc>
                <a:spcPct val="100000"/>
              </a:lnSpc>
              <a:spcBef>
                <a:spcPts val="0"/>
              </a:spcBef>
              <a:spcAft>
                <a:spcPts val="0"/>
              </a:spcAft>
              <a:buClrTx/>
              <a:buSzTx/>
              <a:tabLst/>
              <a:defRPr/>
            </a:pPr>
            <a:r>
              <a:rPr lang="en-US" sz="1000" b="1" kern="0">
                <a:solidFill>
                  <a:prstClr val="black"/>
                </a:solidFill>
                <a:latin typeface="Calibri" panose="020F0502020204030204"/>
              </a:rPr>
              <a:t>Partner Selection Criteria: </a:t>
            </a:r>
            <a:endParaRPr lang="en-US" sz="1000" kern="0">
              <a:solidFill>
                <a:prstClr val="black"/>
              </a:solidFill>
            </a:endParaRPr>
          </a:p>
          <a:p>
            <a:pPr marL="742950" lvl="1" indent="-285750" defTabSz="896214">
              <a:buFont typeface="Arial" panose="020B0604020202020204" pitchFamily="34" charset="0"/>
              <a:buChar char="•"/>
              <a:defRPr/>
            </a:pPr>
            <a:r>
              <a:rPr lang="cs-CZ" sz="1000" kern="0">
                <a:solidFill>
                  <a:prstClr val="black"/>
                </a:solidFill>
              </a:rPr>
              <a:t>Ability to invest and drive demand (sales/mktg staff potential)</a:t>
            </a:r>
          </a:p>
          <a:p>
            <a:pPr marL="742950" lvl="1" indent="-285750" defTabSz="896214">
              <a:buFont typeface="Arial" panose="020B0604020202020204" pitchFamily="34" charset="0"/>
              <a:buChar char="•"/>
              <a:defRPr/>
            </a:pPr>
            <a:r>
              <a:rPr lang="cs-CZ" sz="1000" kern="0">
                <a:solidFill>
                  <a:prstClr val="black"/>
                </a:solidFill>
              </a:rPr>
              <a:t>Commitment to build solution around Hybrid scenarios.  </a:t>
            </a:r>
            <a:endParaRPr lang="en-US" sz="1000" kern="0">
              <a:solidFill>
                <a:prstClr val="black"/>
              </a:solidFill>
            </a:endParaRPr>
          </a:p>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96220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00788"/>
            <a:ext cx="2743200" cy="365125"/>
          </a:xfrm>
          <a:prstGeom prst="rect">
            <a:avLst/>
          </a:prstGeom>
        </p:spPr>
        <p:txBody>
          <a:bodyPr/>
          <a:lstStyle/>
          <a:p>
            <a:fld id="{24E1F60D-77CA-4F03-8D91-C8D8059E76F1}" type="slidenum">
              <a:rPr lang="en-US" smtClean="0"/>
              <a:t>6</a:t>
            </a:fld>
            <a:endParaRPr lang="en-US"/>
          </a:p>
        </p:txBody>
      </p:sp>
      <p:grpSp>
        <p:nvGrpSpPr>
          <p:cNvPr id="28" name="Group 27"/>
          <p:cNvGrpSpPr/>
          <p:nvPr/>
        </p:nvGrpSpPr>
        <p:grpSpPr>
          <a:xfrm>
            <a:off x="0" y="-36062"/>
            <a:ext cx="12192000" cy="6812590"/>
            <a:chOff x="-549111" y="-2030"/>
            <a:chExt cx="12176790" cy="6618072"/>
          </a:xfrm>
        </p:grpSpPr>
        <p:grpSp>
          <p:nvGrpSpPr>
            <p:cNvPr id="4" name="Group 3"/>
            <p:cNvGrpSpPr/>
            <p:nvPr/>
          </p:nvGrpSpPr>
          <p:grpSpPr>
            <a:xfrm>
              <a:off x="-549111" y="-2030"/>
              <a:ext cx="12176790" cy="1666881"/>
              <a:chOff x="-518233" y="-73945"/>
              <a:chExt cx="12146607" cy="1666881"/>
            </a:xfrm>
          </p:grpSpPr>
          <p:sp>
            <p:nvSpPr>
              <p:cNvPr id="5" name="Title 13"/>
              <p:cNvSpPr txBox="1">
                <a:spLocks/>
              </p:cNvSpPr>
              <p:nvPr/>
            </p:nvSpPr>
            <p:spPr>
              <a:xfrm>
                <a:off x="-518233" y="-73945"/>
                <a:ext cx="12146607" cy="785147"/>
              </a:xfrm>
              <a:prstGeom prst="rect">
                <a:avLst/>
              </a:prstGeom>
              <a:solidFill>
                <a:srgbClr val="00188F">
                  <a:alpha val="80000"/>
                </a:srgbClr>
              </a:solidFill>
              <a:ln w="6350" cap="flat" cmpd="sng" algn="ctr">
                <a:solidFill>
                  <a:srgbClr val="7F7F7F"/>
                </a:solidFill>
                <a:prstDash val="solid"/>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932114" fontAlgn="base">
                  <a:spcAft>
                    <a:spcPct val="0"/>
                  </a:spcAft>
                </a:pPr>
                <a:r>
                  <a:rPr lang="en-US" sz="3600" kern="0">
                    <a:gradFill>
                      <a:gsLst>
                        <a:gs pos="0">
                          <a:srgbClr val="FFFFFF"/>
                        </a:gs>
                        <a:gs pos="100000">
                          <a:srgbClr val="FFFFFF"/>
                        </a:gs>
                      </a:gsLst>
                      <a:lin ang="5400000" scaled="0"/>
                    </a:gradFill>
                    <a:ea typeface="Segoe UI" pitchFamily="34" charset="0"/>
                  </a:rPr>
                  <a:t>Play </a:t>
                </a:r>
                <a:r>
                  <a:rPr lang="pl-PL" sz="3600" kern="0">
                    <a:gradFill>
                      <a:gsLst>
                        <a:gs pos="0">
                          <a:srgbClr val="FFFFFF"/>
                        </a:gs>
                        <a:gs pos="100000">
                          <a:srgbClr val="FFFFFF"/>
                        </a:gs>
                      </a:gsLst>
                      <a:lin ang="5400000" scaled="0"/>
                    </a:gradFill>
                    <a:ea typeface="Segoe UI" pitchFamily="34" charset="0"/>
                  </a:rPr>
                  <a:t># 2:</a:t>
                </a:r>
                <a:r>
                  <a:rPr lang="en-US" sz="3600" kern="0">
                    <a:gradFill>
                      <a:gsLst>
                        <a:gs pos="0">
                          <a:srgbClr val="FFFFFF"/>
                        </a:gs>
                        <a:gs pos="100000">
                          <a:srgbClr val="FFFFFF"/>
                        </a:gs>
                      </a:gsLst>
                      <a:lin ang="5400000" scaled="0"/>
                    </a:gradFill>
                    <a:ea typeface="Segoe UI" pitchFamily="34" charset="0"/>
                  </a:rPr>
                  <a:t> </a:t>
                </a:r>
                <a:r>
                  <a:rPr lang="pl-PL" sz="3600" kern="0">
                    <a:gradFill>
                      <a:gsLst>
                        <a:gs pos="0">
                          <a:srgbClr val="FFFFFF"/>
                        </a:gs>
                        <a:gs pos="100000">
                          <a:srgbClr val="FFFFFF"/>
                        </a:gs>
                      </a:gsLst>
                      <a:lin ang="5400000" scaled="0"/>
                    </a:gradFill>
                    <a:ea typeface="Segoe UI" pitchFamily="34" charset="0"/>
                  </a:rPr>
                  <a:t>Data Strategy and Analytics </a:t>
                </a:r>
                <a:endParaRPr lang="en-US" sz="3600" kern="0">
                  <a:solidFill>
                    <a:srgbClr val="FF0000"/>
                  </a:solidFill>
                  <a:ea typeface="Segoe UI" pitchFamily="34" charset="0"/>
                </a:endParaRPr>
              </a:p>
            </p:txBody>
          </p:sp>
          <p:sp>
            <p:nvSpPr>
              <p:cNvPr id="6" name="TextBox 5"/>
              <p:cNvSpPr txBox="1"/>
              <p:nvPr/>
            </p:nvSpPr>
            <p:spPr>
              <a:xfrm>
                <a:off x="-359092" y="770717"/>
                <a:ext cx="4181818" cy="822219"/>
              </a:xfrm>
              <a:prstGeom prst="rect">
                <a:avLst/>
              </a:prstGeom>
              <a:noFill/>
              <a:ln>
                <a:solidFill>
                  <a:srgbClr val="7F7F7F"/>
                </a:solidFill>
              </a:ln>
            </p:spPr>
            <p:txBody>
              <a:bodyPr wrap="square" rtlCol="0">
                <a:spAutoFit/>
              </a:bodyPr>
              <a:lstStyle/>
              <a:p>
                <a:pPr marL="228600" indent="-228600">
                  <a:buAutoNum type="arabicPeriod"/>
                </a:pPr>
                <a:r>
                  <a:rPr lang="en-US" sz="1300" b="1"/>
                  <a:t>Market Insights – Why this is important in my Area</a:t>
                </a:r>
              </a:p>
              <a:p>
                <a:pPr marL="171450" indent="-171450">
                  <a:buFont typeface="Arial" panose="020B0604020202020204" pitchFamily="34" charset="0"/>
                  <a:buChar char="•"/>
                </a:pPr>
                <a:r>
                  <a:rPr lang="pl-PL" sz="1200"/>
                  <a:t>Data services low </a:t>
                </a:r>
                <a:r>
                  <a:rPr lang="pl-PL" sz="1200" err="1"/>
                  <a:t>penetration</a:t>
                </a:r>
                <a:r>
                  <a:rPr lang="pl-PL" sz="1200"/>
                  <a:t> but </a:t>
                </a:r>
                <a:r>
                  <a:rPr lang="pl-PL" sz="1200" err="1"/>
                  <a:t>growing</a:t>
                </a:r>
                <a:r>
                  <a:rPr lang="pl-PL" sz="1200"/>
                  <a:t> </a:t>
                </a:r>
                <a:r>
                  <a:rPr lang="pl-PL" sz="1200" err="1"/>
                  <a:t>demand</a:t>
                </a:r>
                <a:r>
                  <a:rPr lang="pl-PL" sz="1200"/>
                  <a:t>. </a:t>
                </a:r>
              </a:p>
              <a:p>
                <a:pPr marL="171450" indent="-171450">
                  <a:buFont typeface="Arial" panose="020B0604020202020204" pitchFamily="34" charset="0"/>
                  <a:buChar char="•"/>
                </a:pPr>
                <a:r>
                  <a:rPr lang="pl-PL" sz="1200" err="1"/>
                  <a:t>Competitive</a:t>
                </a:r>
                <a:r>
                  <a:rPr lang="pl-PL" sz="1200"/>
                  <a:t> </a:t>
                </a:r>
                <a:r>
                  <a:rPr lang="pl-PL" sz="1200" err="1"/>
                  <a:t>advantage</a:t>
                </a:r>
                <a:r>
                  <a:rPr lang="pl-PL" sz="1200"/>
                  <a:t> and </a:t>
                </a:r>
                <a:r>
                  <a:rPr lang="pl-PL" sz="1200" err="1"/>
                  <a:t>differentiation</a:t>
                </a:r>
                <a:r>
                  <a:rPr lang="pl-PL" sz="1200"/>
                  <a:t> on the market.</a:t>
                </a:r>
              </a:p>
              <a:p>
                <a:pPr marL="171450" indent="-171450">
                  <a:buFont typeface="Arial" panose="020B0604020202020204" pitchFamily="34" charset="0"/>
                  <a:buChar char="•"/>
                </a:pPr>
                <a:r>
                  <a:rPr lang="pl-PL" sz="1200"/>
                  <a:t>Hybrid </a:t>
                </a:r>
                <a:r>
                  <a:rPr lang="pl-PL" sz="1200" err="1"/>
                  <a:t>scenarios</a:t>
                </a:r>
                <a:r>
                  <a:rPr lang="pl-PL" sz="1200"/>
                  <a:t> as </a:t>
                </a:r>
                <a:r>
                  <a:rPr lang="pl-PL" sz="1200" err="1"/>
                  <a:t>main</a:t>
                </a:r>
                <a:r>
                  <a:rPr lang="pl-PL" sz="1200"/>
                  <a:t> driver to land data services.  </a:t>
                </a:r>
                <a:endParaRPr lang="en-US" sz="1200"/>
              </a:p>
            </p:txBody>
          </p:sp>
        </p:grpSp>
        <p:sp>
          <p:nvSpPr>
            <p:cNvPr id="11" name="Rectangle 10">
              <a:extLst>
                <a:ext uri="{FF2B5EF4-FFF2-40B4-BE49-F238E27FC236}">
                  <a16:creationId xmlns:a16="http://schemas.microsoft.com/office/drawing/2014/main" id="{C58E8F76-C2EF-4403-9F8D-3518DE3FD32C}"/>
                </a:ext>
              </a:extLst>
            </p:cNvPr>
            <p:cNvSpPr/>
            <p:nvPr/>
          </p:nvSpPr>
          <p:spPr>
            <a:xfrm>
              <a:off x="-356431" y="1747698"/>
              <a:ext cx="5876248" cy="1559081"/>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96214">
                <a:defRPr/>
              </a:pPr>
              <a:r>
                <a:rPr lang="en-GB" sz="1371" kern="0">
                  <a:solidFill>
                    <a:schemeClr val="tx1"/>
                  </a:solidFill>
                </a:rPr>
                <a:t>4. LOCAL BUSINESS OBJECTIVES + </a:t>
              </a:r>
              <a:r>
                <a:rPr lang="en-GB" sz="1371" b="1" kern="0">
                  <a:solidFill>
                    <a:schemeClr val="tx1"/>
                  </a:solidFill>
                  <a:latin typeface="+mj-lt"/>
                </a:rPr>
                <a:t>TARGET OUTCOMES:</a:t>
              </a:r>
              <a:endParaRPr lang="en-US" sz="1371" b="1" kern="0">
                <a:solidFill>
                  <a:schemeClr val="tx1"/>
                </a:solidFill>
                <a:latin typeface="+mj-lt"/>
              </a:endParaRPr>
            </a:p>
            <a:p>
              <a:pPr defTabSz="896214">
                <a:defRPr/>
              </a:pPr>
              <a:r>
                <a:rPr lang="en-US" sz="1100" b="1">
                  <a:solidFill>
                    <a:schemeClr val="tx1"/>
                  </a:solidFill>
                </a:rPr>
                <a:t>Azure Data Services</a:t>
              </a:r>
              <a:r>
                <a:rPr lang="pl-PL" sz="1100" b="1">
                  <a:solidFill>
                    <a:schemeClr val="tx1"/>
                  </a:solidFill>
                </a:rPr>
                <a:t> Solutions</a:t>
              </a:r>
              <a:r>
                <a:rPr lang="en-US" sz="1100" b="1">
                  <a:solidFill>
                    <a:schemeClr val="tx1"/>
                  </a:solidFill>
                </a:rPr>
                <a:t>: </a:t>
              </a:r>
            </a:p>
            <a:p>
              <a:pPr marL="171450" indent="-171450" defTabSz="896214">
                <a:buFont typeface="Arial" panose="020B0604020202020204" pitchFamily="34" charset="0"/>
                <a:buChar char="•"/>
                <a:defRPr/>
              </a:pPr>
              <a:r>
                <a:rPr lang="pl-PL" sz="1100" b="1">
                  <a:solidFill>
                    <a:schemeClr val="tx1"/>
                  </a:solidFill>
                </a:rPr>
                <a:t>Focus on </a:t>
              </a:r>
              <a:r>
                <a:rPr lang="pl-PL" sz="1100" b="1" err="1">
                  <a:solidFill>
                    <a:schemeClr val="tx1"/>
                  </a:solidFill>
                </a:rPr>
                <a:t>driving</a:t>
              </a:r>
              <a:r>
                <a:rPr lang="pl-PL" sz="1100" b="1">
                  <a:solidFill>
                    <a:schemeClr val="tx1"/>
                  </a:solidFill>
                </a:rPr>
                <a:t> Top 5 “</a:t>
              </a:r>
              <a:r>
                <a:rPr lang="pl-PL" sz="1100" b="1" err="1">
                  <a:solidFill>
                    <a:schemeClr val="tx1"/>
                  </a:solidFill>
                </a:rPr>
                <a:t>Core</a:t>
              </a:r>
              <a:r>
                <a:rPr lang="pl-PL" sz="1100" b="1">
                  <a:solidFill>
                    <a:schemeClr val="tx1"/>
                  </a:solidFill>
                </a:rPr>
                <a:t>” ADS: </a:t>
              </a:r>
              <a:r>
                <a:rPr lang="pl-PL" sz="1100">
                  <a:solidFill>
                    <a:schemeClr val="tx1"/>
                  </a:solidFill>
                </a:rPr>
                <a:t>SQL DB, SQL </a:t>
              </a:r>
              <a:r>
                <a:rPr lang="pl-PL" sz="1100" err="1">
                  <a:solidFill>
                    <a:schemeClr val="tx1"/>
                  </a:solidFill>
                </a:rPr>
                <a:t>VMs</a:t>
              </a:r>
              <a:r>
                <a:rPr lang="pl-PL" sz="1100">
                  <a:solidFill>
                    <a:schemeClr val="tx1"/>
                  </a:solidFill>
                </a:rPr>
                <a:t>, </a:t>
              </a:r>
              <a:r>
                <a:rPr lang="pl-PL" sz="1100" err="1">
                  <a:solidFill>
                    <a:schemeClr val="tx1"/>
                  </a:solidFill>
                </a:rPr>
                <a:t>HDInsights</a:t>
              </a:r>
              <a:r>
                <a:rPr lang="pl-PL" sz="1100">
                  <a:solidFill>
                    <a:schemeClr val="tx1"/>
                  </a:solidFill>
                </a:rPr>
                <a:t>, SQL DW, and </a:t>
              </a:r>
              <a:r>
                <a:rPr lang="pl-PL" sz="1100" err="1">
                  <a:solidFill>
                    <a:schemeClr val="tx1"/>
                  </a:solidFill>
                </a:rPr>
                <a:t>Cosmos</a:t>
              </a:r>
              <a:r>
                <a:rPr lang="pl-PL" sz="1100">
                  <a:solidFill>
                    <a:schemeClr val="tx1"/>
                  </a:solidFill>
                </a:rPr>
                <a:t> DB</a:t>
              </a:r>
            </a:p>
            <a:p>
              <a:pPr marL="171450" indent="-171450" defTabSz="896214">
                <a:buFont typeface="Arial" panose="020B0604020202020204" pitchFamily="34" charset="0"/>
                <a:buChar char="•"/>
                <a:defRPr/>
              </a:pPr>
              <a:r>
                <a:rPr lang="pl-PL" sz="1100" b="1">
                  <a:solidFill>
                    <a:schemeClr val="tx1"/>
                  </a:solidFill>
                </a:rPr>
                <a:t>MSP </a:t>
              </a:r>
              <a:r>
                <a:rPr lang="en-US" sz="1100" b="1">
                  <a:solidFill>
                    <a:schemeClr val="tx1"/>
                  </a:solidFill>
                </a:rPr>
                <a:t>with </a:t>
              </a:r>
              <a:r>
                <a:rPr lang="pl-PL" sz="1100" b="1" err="1">
                  <a:solidFill>
                    <a:schemeClr val="tx1"/>
                  </a:solidFill>
                </a:rPr>
                <a:t>solutions</a:t>
              </a:r>
              <a:r>
                <a:rPr lang="pl-PL" sz="1100" b="1">
                  <a:solidFill>
                    <a:schemeClr val="tx1"/>
                  </a:solidFill>
                </a:rPr>
                <a:t> on ADS </a:t>
              </a:r>
              <a:r>
                <a:rPr lang="pl-PL" sz="1100">
                  <a:solidFill>
                    <a:schemeClr val="tx1"/>
                  </a:solidFill>
                </a:rPr>
                <a:t>in </a:t>
              </a:r>
              <a:r>
                <a:rPr lang="pl-PL" sz="1100" err="1">
                  <a:solidFill>
                    <a:schemeClr val="tx1"/>
                  </a:solidFill>
                </a:rPr>
                <a:t>every</a:t>
              </a:r>
              <a:r>
                <a:rPr lang="pl-PL" sz="1100">
                  <a:solidFill>
                    <a:schemeClr val="tx1"/>
                  </a:solidFill>
                </a:rPr>
                <a:t> </a:t>
              </a:r>
              <a:r>
                <a:rPr lang="pl-PL" sz="1100" err="1">
                  <a:solidFill>
                    <a:schemeClr val="tx1"/>
                  </a:solidFill>
                </a:rPr>
                <a:t>Sub</a:t>
              </a:r>
              <a:r>
                <a:rPr lang="pl-PL" sz="1100">
                  <a:solidFill>
                    <a:schemeClr val="tx1"/>
                  </a:solidFill>
                </a:rPr>
                <a:t> to </a:t>
              </a:r>
              <a:r>
                <a:rPr lang="pl-PL" sz="1100" b="1" err="1">
                  <a:solidFill>
                    <a:schemeClr val="tx1"/>
                  </a:solidFill>
                </a:rPr>
                <a:t>Monetize&amp;Modernize</a:t>
              </a:r>
              <a:r>
                <a:rPr lang="pl-PL" sz="1100" b="1">
                  <a:solidFill>
                    <a:schemeClr val="tx1"/>
                  </a:solidFill>
                </a:rPr>
                <a:t> </a:t>
              </a:r>
              <a:r>
                <a:rPr lang="pl-PL" sz="1100">
                  <a:solidFill>
                    <a:schemeClr val="tx1"/>
                  </a:solidFill>
                </a:rPr>
                <a:t>and </a:t>
              </a:r>
              <a:r>
                <a:rPr lang="pl-PL" sz="1100" b="1" err="1">
                  <a:solidFill>
                    <a:schemeClr val="tx1"/>
                  </a:solidFill>
                </a:rPr>
                <a:t>Shift&amp;Migrate</a:t>
              </a:r>
              <a:r>
                <a:rPr lang="pl-PL" sz="1100" b="1">
                  <a:solidFill>
                    <a:schemeClr val="tx1"/>
                  </a:solidFill>
                </a:rPr>
                <a:t> to Top 5. </a:t>
              </a:r>
            </a:p>
            <a:p>
              <a:pPr marL="171450" indent="-171450" defTabSz="896214">
                <a:buFont typeface="Arial" panose="020B0604020202020204" pitchFamily="34" charset="0"/>
                <a:buChar char="•"/>
                <a:defRPr/>
              </a:pPr>
              <a:r>
                <a:rPr lang="en-US" sz="1100">
                  <a:solidFill>
                    <a:schemeClr val="tx1"/>
                  </a:solidFill>
                </a:rPr>
                <a:t>300K Azure (Data &amp; </a:t>
              </a:r>
              <a:r>
                <a:rPr lang="pl-PL" sz="1100">
                  <a:solidFill>
                    <a:schemeClr val="tx1"/>
                  </a:solidFill>
                </a:rPr>
                <a:t>A</a:t>
              </a:r>
              <a:r>
                <a:rPr lang="en-US" sz="1100" err="1">
                  <a:solidFill>
                    <a:schemeClr val="tx1"/>
                  </a:solidFill>
                </a:rPr>
                <a:t>nalytics</a:t>
              </a:r>
              <a:r>
                <a:rPr lang="en-US" sz="1100">
                  <a:solidFill>
                    <a:schemeClr val="tx1"/>
                  </a:solidFill>
                </a:rPr>
                <a:t> services) + Power BI</a:t>
              </a:r>
              <a:r>
                <a:rPr lang="pl-PL" sz="1100">
                  <a:solidFill>
                    <a:schemeClr val="tx1"/>
                  </a:solidFill>
                </a:rPr>
                <a:t>. </a:t>
              </a:r>
              <a:endParaRPr lang="pl-PL" sz="1100" b="1" kern="0">
                <a:solidFill>
                  <a:schemeClr val="tx1"/>
                </a:solidFill>
              </a:endParaRPr>
            </a:p>
            <a:p>
              <a:pPr defTabSz="896214">
                <a:defRPr/>
              </a:pPr>
              <a:r>
                <a:rPr lang="en-US" sz="1100" b="1">
                  <a:solidFill>
                    <a:schemeClr val="tx1"/>
                  </a:solidFill>
                </a:rPr>
                <a:t>Data Platform</a:t>
              </a:r>
              <a:r>
                <a:rPr lang="pl-PL" sz="1100" b="1">
                  <a:solidFill>
                    <a:schemeClr val="tx1"/>
                  </a:solidFill>
                </a:rPr>
                <a:t> Solutions</a:t>
              </a:r>
              <a:r>
                <a:rPr lang="en-US" sz="1100" b="1">
                  <a:solidFill>
                    <a:schemeClr val="tx1"/>
                  </a:solidFill>
                </a:rPr>
                <a:t>:</a:t>
              </a:r>
              <a:r>
                <a:rPr lang="en-US" sz="1100" b="1" kern="0">
                  <a:solidFill>
                    <a:schemeClr val="tx1"/>
                  </a:solidFill>
                </a:rPr>
                <a:t> </a:t>
              </a:r>
            </a:p>
            <a:p>
              <a:pPr marL="171450" indent="-171450" defTabSz="896214">
                <a:buFont typeface="Arial" panose="020B0604020202020204" pitchFamily="34" charset="0"/>
                <a:buChar char="•"/>
                <a:defRPr/>
              </a:pPr>
              <a:r>
                <a:rPr lang="pl-PL" sz="1100" b="1">
                  <a:solidFill>
                    <a:schemeClr val="tx1"/>
                  </a:solidFill>
                </a:rPr>
                <a:t>MSP </a:t>
              </a:r>
              <a:r>
                <a:rPr lang="en-US" sz="1100" b="1">
                  <a:solidFill>
                    <a:schemeClr val="tx1"/>
                  </a:solidFill>
                </a:rPr>
                <a:t>with </a:t>
              </a:r>
              <a:r>
                <a:rPr lang="pl-PL" sz="1100" b="1" err="1">
                  <a:solidFill>
                    <a:schemeClr val="tx1"/>
                  </a:solidFill>
                </a:rPr>
                <a:t>solutions</a:t>
              </a:r>
              <a:r>
                <a:rPr lang="pl-PL" sz="1100" b="1">
                  <a:solidFill>
                    <a:schemeClr val="tx1"/>
                  </a:solidFill>
                </a:rPr>
                <a:t> on </a:t>
              </a:r>
              <a:r>
                <a:rPr lang="en-US" sz="1100" b="1">
                  <a:solidFill>
                    <a:schemeClr val="tx1"/>
                  </a:solidFill>
                </a:rPr>
                <a:t>Data Platform </a:t>
              </a:r>
              <a:r>
                <a:rPr lang="pl-PL" sz="1100">
                  <a:solidFill>
                    <a:schemeClr val="tx1"/>
                  </a:solidFill>
                </a:rPr>
                <a:t>in every Sub. </a:t>
              </a:r>
              <a:r>
                <a:rPr lang="en-US" sz="1100">
                  <a:solidFill>
                    <a:schemeClr val="tx1"/>
                  </a:solidFill>
                </a:rPr>
                <a:t>   </a:t>
              </a:r>
            </a:p>
            <a:p>
              <a:pPr marL="171450" indent="-171450" defTabSz="896214">
                <a:buFont typeface="Arial" panose="020B0604020202020204" pitchFamily="34" charset="0"/>
                <a:buChar char="•"/>
                <a:defRPr/>
              </a:pPr>
              <a:r>
                <a:rPr lang="pl-PL" sz="1100">
                  <a:solidFill>
                    <a:schemeClr val="tx1"/>
                  </a:solidFill>
                </a:rPr>
                <a:t>High </a:t>
              </a:r>
              <a:r>
                <a:rPr lang="pl-PL" sz="1100" err="1">
                  <a:solidFill>
                    <a:schemeClr val="tx1"/>
                  </a:solidFill>
                </a:rPr>
                <a:t>adoption</a:t>
              </a:r>
              <a:r>
                <a:rPr lang="pl-PL" sz="1100">
                  <a:solidFill>
                    <a:schemeClr val="tx1"/>
                  </a:solidFill>
                </a:rPr>
                <a:t> </a:t>
              </a:r>
              <a:r>
                <a:rPr lang="pl-PL" sz="1100" err="1">
                  <a:solidFill>
                    <a:schemeClr val="tx1"/>
                  </a:solidFill>
                </a:rPr>
                <a:t>through</a:t>
              </a:r>
              <a:r>
                <a:rPr lang="pl-PL" sz="1100">
                  <a:solidFill>
                    <a:schemeClr val="tx1"/>
                  </a:solidFill>
                </a:rPr>
                <a:t> </a:t>
              </a:r>
              <a:r>
                <a:rPr lang="en-US" sz="1100">
                  <a:solidFill>
                    <a:schemeClr val="tx1"/>
                  </a:solidFill>
                </a:rPr>
                <a:t>SQL2017</a:t>
              </a:r>
              <a:r>
                <a:rPr lang="pl-PL" sz="1100">
                  <a:solidFill>
                    <a:schemeClr val="tx1"/>
                  </a:solidFill>
                </a:rPr>
                <a:t> and Hybrid scenarios on Azure. </a:t>
              </a:r>
              <a:endParaRPr lang="en-US" sz="1100">
                <a:solidFill>
                  <a:schemeClr val="tx1"/>
                </a:solidFill>
              </a:endParaRPr>
            </a:p>
            <a:p>
              <a:pPr marL="171450" indent="-171450" defTabSz="896214">
                <a:buFont typeface="Arial" panose="020B0604020202020204" pitchFamily="34" charset="0"/>
                <a:buChar char="•"/>
                <a:defRPr/>
              </a:pPr>
              <a:r>
                <a:rPr lang="en-US" sz="1100">
                  <a:solidFill>
                    <a:schemeClr val="tx1"/>
                  </a:solidFill>
                </a:rPr>
                <a:t>SQL Linux offering</a:t>
              </a:r>
              <a:r>
                <a:rPr lang="pl-PL" sz="1100">
                  <a:solidFill>
                    <a:schemeClr val="tx1"/>
                  </a:solidFill>
                </a:rPr>
                <a:t> in place in </a:t>
              </a:r>
              <a:r>
                <a:rPr lang="pl-PL" sz="1100" err="1">
                  <a:solidFill>
                    <a:schemeClr val="tx1"/>
                  </a:solidFill>
                </a:rPr>
                <a:t>every</a:t>
              </a:r>
              <a:r>
                <a:rPr lang="pl-PL" sz="1100">
                  <a:solidFill>
                    <a:schemeClr val="tx1"/>
                  </a:solidFill>
                </a:rPr>
                <a:t> </a:t>
              </a:r>
              <a:r>
                <a:rPr lang="pl-PL" sz="1100" err="1">
                  <a:solidFill>
                    <a:schemeClr val="tx1"/>
                  </a:solidFill>
                </a:rPr>
                <a:t>Sub</a:t>
              </a:r>
              <a:r>
                <a:rPr lang="pl-PL" sz="1100" kern="0">
                  <a:solidFill>
                    <a:schemeClr val="tx1"/>
                  </a:solidFill>
                </a:rPr>
                <a:t>. </a:t>
              </a:r>
              <a:endParaRPr lang="en-US" sz="900" kern="0">
                <a:solidFill>
                  <a:schemeClr val="tx1"/>
                </a:solidFill>
                <a:latin typeface="+mj-lt"/>
              </a:endParaRPr>
            </a:p>
            <a:p>
              <a:pPr marL="171450" indent="-171450" defTabSz="896214">
                <a:buFont typeface="Arial" panose="020B0604020202020204" pitchFamily="34" charset="0"/>
                <a:buChar char="•"/>
                <a:defRPr/>
              </a:pPr>
              <a:endParaRPr lang="en-US" sz="900" kern="0">
                <a:solidFill>
                  <a:schemeClr val="tx1"/>
                </a:solidFill>
                <a:latin typeface="+mj-lt"/>
              </a:endParaRPr>
            </a:p>
            <a:p>
              <a:pPr marL="171450" indent="-171450" defTabSz="896214">
                <a:buFont typeface="Arial" panose="020B0604020202020204" pitchFamily="34" charset="0"/>
                <a:buChar char="•"/>
                <a:defRPr/>
              </a:pPr>
              <a:endParaRPr lang="en-US" sz="900" kern="0">
                <a:solidFill>
                  <a:schemeClr val="tx1"/>
                </a:solidFill>
                <a:latin typeface="+mj-lt"/>
              </a:endParaRPr>
            </a:p>
            <a:p>
              <a:pPr defTabSz="896214">
                <a:defRPr/>
              </a:pPr>
              <a:endParaRPr lang="en-US" sz="900" kern="0">
                <a:solidFill>
                  <a:schemeClr val="tx1"/>
                </a:solidFill>
                <a:latin typeface="+mj-lt"/>
              </a:endParaRPr>
            </a:p>
            <a:p>
              <a:pPr defTabSz="896214">
                <a:defRPr/>
              </a:pPr>
              <a:endParaRPr lang="en-US" sz="900" kern="0">
                <a:solidFill>
                  <a:schemeClr val="tx1"/>
                </a:solidFill>
                <a:latin typeface="+mj-lt"/>
              </a:endParaRPr>
            </a:p>
          </p:txBody>
        </p:sp>
        <p:sp>
          <p:nvSpPr>
            <p:cNvPr id="13" name="Rectangle 12">
              <a:extLst>
                <a:ext uri="{FF2B5EF4-FFF2-40B4-BE49-F238E27FC236}">
                  <a16:creationId xmlns:a16="http://schemas.microsoft.com/office/drawing/2014/main" id="{22B2E1A9-5568-4E79-A7F2-77D0927AD691}"/>
                </a:ext>
              </a:extLst>
            </p:cNvPr>
            <p:cNvSpPr/>
            <p:nvPr/>
          </p:nvSpPr>
          <p:spPr>
            <a:xfrm>
              <a:off x="-356431" y="5849878"/>
              <a:ext cx="5876249" cy="766164"/>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96214">
                <a:defRPr/>
              </a:pPr>
              <a:r>
                <a:rPr lang="pl-PL" sz="1371" b="1" kern="0">
                  <a:solidFill>
                    <a:schemeClr val="tx1">
                      <a:lumMod val="75000"/>
                      <a:lumOff val="25000"/>
                    </a:schemeClr>
                  </a:solidFill>
                  <a:latin typeface="+mj-lt"/>
                </a:rPr>
                <a:t>6</a:t>
              </a:r>
              <a:r>
                <a:rPr lang="en-GB" sz="1371" b="1" kern="0">
                  <a:solidFill>
                    <a:schemeClr val="tx1">
                      <a:lumMod val="75000"/>
                      <a:lumOff val="25000"/>
                    </a:schemeClr>
                  </a:solidFill>
                  <a:latin typeface="+mj-lt"/>
                </a:rPr>
                <a:t>. </a:t>
              </a:r>
              <a:r>
                <a:rPr lang="pl-PL" sz="1371" b="1" kern="0">
                  <a:solidFill>
                    <a:schemeClr val="tx1">
                      <a:lumMod val="75000"/>
                      <a:lumOff val="25000"/>
                    </a:schemeClr>
                  </a:solidFill>
                  <a:latin typeface="+mj-lt"/>
                </a:rPr>
                <a:t>Top </a:t>
              </a:r>
              <a:r>
                <a:rPr lang="pl-PL" sz="1371" b="1" kern="0" err="1">
                  <a:solidFill>
                    <a:schemeClr val="tx1">
                      <a:lumMod val="75000"/>
                      <a:lumOff val="25000"/>
                    </a:schemeClr>
                  </a:solidFill>
                  <a:latin typeface="+mj-lt"/>
                </a:rPr>
                <a:t>partners</a:t>
              </a:r>
              <a:r>
                <a:rPr lang="pl-PL" sz="1371" b="1" kern="0">
                  <a:solidFill>
                    <a:schemeClr val="tx1">
                      <a:lumMod val="75000"/>
                      <a:lumOff val="25000"/>
                    </a:schemeClr>
                  </a:solidFill>
                  <a:latin typeface="+mj-lt"/>
                </a:rPr>
                <a:t> and expected outcome:</a:t>
              </a:r>
              <a:endParaRPr lang="en-US" sz="1371" b="1" kern="0">
                <a:solidFill>
                  <a:schemeClr val="tx1">
                    <a:lumMod val="75000"/>
                    <a:lumOff val="25000"/>
                  </a:schemeClr>
                </a:solidFill>
                <a:latin typeface="+mj-lt"/>
              </a:endParaRPr>
            </a:p>
            <a:p>
              <a:pPr marL="285750" indent="-285750" defTabSz="896214">
                <a:buFont typeface="Arial" panose="020B0604020202020204" pitchFamily="34" charset="0"/>
                <a:buChar char="•"/>
                <a:defRPr/>
              </a:pPr>
              <a:r>
                <a:rPr lang="pl-PL" sz="1100" b="1" kern="0">
                  <a:solidFill>
                    <a:schemeClr val="tx1"/>
                  </a:solidFill>
                </a:rPr>
                <a:t>Partners:</a:t>
              </a:r>
              <a:r>
                <a:rPr lang="en-US" sz="1100" b="1" kern="0">
                  <a:solidFill>
                    <a:schemeClr val="tx1"/>
                  </a:solidFill>
                </a:rPr>
                <a:t> </a:t>
              </a:r>
              <a:r>
                <a:rPr lang="pl-PL" sz="1100" kern="0">
                  <a:solidFill>
                    <a:schemeClr val="tx1"/>
                  </a:solidFill>
                </a:rPr>
                <a:t>MSP MPL with Advanced Analytics and Data Platform profile. </a:t>
              </a:r>
            </a:p>
            <a:p>
              <a:pPr marL="285750" indent="-285750" defTabSz="896214">
                <a:buFont typeface="Arial" panose="020B0604020202020204" pitchFamily="34" charset="0"/>
                <a:buChar char="•"/>
                <a:defRPr/>
              </a:pPr>
              <a:r>
                <a:rPr lang="pl-PL" sz="1100" b="1" kern="0" err="1">
                  <a:solidFill>
                    <a:schemeClr val="tx1"/>
                  </a:solidFill>
                </a:rPr>
                <a:t>Revenue</a:t>
              </a:r>
              <a:r>
                <a:rPr lang="pl-PL" sz="1100" b="1" kern="0">
                  <a:solidFill>
                    <a:schemeClr val="tx1"/>
                  </a:solidFill>
                </a:rPr>
                <a:t>: </a:t>
              </a:r>
              <a:r>
                <a:rPr lang="en-US" sz="1100" kern="0">
                  <a:solidFill>
                    <a:schemeClr val="tx1"/>
                  </a:solidFill>
                </a:rPr>
                <a:t>Azure Data Services</a:t>
              </a:r>
              <a:r>
                <a:rPr lang="pl-PL" sz="1100" kern="0">
                  <a:solidFill>
                    <a:schemeClr val="tx1"/>
                  </a:solidFill>
                </a:rPr>
                <a:t>:</a:t>
              </a:r>
              <a:r>
                <a:rPr lang="en-US" sz="1100" kern="0">
                  <a:solidFill>
                    <a:schemeClr val="tx1"/>
                  </a:solidFill>
                </a:rPr>
                <a:t> </a:t>
              </a:r>
              <a:r>
                <a:rPr lang="pl-PL" sz="1100" kern="0">
                  <a:solidFill>
                    <a:schemeClr val="tx1"/>
                  </a:solidFill>
                </a:rPr>
                <a:t>+ </a:t>
              </a:r>
              <a:r>
                <a:rPr lang="en-US" sz="1100" kern="0">
                  <a:solidFill>
                    <a:schemeClr val="tx1"/>
                  </a:solidFill>
                </a:rPr>
                <a:t>300K</a:t>
              </a:r>
              <a:r>
                <a:rPr lang="pl-PL" sz="1100" kern="0">
                  <a:solidFill>
                    <a:schemeClr val="tx1"/>
                  </a:solidFill>
                </a:rPr>
                <a:t> </a:t>
              </a:r>
              <a:r>
                <a:rPr lang="en-US" sz="1100" kern="0">
                  <a:solidFill>
                    <a:schemeClr val="tx1"/>
                  </a:solidFill>
                </a:rPr>
                <a:t>, </a:t>
              </a:r>
              <a:r>
                <a:rPr lang="pl-PL" sz="1100" kern="0">
                  <a:solidFill>
                    <a:schemeClr val="tx1"/>
                  </a:solidFill>
                </a:rPr>
                <a:t>Data Platform: + 500 K </a:t>
              </a:r>
              <a:r>
                <a:rPr lang="en-US" sz="1100" kern="0">
                  <a:solidFill>
                    <a:schemeClr val="tx1"/>
                  </a:solidFill>
                </a:rPr>
                <a:t>(incl. Linux)</a:t>
              </a:r>
              <a:endParaRPr lang="en-US" sz="1100" b="1" kern="0">
                <a:solidFill>
                  <a:schemeClr val="tx1"/>
                </a:solidFill>
              </a:endParaRPr>
            </a:p>
            <a:p>
              <a:pPr defTabSz="896214">
                <a:defRPr/>
              </a:pPr>
              <a:endParaRPr lang="en-US" sz="1371" b="1" kern="0">
                <a:solidFill>
                  <a:schemeClr val="tx1"/>
                </a:solidFill>
                <a:latin typeface="+mj-lt"/>
              </a:endParaRPr>
            </a:p>
          </p:txBody>
        </p:sp>
      </p:grpSp>
      <p:graphicFrame>
        <p:nvGraphicFramePr>
          <p:cNvPr id="16" name="Table 15"/>
          <p:cNvGraphicFramePr>
            <a:graphicFrameLocks noGrp="1"/>
          </p:cNvGraphicFramePr>
          <p:nvPr>
            <p:extLst>
              <p:ext uri="{D42A27DB-BD31-4B8C-83A1-F6EECF244321}">
                <p14:modId xmlns:p14="http://schemas.microsoft.com/office/powerpoint/2010/main" val="4257096958"/>
              </p:ext>
            </p:extLst>
          </p:nvPr>
        </p:nvGraphicFramePr>
        <p:xfrm>
          <a:off x="6305771" y="1760456"/>
          <a:ext cx="5602208" cy="2916714"/>
        </p:xfrm>
        <a:graphic>
          <a:graphicData uri="http://schemas.openxmlformats.org/drawingml/2006/table">
            <a:tbl>
              <a:tblPr>
                <a:tableStyleId>{616DA210-FB5B-4158-B5E0-FEB733F419BA}</a:tableStyleId>
              </a:tblPr>
              <a:tblGrid>
                <a:gridCol w="459168">
                  <a:extLst>
                    <a:ext uri="{9D8B030D-6E8A-4147-A177-3AD203B41FA5}">
                      <a16:colId xmlns:a16="http://schemas.microsoft.com/office/drawing/2014/main" val="1206727105"/>
                    </a:ext>
                  </a:extLst>
                </a:gridCol>
                <a:gridCol w="1725918">
                  <a:extLst>
                    <a:ext uri="{9D8B030D-6E8A-4147-A177-3AD203B41FA5}">
                      <a16:colId xmlns:a16="http://schemas.microsoft.com/office/drawing/2014/main" val="245940988"/>
                    </a:ext>
                  </a:extLst>
                </a:gridCol>
                <a:gridCol w="899886">
                  <a:extLst>
                    <a:ext uri="{9D8B030D-6E8A-4147-A177-3AD203B41FA5}">
                      <a16:colId xmlns:a16="http://schemas.microsoft.com/office/drawing/2014/main" val="3430624284"/>
                    </a:ext>
                  </a:extLst>
                </a:gridCol>
                <a:gridCol w="551543">
                  <a:extLst>
                    <a:ext uri="{9D8B030D-6E8A-4147-A177-3AD203B41FA5}">
                      <a16:colId xmlns:a16="http://schemas.microsoft.com/office/drawing/2014/main" val="4027886329"/>
                    </a:ext>
                  </a:extLst>
                </a:gridCol>
                <a:gridCol w="1965693">
                  <a:extLst>
                    <a:ext uri="{9D8B030D-6E8A-4147-A177-3AD203B41FA5}">
                      <a16:colId xmlns:a16="http://schemas.microsoft.com/office/drawing/2014/main" val="3505313657"/>
                    </a:ext>
                  </a:extLst>
                </a:gridCol>
              </a:tblGrid>
              <a:tr h="421548">
                <a:tc gridSpan="4">
                  <a:txBody>
                    <a:bodyPr/>
                    <a:lstStyle/>
                    <a:p>
                      <a:pPr algn="ctr" fontAlgn="ctr"/>
                      <a:r>
                        <a:rPr lang="en-US" sz="1400" b="1" u="none" strike="noStrike">
                          <a:solidFill>
                            <a:schemeClr val="bg1"/>
                          </a:solidFill>
                          <a:effectLst/>
                        </a:rPr>
                        <a:t>7. MS Tactics and Field</a:t>
                      </a:r>
                      <a:r>
                        <a:rPr lang="en-US" sz="1400" b="1" u="none" strike="noStrike" baseline="0">
                          <a:solidFill>
                            <a:schemeClr val="bg1"/>
                          </a:solidFill>
                          <a:effectLst/>
                        </a:rPr>
                        <a:t> Go Do’s</a:t>
                      </a:r>
                      <a:endParaRPr lang="en-US" sz="1400" b="1" i="0" u="none" strike="noStrike">
                        <a:solidFill>
                          <a:schemeClr val="bg1"/>
                        </a:solidFill>
                        <a:effectLst/>
                        <a:latin typeface="+mj-lt"/>
                      </a:endParaRPr>
                    </a:p>
                  </a:txBody>
                  <a:tcPr marL="9525" marR="9525" marT="9525" marB="0" anchor="ctr">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400" b="1" i="0" u="none" strike="noStrike">
                        <a:solidFill>
                          <a:schemeClr val="bg1"/>
                        </a:solidFill>
                        <a:effectLst/>
                        <a:latin typeface="+mj-lt"/>
                      </a:endParaRPr>
                    </a:p>
                  </a:txBody>
                  <a:tcPr marL="9525" marR="9525" marT="9525" marB="0" anchor="ctr">
                    <a:solidFill>
                      <a:srgbClr val="7F7F7F"/>
                    </a:solidFill>
                  </a:tcPr>
                </a:tc>
                <a:extLst>
                  <a:ext uri="{0D108BD9-81ED-4DB2-BD59-A6C34878D82A}">
                    <a16:rowId xmlns:a16="http://schemas.microsoft.com/office/drawing/2014/main" val="2576622483"/>
                  </a:ext>
                </a:extLst>
              </a:tr>
              <a:tr h="401473">
                <a:tc>
                  <a:txBody>
                    <a:bodyPr/>
                    <a:lstStyle/>
                    <a:p>
                      <a:pPr algn="ctr" fontAlgn="ctr"/>
                      <a:endParaRPr lang="en-US" sz="2000" b="0"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What    </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Who </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When</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370" b="1" i="0" u="none" strike="noStrike">
                          <a:solidFill>
                            <a:schemeClr val="bg1"/>
                          </a:solidFill>
                          <a:effectLst/>
                          <a:latin typeface="Calibri Light" panose="020F0302020204030204" pitchFamily="34" charset="0"/>
                        </a:rPr>
                        <a:t>Expected Outcome / Revenue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extLst>
                  <a:ext uri="{0D108BD9-81ED-4DB2-BD59-A6C34878D82A}">
                    <a16:rowId xmlns:a16="http://schemas.microsoft.com/office/drawing/2014/main" val="3347755063"/>
                  </a:ext>
                </a:extLst>
              </a:tr>
              <a:tr h="401473">
                <a:tc>
                  <a:txBody>
                    <a:bodyPr/>
                    <a:lstStyle/>
                    <a:p>
                      <a:pPr algn="ctr" fontAlgn="ctr"/>
                      <a:r>
                        <a:rPr lang="en-US" sz="1000" u="none" strike="noStrike">
                          <a:effectLst/>
                          <a:latin typeface="+mj-lt"/>
                        </a:rPr>
                        <a:t>1</a:t>
                      </a:r>
                      <a:endParaRPr lang="en-US" sz="1000" b="0" i="0" u="none" strike="noStrike">
                        <a:solidFill>
                          <a:srgbClr val="000000"/>
                        </a:solidFill>
                        <a:effectLst/>
                        <a:latin typeface="+mj-lt"/>
                      </a:endParaRPr>
                    </a:p>
                  </a:txBody>
                  <a:tcPr marL="9525" marR="9525" marT="9525" marB="0" anchor="ctr"/>
                </a:tc>
                <a:tc>
                  <a:txBody>
                    <a:bodyPr/>
                    <a:lstStyle/>
                    <a:p>
                      <a:pPr algn="l" fontAlgn="ctr"/>
                      <a:r>
                        <a:rPr lang="pl-PL" sz="1000" b="0" i="0" u="none" strike="noStrike" kern="1200" err="1">
                          <a:solidFill>
                            <a:srgbClr val="000000"/>
                          </a:solidFill>
                          <a:effectLst/>
                          <a:latin typeface="+mn-lt"/>
                          <a:ea typeface="+mn-ea"/>
                          <a:cs typeface="+mn-cs"/>
                        </a:rPr>
                        <a:t>Recruite</a:t>
                      </a:r>
                      <a:r>
                        <a:rPr lang="pl-PL" sz="1000" b="0" i="0" u="none" strike="noStrike" kern="1200">
                          <a:solidFill>
                            <a:srgbClr val="000000"/>
                          </a:solidFill>
                          <a:effectLst/>
                          <a:latin typeface="+mn-lt"/>
                          <a:ea typeface="+mn-ea"/>
                          <a:cs typeface="+mn-cs"/>
                        </a:rPr>
                        <a:t> </a:t>
                      </a:r>
                      <a:r>
                        <a:rPr lang="pl-PL" sz="1000" b="0" i="0" u="none" strike="noStrike" kern="1200" err="1">
                          <a:solidFill>
                            <a:srgbClr val="000000"/>
                          </a:solidFill>
                          <a:effectLst/>
                          <a:latin typeface="+mn-lt"/>
                          <a:ea typeface="+mn-ea"/>
                          <a:cs typeface="+mn-cs"/>
                        </a:rPr>
                        <a:t>commited</a:t>
                      </a:r>
                      <a:r>
                        <a:rPr lang="pl-PL" sz="1000" b="0" i="0" u="none" strike="noStrike" kern="1200">
                          <a:solidFill>
                            <a:srgbClr val="000000"/>
                          </a:solidFill>
                          <a:effectLst/>
                          <a:latin typeface="+mn-lt"/>
                          <a:ea typeface="+mn-ea"/>
                          <a:cs typeface="+mn-cs"/>
                        </a:rPr>
                        <a:t> </a:t>
                      </a:r>
                      <a:r>
                        <a:rPr lang="pl-PL" sz="1000" b="0" i="0" u="none" strike="noStrike" kern="1200" err="1">
                          <a:solidFill>
                            <a:srgbClr val="000000"/>
                          </a:solidFill>
                          <a:effectLst/>
                          <a:latin typeface="+mn-lt"/>
                          <a:ea typeface="+mn-ea"/>
                          <a:cs typeface="+mn-cs"/>
                        </a:rPr>
                        <a:t>MSP’s</a:t>
                      </a:r>
                      <a:r>
                        <a:rPr lang="pl-PL" sz="1000" b="0" i="0" u="none" strike="noStrike" kern="1200">
                          <a:solidFill>
                            <a:srgbClr val="000000"/>
                          </a:solidFill>
                          <a:effectLst/>
                          <a:latin typeface="+mn-lt"/>
                          <a:ea typeface="+mn-ea"/>
                          <a:cs typeface="+mn-cs"/>
                        </a:rPr>
                        <a:t> to build  solutions on </a:t>
                      </a:r>
                      <a:r>
                        <a:rPr lang="en-US" sz="1000" b="0" i="0" u="none" strike="noStrike" kern="1200">
                          <a:solidFill>
                            <a:srgbClr val="000000"/>
                          </a:solidFill>
                          <a:effectLst/>
                          <a:latin typeface="+mn-lt"/>
                          <a:ea typeface="+mn-ea"/>
                          <a:cs typeface="+mn-cs"/>
                        </a:rPr>
                        <a:t>ADS and </a:t>
                      </a:r>
                      <a:r>
                        <a:rPr lang="pl-PL" sz="1000" b="0" i="0" u="none" strike="noStrike" kern="1200">
                          <a:solidFill>
                            <a:srgbClr val="000000"/>
                          </a:solidFill>
                          <a:effectLst/>
                          <a:latin typeface="+mn-lt"/>
                          <a:ea typeface="+mn-ea"/>
                          <a:cs typeface="+mn-cs"/>
                        </a:rPr>
                        <a:t>DP</a:t>
                      </a:r>
                      <a:endParaRPr lang="en-US" sz="100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pl-PL" sz="1100" b="0" i="0" u="none" strike="noStrike" kern="1200">
                          <a:solidFill>
                            <a:srgbClr val="000000"/>
                          </a:solidFill>
                          <a:effectLst/>
                          <a:latin typeface="+mj-lt"/>
                          <a:ea typeface="+mn-ea"/>
                          <a:cs typeface="+mn-cs"/>
                        </a:rPr>
                        <a:t>PDM + PTS</a:t>
                      </a:r>
                      <a:endParaRPr lang="en-US" sz="1100" b="0"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en-US" sz="1100" b="0" i="0" u="none" strike="noStrike">
                          <a:solidFill>
                            <a:srgbClr val="000000"/>
                          </a:solidFill>
                          <a:effectLst/>
                          <a:latin typeface="+mj-lt"/>
                        </a:rPr>
                        <a:t>Q1</a:t>
                      </a:r>
                    </a:p>
                  </a:txBody>
                  <a:tcPr marL="9525" marR="9525" marT="9525" marB="0" anchor="ctr"/>
                </a:tc>
                <a:tc>
                  <a:txBody>
                    <a:bodyPr/>
                    <a:lstStyle/>
                    <a:p>
                      <a:pPr algn="l" fontAlgn="ctr"/>
                      <a:r>
                        <a:rPr lang="pl-PL" sz="1000" b="0" i="0" u="none" strike="noStrike">
                          <a:solidFill>
                            <a:srgbClr val="000000"/>
                          </a:solidFill>
                          <a:effectLst/>
                          <a:latin typeface="+mj-lt"/>
                        </a:rPr>
                        <a:t>MSP commited for solutions on ADS and Data Platform in every Sub.</a:t>
                      </a:r>
                      <a:endParaRPr lang="en-US" sz="10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286352346"/>
                  </a:ext>
                </a:extLst>
              </a:tr>
              <a:tr h="401473">
                <a:tc>
                  <a:txBody>
                    <a:bodyPr/>
                    <a:lstStyle/>
                    <a:p>
                      <a:pPr algn="ctr" fontAlgn="ctr"/>
                      <a:r>
                        <a:rPr lang="en-US" sz="1000" u="none" strike="noStrike">
                          <a:effectLst/>
                          <a:latin typeface="+mj-lt"/>
                        </a:rPr>
                        <a:t>2</a:t>
                      </a:r>
                      <a:endParaRPr lang="en-US" sz="1000" b="0" i="0" u="none" strike="noStrike">
                        <a:solidFill>
                          <a:srgbClr val="000000"/>
                        </a:solidFill>
                        <a:effectLst/>
                        <a:latin typeface="+mj-lt"/>
                      </a:endParaRPr>
                    </a:p>
                  </a:txBody>
                  <a:tcPr marL="9525" marR="9525" marT="9525" marB="0" anchor="ctr"/>
                </a:tc>
                <a:tc>
                  <a:txBody>
                    <a:bodyPr/>
                    <a:lstStyle/>
                    <a:p>
                      <a:pPr algn="l" fontAlgn="ctr"/>
                      <a:r>
                        <a:rPr lang="en-US" sz="1000" b="0" i="0" u="none" strike="noStrike" kern="1200">
                          <a:solidFill>
                            <a:srgbClr val="000000"/>
                          </a:solidFill>
                          <a:effectLst/>
                          <a:latin typeface="+mn-lt"/>
                          <a:ea typeface="+mn-ea"/>
                          <a:cs typeface="+mn-cs"/>
                        </a:rPr>
                        <a:t>ADS and Data Platform envisioning workshop</a:t>
                      </a:r>
                      <a:r>
                        <a:rPr lang="pl-PL" sz="1000" b="0" i="0" u="none" strike="noStrike" kern="1200">
                          <a:solidFill>
                            <a:srgbClr val="000000"/>
                          </a:solidFill>
                          <a:effectLst/>
                          <a:latin typeface="+mn-lt"/>
                          <a:ea typeface="+mn-ea"/>
                          <a:cs typeface="+mn-cs"/>
                        </a:rPr>
                        <a:t> </a:t>
                      </a:r>
                      <a:r>
                        <a:rPr lang="pl-PL" sz="1000" b="0" i="0" u="none" strike="noStrike" kern="1200" err="1">
                          <a:solidFill>
                            <a:srgbClr val="000000"/>
                          </a:solidFill>
                          <a:effectLst/>
                          <a:latin typeface="+mn-lt"/>
                          <a:ea typeface="+mn-ea"/>
                          <a:cs typeface="+mn-cs"/>
                        </a:rPr>
                        <a:t>scope</a:t>
                      </a:r>
                      <a:r>
                        <a:rPr lang="pl-PL" sz="1000" b="0" i="0" u="none" strike="noStrike" kern="1200">
                          <a:solidFill>
                            <a:srgbClr val="000000"/>
                          </a:solidFill>
                          <a:effectLst/>
                          <a:latin typeface="+mn-lt"/>
                          <a:ea typeface="+mn-ea"/>
                          <a:cs typeface="+mn-cs"/>
                        </a:rPr>
                        <a:t>. </a:t>
                      </a:r>
                      <a:endParaRPr lang="en-US" sz="100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pl-PL" sz="1100" b="1" i="0" u="none" strike="noStrike" kern="1200">
                          <a:solidFill>
                            <a:srgbClr val="000000"/>
                          </a:solidFill>
                          <a:effectLst/>
                          <a:latin typeface="+mj-lt"/>
                          <a:ea typeface="+mn-ea"/>
                          <a:cs typeface="+mn-cs"/>
                        </a:rPr>
                        <a:t>PTS</a:t>
                      </a:r>
                      <a:endParaRPr lang="en-US" sz="1100" b="1"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en-US" sz="1100" b="0" i="0" u="none" strike="noStrike">
                          <a:solidFill>
                            <a:srgbClr val="000000"/>
                          </a:solidFill>
                          <a:effectLst/>
                          <a:latin typeface="+mj-lt"/>
                        </a:rPr>
                        <a:t>Q1</a:t>
                      </a:r>
                    </a:p>
                  </a:txBody>
                  <a:tcPr marL="9525" marR="9525" marT="9525" marB="0" anchor="ctr"/>
                </a:tc>
                <a:tc>
                  <a:txBody>
                    <a:bodyPr/>
                    <a:lstStyle/>
                    <a:p>
                      <a:pPr algn="l" fontAlgn="ctr"/>
                      <a:r>
                        <a:rPr lang="pl-PL" sz="1000" b="0" i="0" u="none" strike="noStrike">
                          <a:solidFill>
                            <a:srgbClr val="000000"/>
                          </a:solidFill>
                          <a:effectLst/>
                          <a:latin typeface="+mj-lt"/>
                        </a:rPr>
                        <a:t>ADS and Data Platform workshop scope defined and delivery </a:t>
                      </a:r>
                      <a:endParaRPr lang="en-US" sz="10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448877676"/>
                  </a:ext>
                </a:extLst>
              </a:tr>
              <a:tr h="396921">
                <a:tc>
                  <a:txBody>
                    <a:bodyPr/>
                    <a:lstStyle/>
                    <a:p>
                      <a:pPr algn="ctr" fontAlgn="ctr"/>
                      <a:r>
                        <a:rPr lang="en-US" sz="1000" u="none" strike="noStrike">
                          <a:effectLst/>
                          <a:latin typeface="+mj-lt"/>
                        </a:rPr>
                        <a:t>3</a:t>
                      </a:r>
                      <a:endParaRPr lang="en-US" sz="1000" b="0" i="0" u="none" strike="noStrike">
                        <a:solidFill>
                          <a:srgbClr val="000000"/>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000" b="0" i="0" u="none" strike="noStrike" kern="1200">
                          <a:solidFill>
                            <a:srgbClr val="000000"/>
                          </a:solidFill>
                          <a:effectLst/>
                          <a:latin typeface="+mn-lt"/>
                          <a:ea typeface="+mn-ea"/>
                          <a:cs typeface="+mn-cs"/>
                        </a:rPr>
                        <a:t>I</a:t>
                      </a:r>
                      <a:r>
                        <a:rPr lang="en-US" sz="1000" b="0" i="0" u="none" strike="noStrike" kern="1200" err="1">
                          <a:solidFill>
                            <a:srgbClr val="000000"/>
                          </a:solidFill>
                          <a:effectLst/>
                          <a:latin typeface="+mn-lt"/>
                          <a:ea typeface="+mn-ea"/>
                          <a:cs typeface="+mn-cs"/>
                        </a:rPr>
                        <a:t>nternal</a:t>
                      </a:r>
                      <a:r>
                        <a:rPr lang="en-US" sz="1000" b="0" i="0" u="none" strike="noStrike" kern="1200">
                          <a:solidFill>
                            <a:srgbClr val="000000"/>
                          </a:solidFill>
                          <a:effectLst/>
                          <a:latin typeface="+mn-lt"/>
                          <a:ea typeface="+mn-ea"/>
                          <a:cs typeface="+mn-cs"/>
                        </a:rPr>
                        <a:t> readiness</a:t>
                      </a:r>
                      <a:r>
                        <a:rPr lang="pl-PL" sz="1000" b="0" i="0" u="none" strike="noStrike" kern="1200">
                          <a:solidFill>
                            <a:srgbClr val="000000"/>
                          </a:solidFill>
                          <a:effectLst/>
                          <a:latin typeface="+mn-lt"/>
                          <a:ea typeface="+mn-ea"/>
                          <a:cs typeface="+mn-cs"/>
                        </a:rPr>
                        <a:t> </a:t>
                      </a:r>
                      <a:r>
                        <a:rPr lang="pl-PL" sz="1000" b="0" i="0" u="none" strike="noStrike" kern="1200" err="1">
                          <a:solidFill>
                            <a:srgbClr val="000000"/>
                          </a:solidFill>
                          <a:effectLst/>
                          <a:latin typeface="+mn-lt"/>
                          <a:ea typeface="+mn-ea"/>
                          <a:cs typeface="+mn-cs"/>
                        </a:rPr>
                        <a:t>around</a:t>
                      </a:r>
                      <a:r>
                        <a:rPr lang="pl-PL" sz="1000" b="0" i="0" u="none" strike="noStrike" kern="1200">
                          <a:solidFill>
                            <a:srgbClr val="000000"/>
                          </a:solidFill>
                          <a:effectLst/>
                          <a:latin typeface="+mn-lt"/>
                          <a:ea typeface="+mn-ea"/>
                          <a:cs typeface="+mn-cs"/>
                        </a:rPr>
                        <a:t> ADS and DP </a:t>
                      </a:r>
                      <a:r>
                        <a:rPr lang="pl-PL" sz="1000" b="0" i="0" u="none" strike="noStrike" kern="1200" err="1">
                          <a:solidFill>
                            <a:srgbClr val="000000"/>
                          </a:solidFill>
                          <a:effectLst/>
                          <a:latin typeface="+mn-lt"/>
                          <a:ea typeface="+mn-ea"/>
                          <a:cs typeface="+mn-cs"/>
                        </a:rPr>
                        <a:t>value</a:t>
                      </a:r>
                      <a:r>
                        <a:rPr lang="pl-PL" sz="1000" b="0" i="0" u="none" strike="noStrike" kern="1200">
                          <a:solidFill>
                            <a:srgbClr val="000000"/>
                          </a:solidFill>
                          <a:effectLst/>
                          <a:latin typeface="+mn-lt"/>
                          <a:ea typeface="+mn-ea"/>
                          <a:cs typeface="+mn-cs"/>
                        </a:rPr>
                        <a:t> </a:t>
                      </a:r>
                      <a:r>
                        <a:rPr lang="pl-PL" sz="1000" b="0" i="0" u="none" strike="noStrike" kern="1200" err="1">
                          <a:solidFill>
                            <a:srgbClr val="000000"/>
                          </a:solidFill>
                          <a:effectLst/>
                          <a:latin typeface="+mn-lt"/>
                          <a:ea typeface="+mn-ea"/>
                          <a:cs typeface="+mn-cs"/>
                        </a:rPr>
                        <a:t>proposition</a:t>
                      </a:r>
                      <a:r>
                        <a:rPr lang="pl-PL" sz="1000" b="0" i="0" u="none" strike="noStrike" kern="1200">
                          <a:solidFill>
                            <a:srgbClr val="000000"/>
                          </a:solidFill>
                          <a:effectLst/>
                          <a:latin typeface="+mn-lt"/>
                          <a:ea typeface="+mn-ea"/>
                          <a:cs typeface="+mn-cs"/>
                        </a:rPr>
                        <a:t>. </a:t>
                      </a:r>
                      <a:endParaRPr lang="en-US" sz="1000" b="0" i="0" u="none" strike="noStrike" kern="120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100" b="0" i="0" u="none" strike="noStrike" kern="1200">
                          <a:solidFill>
                            <a:srgbClr val="000000"/>
                          </a:solidFill>
                          <a:effectLst/>
                          <a:latin typeface="+mj-lt"/>
                          <a:ea typeface="+mn-ea"/>
                          <a:cs typeface="+mn-cs"/>
                        </a:rPr>
                        <a:t>PTS</a:t>
                      </a:r>
                      <a:endParaRPr lang="en-US" sz="1100" b="0" i="0" u="none" strike="noStrike" kern="1200">
                        <a:solidFill>
                          <a:srgbClr val="000000"/>
                        </a:solidFill>
                        <a:effectLst/>
                        <a:latin typeface="+mj-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100" b="0" i="0" u="none" strike="noStrike" kern="1200">
                          <a:solidFill>
                            <a:srgbClr val="000000"/>
                          </a:solidFill>
                          <a:effectLst/>
                          <a:latin typeface="+mn-lt"/>
                          <a:ea typeface="+mn-ea"/>
                          <a:cs typeface="+mn-cs"/>
                        </a:rPr>
                        <a:t>Sept / Oct</a:t>
                      </a:r>
                      <a:endParaRPr lang="en-US" sz="1100" b="0" i="0" u="none" strike="noStrike" kern="1200">
                        <a:solidFill>
                          <a:srgbClr val="000000"/>
                        </a:solidFill>
                        <a:effectLst/>
                        <a:latin typeface="+mn-lt"/>
                        <a:ea typeface="+mn-ea"/>
                        <a:cs typeface="+mn-cs"/>
                      </a:endParaRPr>
                    </a:p>
                  </a:txBody>
                  <a:tcPr marL="9525" marR="9525" marT="9525" marB="0" anchor="ctr"/>
                </a:tc>
                <a:tc>
                  <a:txBody>
                    <a:bodyPr/>
                    <a:lstStyle/>
                    <a:p>
                      <a:pPr algn="l" fontAlgn="ctr"/>
                      <a:r>
                        <a:rPr lang="pl-PL" sz="1000" b="0" i="0" u="none" strike="noStrike">
                          <a:solidFill>
                            <a:srgbClr val="000000"/>
                          </a:solidFill>
                          <a:effectLst/>
                          <a:latin typeface="+mj-lt"/>
                        </a:rPr>
                        <a:t>PDM </a:t>
                      </a:r>
                      <a:r>
                        <a:rPr lang="pl-PL" sz="1000" b="0" i="0" u="none" strike="noStrike" err="1">
                          <a:solidFill>
                            <a:srgbClr val="000000"/>
                          </a:solidFill>
                          <a:effectLst/>
                          <a:latin typeface="+mj-lt"/>
                        </a:rPr>
                        <a:t>drive</a:t>
                      </a:r>
                      <a:r>
                        <a:rPr lang="pl-PL" sz="1000" b="0" i="0" u="none" strike="noStrike">
                          <a:solidFill>
                            <a:srgbClr val="000000"/>
                          </a:solidFill>
                          <a:effectLst/>
                          <a:latin typeface="+mj-lt"/>
                        </a:rPr>
                        <a:t> </a:t>
                      </a:r>
                      <a:r>
                        <a:rPr lang="pl-PL" sz="1000" b="0" i="0" u="none" strike="noStrike" err="1">
                          <a:solidFill>
                            <a:srgbClr val="000000"/>
                          </a:solidFill>
                          <a:effectLst/>
                          <a:latin typeface="+mj-lt"/>
                        </a:rPr>
                        <a:t>discusison</a:t>
                      </a:r>
                      <a:r>
                        <a:rPr lang="pl-PL" sz="1000" b="0" i="0" u="none" strike="noStrike">
                          <a:solidFill>
                            <a:srgbClr val="000000"/>
                          </a:solidFill>
                          <a:effectLst/>
                          <a:latin typeface="+mj-lt"/>
                        </a:rPr>
                        <a:t> on ADS and DP. </a:t>
                      </a:r>
                      <a:endParaRPr lang="en-US" sz="10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934483899"/>
                  </a:ext>
                </a:extLst>
              </a:tr>
              <a:tr h="401473">
                <a:tc>
                  <a:txBody>
                    <a:bodyPr/>
                    <a:lstStyle/>
                    <a:p>
                      <a:pPr algn="ctr" fontAlgn="ctr"/>
                      <a:r>
                        <a:rPr lang="en-US" sz="1000" u="none" strike="noStrike">
                          <a:effectLst/>
                          <a:latin typeface="+mj-lt"/>
                        </a:rPr>
                        <a:t>4</a:t>
                      </a:r>
                      <a:endParaRPr lang="en-US" sz="1000" b="0" i="0" u="none" strike="noStrike">
                        <a:solidFill>
                          <a:srgbClr val="000000"/>
                        </a:solidFill>
                        <a:effectLst/>
                        <a:latin typeface="+mj-lt"/>
                      </a:endParaRPr>
                    </a:p>
                  </a:txBody>
                  <a:tcPr marL="9525" marR="9525" marT="9525" marB="0" anchor="ctr"/>
                </a:tc>
                <a:tc>
                  <a:txBody>
                    <a:bodyPr/>
                    <a:lstStyle/>
                    <a:p>
                      <a:pPr algn="l" fontAlgn="ctr"/>
                      <a:r>
                        <a:rPr lang="pl-PL" sz="1000" b="0" i="0" u="none" strike="noStrike" kern="1200" err="1">
                          <a:solidFill>
                            <a:srgbClr val="000000"/>
                          </a:solidFill>
                          <a:effectLst/>
                          <a:latin typeface="+mn-lt"/>
                          <a:ea typeface="+mn-ea"/>
                          <a:cs typeface="+mn-cs"/>
                        </a:rPr>
                        <a:t>Launch</a:t>
                      </a:r>
                      <a:r>
                        <a:rPr lang="pl-PL" sz="1000" b="0" i="0" u="none" strike="noStrike" kern="1200">
                          <a:solidFill>
                            <a:srgbClr val="000000"/>
                          </a:solidFill>
                          <a:effectLst/>
                          <a:latin typeface="+mn-lt"/>
                          <a:ea typeface="+mn-ea"/>
                          <a:cs typeface="+mn-cs"/>
                        </a:rPr>
                        <a:t> </a:t>
                      </a:r>
                      <a:r>
                        <a:rPr lang="pl-PL" sz="1000" b="0" i="0" u="none" strike="noStrike" kern="1200" err="1">
                          <a:solidFill>
                            <a:srgbClr val="000000"/>
                          </a:solidFill>
                          <a:effectLst/>
                          <a:latin typeface="+mn-lt"/>
                          <a:ea typeface="+mn-ea"/>
                          <a:cs typeface="+mn-cs"/>
                        </a:rPr>
                        <a:t>solutions</a:t>
                      </a:r>
                      <a:r>
                        <a:rPr lang="pl-PL" sz="1000" b="0" i="0" u="none" strike="noStrike" kern="1200">
                          <a:solidFill>
                            <a:srgbClr val="000000"/>
                          </a:solidFill>
                          <a:effectLst/>
                          <a:latin typeface="+mn-lt"/>
                          <a:ea typeface="+mn-ea"/>
                          <a:cs typeface="+mn-cs"/>
                        </a:rPr>
                        <a:t> on ADS and DP with </a:t>
                      </a:r>
                      <a:r>
                        <a:rPr lang="pl-PL" sz="1000" b="0" i="0" u="none" strike="noStrike" kern="1200" err="1">
                          <a:solidFill>
                            <a:srgbClr val="000000"/>
                          </a:solidFill>
                          <a:effectLst/>
                          <a:latin typeface="+mn-lt"/>
                          <a:ea typeface="+mn-ea"/>
                          <a:cs typeface="+mn-cs"/>
                        </a:rPr>
                        <a:t>commited</a:t>
                      </a:r>
                      <a:r>
                        <a:rPr lang="pl-PL" sz="1000" b="0" i="0" u="none" strike="noStrike" kern="1200">
                          <a:solidFill>
                            <a:srgbClr val="000000"/>
                          </a:solidFill>
                          <a:effectLst/>
                          <a:latin typeface="+mn-lt"/>
                          <a:ea typeface="+mn-ea"/>
                          <a:cs typeface="+mn-cs"/>
                        </a:rPr>
                        <a:t> </a:t>
                      </a:r>
                      <a:r>
                        <a:rPr lang="pl-PL" sz="1000" b="0" i="0" u="none" strike="noStrike" kern="1200" err="1">
                          <a:solidFill>
                            <a:srgbClr val="000000"/>
                          </a:solidFill>
                          <a:effectLst/>
                          <a:latin typeface="+mn-lt"/>
                          <a:ea typeface="+mn-ea"/>
                          <a:cs typeface="+mn-cs"/>
                        </a:rPr>
                        <a:t>MSP’s</a:t>
                      </a:r>
                      <a:r>
                        <a:rPr lang="pl-PL" sz="1000" b="0" i="0" u="none" strike="noStrike" kern="1200">
                          <a:solidFill>
                            <a:srgbClr val="000000"/>
                          </a:solidFill>
                          <a:effectLst/>
                          <a:latin typeface="+mn-lt"/>
                          <a:ea typeface="+mn-ea"/>
                          <a:cs typeface="+mn-cs"/>
                        </a:rPr>
                        <a:t>. </a:t>
                      </a:r>
                      <a:endParaRPr lang="en-US" sz="100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en-US" sz="1100" b="0" i="0" u="none" strike="noStrike" kern="1200">
                          <a:solidFill>
                            <a:srgbClr val="000000"/>
                          </a:solidFill>
                          <a:effectLst/>
                          <a:latin typeface="+mj-lt"/>
                          <a:ea typeface="+mn-ea"/>
                          <a:cs typeface="+mn-cs"/>
                        </a:rPr>
                        <a:t> PDM</a:t>
                      </a:r>
                      <a:r>
                        <a:rPr lang="pl-PL" sz="1100" b="0" i="0" u="none" strike="noStrike" kern="1200">
                          <a:solidFill>
                            <a:srgbClr val="000000"/>
                          </a:solidFill>
                          <a:effectLst/>
                          <a:latin typeface="+mj-lt"/>
                          <a:ea typeface="+mn-ea"/>
                          <a:cs typeface="+mn-cs"/>
                        </a:rPr>
                        <a:t> + PTS</a:t>
                      </a:r>
                      <a:endParaRPr lang="en-US" sz="1100" b="0"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en-US" sz="1100" u="none" strike="noStrike">
                          <a:effectLst/>
                          <a:latin typeface="+mj-lt"/>
                        </a:rPr>
                        <a:t> FY18</a:t>
                      </a:r>
                      <a:endParaRPr lang="en-US" sz="1100" b="0" i="0" u="none" strike="noStrike">
                        <a:solidFill>
                          <a:srgbClr val="000000"/>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000" b="0" i="0" u="none" strike="noStrike" kern="1200">
                          <a:solidFill>
                            <a:srgbClr val="000000"/>
                          </a:solidFill>
                          <a:effectLst/>
                          <a:latin typeface="+mj-lt"/>
                          <a:ea typeface="+mn-ea"/>
                          <a:cs typeface="+mn-cs"/>
                        </a:rPr>
                        <a:t>MSP </a:t>
                      </a:r>
                      <a:r>
                        <a:rPr lang="en-US" sz="1000" b="0" i="0" u="none" strike="noStrike" kern="1200">
                          <a:solidFill>
                            <a:srgbClr val="000000"/>
                          </a:solidFill>
                          <a:effectLst/>
                          <a:latin typeface="+mj-lt"/>
                          <a:ea typeface="+mn-ea"/>
                          <a:cs typeface="+mn-cs"/>
                        </a:rPr>
                        <a:t>with </a:t>
                      </a:r>
                      <a:r>
                        <a:rPr lang="pl-PL" sz="1000" b="0" i="0" u="none" strike="noStrike" kern="1200">
                          <a:solidFill>
                            <a:srgbClr val="000000"/>
                          </a:solidFill>
                          <a:effectLst/>
                          <a:latin typeface="+mj-lt"/>
                          <a:ea typeface="+mn-ea"/>
                          <a:cs typeface="+mn-cs"/>
                        </a:rPr>
                        <a:t>new </a:t>
                      </a:r>
                      <a:r>
                        <a:rPr lang="pl-PL" sz="1000" b="0" i="0" u="none" strike="noStrike" kern="1200" err="1">
                          <a:solidFill>
                            <a:srgbClr val="000000"/>
                          </a:solidFill>
                          <a:effectLst/>
                          <a:latin typeface="+mj-lt"/>
                          <a:ea typeface="+mn-ea"/>
                          <a:cs typeface="+mn-cs"/>
                        </a:rPr>
                        <a:t>solutions</a:t>
                      </a:r>
                      <a:r>
                        <a:rPr lang="pl-PL" sz="1000" b="0" i="0" u="none" strike="noStrike" kern="1200">
                          <a:solidFill>
                            <a:srgbClr val="000000"/>
                          </a:solidFill>
                          <a:effectLst/>
                          <a:latin typeface="+mj-lt"/>
                          <a:ea typeface="+mn-ea"/>
                          <a:cs typeface="+mn-cs"/>
                        </a:rPr>
                        <a:t> on ADS and DP </a:t>
                      </a:r>
                      <a:r>
                        <a:rPr lang="en-US" sz="1000" b="0" i="0" u="none" strike="noStrike" kern="1200">
                          <a:solidFill>
                            <a:srgbClr val="000000"/>
                          </a:solidFill>
                          <a:effectLst/>
                          <a:latin typeface="+mj-lt"/>
                          <a:ea typeface="+mn-ea"/>
                          <a:cs typeface="+mn-cs"/>
                        </a:rPr>
                        <a:t>offer </a:t>
                      </a:r>
                      <a:r>
                        <a:rPr lang="pl-PL" sz="1000" b="0" i="0" u="none" strike="noStrike" kern="1200">
                          <a:solidFill>
                            <a:srgbClr val="000000"/>
                          </a:solidFill>
                          <a:effectLst/>
                          <a:latin typeface="+mj-lt"/>
                          <a:ea typeface="+mn-ea"/>
                          <a:cs typeface="+mn-cs"/>
                        </a:rPr>
                        <a:t>in every Sub. </a:t>
                      </a:r>
                      <a:r>
                        <a:rPr lang="en-US" sz="1000" b="0" i="0" u="none" strike="noStrike" kern="1200">
                          <a:solidFill>
                            <a:srgbClr val="000000"/>
                          </a:solidFill>
                          <a:effectLst/>
                          <a:latin typeface="+mj-lt"/>
                          <a:ea typeface="+mn-ea"/>
                          <a:cs typeface="+mn-cs"/>
                        </a:rPr>
                        <a:t> </a:t>
                      </a:r>
                      <a:endParaRPr lang="pl-PL" sz="1000" b="0" i="0" u="none" strike="noStrike" kern="1200">
                        <a:solidFill>
                          <a:srgbClr val="000000"/>
                        </a:solidFill>
                        <a:effectLst/>
                        <a:latin typeface="+mj-lt"/>
                        <a:ea typeface="+mn-ea"/>
                        <a:cs typeface="+mn-cs"/>
                      </a:endParaRPr>
                    </a:p>
                    <a:p>
                      <a:pPr algn="l" fontAlgn="ctr"/>
                      <a:r>
                        <a:rPr lang="pl-PL" sz="1000" b="0" i="0" u="none" strike="noStrike" kern="1200">
                          <a:solidFill>
                            <a:srgbClr val="000000"/>
                          </a:solidFill>
                          <a:effectLst/>
                          <a:latin typeface="+mj-lt"/>
                          <a:ea typeface="+mn-ea"/>
                          <a:cs typeface="+mn-cs"/>
                        </a:rPr>
                        <a:t>Azure Revenue: + 300 K USD </a:t>
                      </a:r>
                      <a:endParaRPr lang="en-US" sz="10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1230574311"/>
                  </a:ext>
                </a:extLst>
              </a:tr>
              <a:tr h="401473">
                <a:tc>
                  <a:txBody>
                    <a:bodyPr/>
                    <a:lstStyle/>
                    <a:p>
                      <a:pPr algn="ctr" fontAlgn="ctr"/>
                      <a:r>
                        <a:rPr lang="pl-PL" sz="1000" b="0" i="0" u="none" strike="noStrike">
                          <a:solidFill>
                            <a:srgbClr val="000000"/>
                          </a:solidFill>
                          <a:effectLst/>
                          <a:latin typeface="+mj-lt"/>
                        </a:rPr>
                        <a:t>5</a:t>
                      </a:r>
                      <a:endParaRPr lang="en-US" sz="1000" b="0" i="0" u="none" strike="noStrike">
                        <a:solidFill>
                          <a:srgbClr val="000000"/>
                        </a:solidFill>
                        <a:effectLst/>
                        <a:latin typeface="+mj-lt"/>
                      </a:endParaRPr>
                    </a:p>
                  </a:txBody>
                  <a:tcPr marL="9525" marR="9525" marT="9525" marB="0" anchor="ctr"/>
                </a:tc>
                <a:tc>
                  <a:txBody>
                    <a:bodyPr/>
                    <a:lstStyle/>
                    <a:p>
                      <a:pPr algn="l" fontAlgn="ctr"/>
                      <a:r>
                        <a:rPr lang="en-US" sz="1000" b="0" i="0" u="none" strike="noStrike" kern="1200">
                          <a:solidFill>
                            <a:srgbClr val="000000"/>
                          </a:solidFill>
                          <a:effectLst/>
                          <a:latin typeface="+mn-lt"/>
                          <a:ea typeface="+mn-ea"/>
                          <a:cs typeface="+mn-cs"/>
                        </a:rPr>
                        <a:t>SQL Linux </a:t>
                      </a:r>
                      <a:r>
                        <a:rPr lang="pl-PL" sz="1000" b="0" i="0" u="none" strike="noStrike" kern="1200">
                          <a:solidFill>
                            <a:srgbClr val="000000"/>
                          </a:solidFill>
                          <a:effectLst/>
                          <a:latin typeface="+mn-lt"/>
                          <a:ea typeface="+mn-ea"/>
                          <a:cs typeface="+mn-cs"/>
                        </a:rPr>
                        <a:t>MSP </a:t>
                      </a:r>
                      <a:r>
                        <a:rPr lang="en-US" sz="1000" b="0" i="0" u="none" strike="noStrike" kern="1200">
                          <a:solidFill>
                            <a:srgbClr val="000000"/>
                          </a:solidFill>
                          <a:effectLst/>
                          <a:latin typeface="+mn-lt"/>
                          <a:ea typeface="+mn-ea"/>
                          <a:cs typeface="+mn-cs"/>
                        </a:rPr>
                        <a:t>recruit </a:t>
                      </a:r>
                    </a:p>
                  </a:txBody>
                  <a:tcPr marL="9525" marR="9525" marT="9525" marB="0" anchor="ctr"/>
                </a:tc>
                <a:tc>
                  <a:txBody>
                    <a:bodyPr/>
                    <a:lstStyle/>
                    <a:p>
                      <a:pPr algn="ctr" fontAlgn="ctr"/>
                      <a:r>
                        <a:rPr lang="en-US" sz="1100" b="0" i="0" u="none" strike="noStrike" kern="1200">
                          <a:solidFill>
                            <a:srgbClr val="000000"/>
                          </a:solidFill>
                          <a:effectLst/>
                          <a:latin typeface="+mj-lt"/>
                          <a:ea typeface="+mn-ea"/>
                          <a:cs typeface="+mn-cs"/>
                        </a:rPr>
                        <a:t>PDM</a:t>
                      </a:r>
                      <a:r>
                        <a:rPr lang="pl-PL" sz="1100" b="0" i="0" u="none" strike="noStrike" kern="1200">
                          <a:solidFill>
                            <a:srgbClr val="000000"/>
                          </a:solidFill>
                          <a:effectLst/>
                          <a:latin typeface="+mj-lt"/>
                          <a:ea typeface="+mn-ea"/>
                          <a:cs typeface="+mn-cs"/>
                        </a:rPr>
                        <a:t> + PTS</a:t>
                      </a:r>
                      <a:endParaRPr lang="en-US" sz="1100" b="0"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pl-PL" sz="1100" b="0" i="0" u="none" strike="noStrike">
                          <a:solidFill>
                            <a:srgbClr val="000000"/>
                          </a:solidFill>
                          <a:effectLst/>
                          <a:latin typeface="+mj-lt"/>
                        </a:rPr>
                        <a:t>FY18</a:t>
                      </a:r>
                      <a:endParaRPr lang="en-US" sz="1100" b="0" i="0" u="none" strike="noStrike">
                        <a:solidFill>
                          <a:srgbClr val="000000"/>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rgbClr val="000000"/>
                          </a:solidFill>
                          <a:effectLst/>
                          <a:latin typeface="+mj-lt"/>
                          <a:ea typeface="+mn-ea"/>
                          <a:cs typeface="+mn-cs"/>
                        </a:rPr>
                        <a:t>SQL Linux </a:t>
                      </a:r>
                      <a:r>
                        <a:rPr lang="pl-PL" sz="1000" b="0" i="0" u="none" strike="noStrike" kern="1200">
                          <a:solidFill>
                            <a:srgbClr val="000000"/>
                          </a:solidFill>
                          <a:effectLst/>
                          <a:latin typeface="+mj-lt"/>
                          <a:ea typeface="+mn-ea"/>
                          <a:cs typeface="+mn-cs"/>
                        </a:rPr>
                        <a:t>launched in every Sub. </a:t>
                      </a:r>
                      <a:endParaRPr lang="en-US" sz="1000" b="0" i="0" u="none" strike="noStrike" kern="1200">
                        <a:solidFill>
                          <a:srgbClr val="000000"/>
                        </a:solidFill>
                        <a:effectLst/>
                        <a:latin typeface="+mj-lt"/>
                        <a:ea typeface="+mn-ea"/>
                        <a:cs typeface="+mn-cs"/>
                      </a:endParaRPr>
                    </a:p>
                    <a:p>
                      <a:pPr algn="l" fontAlgn="ctr"/>
                      <a:endParaRPr lang="en-US" sz="10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74524944"/>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320532225"/>
              </p:ext>
            </p:extLst>
          </p:nvPr>
        </p:nvGraphicFramePr>
        <p:xfrm>
          <a:off x="6305771" y="4810668"/>
          <a:ext cx="5602209" cy="1360960"/>
        </p:xfrm>
        <a:graphic>
          <a:graphicData uri="http://schemas.openxmlformats.org/drawingml/2006/table">
            <a:tbl>
              <a:tblPr>
                <a:tableStyleId>{616DA210-FB5B-4158-B5E0-FEB733F419BA}</a:tableStyleId>
              </a:tblPr>
              <a:tblGrid>
                <a:gridCol w="3034172">
                  <a:extLst>
                    <a:ext uri="{9D8B030D-6E8A-4147-A177-3AD203B41FA5}">
                      <a16:colId xmlns:a16="http://schemas.microsoft.com/office/drawing/2014/main" val="1773356748"/>
                    </a:ext>
                  </a:extLst>
                </a:gridCol>
                <a:gridCol w="841828">
                  <a:extLst>
                    <a:ext uri="{9D8B030D-6E8A-4147-A177-3AD203B41FA5}">
                      <a16:colId xmlns:a16="http://schemas.microsoft.com/office/drawing/2014/main" val="2041741173"/>
                    </a:ext>
                  </a:extLst>
                </a:gridCol>
                <a:gridCol w="1726209">
                  <a:extLst>
                    <a:ext uri="{9D8B030D-6E8A-4147-A177-3AD203B41FA5}">
                      <a16:colId xmlns:a16="http://schemas.microsoft.com/office/drawing/2014/main" val="207247418"/>
                    </a:ext>
                  </a:extLst>
                </a:gridCol>
              </a:tblGrid>
              <a:tr h="503710">
                <a:tc>
                  <a:txBody>
                    <a:bodyPr/>
                    <a:lstStyle/>
                    <a:p>
                      <a:pPr algn="ctr" fontAlgn="ctr"/>
                      <a:r>
                        <a:rPr lang="en-US" sz="1370" b="1" u="none" strike="noStrike">
                          <a:solidFill>
                            <a:schemeClr val="bg1"/>
                          </a:solidFill>
                          <a:effectLst/>
                        </a:rPr>
                        <a:t>8. MS Investments /Incentives  </a:t>
                      </a:r>
                      <a:r>
                        <a:rPr lang="pl-PL" sz="1370" b="1" u="none" strike="noStrike">
                          <a:solidFill>
                            <a:schemeClr val="bg1"/>
                          </a:solidFill>
                          <a:effectLst/>
                        </a:rPr>
                        <a:t>/ Asks</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Source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tc>
                  <a:txBody>
                    <a:bodyPr/>
                    <a:lstStyle/>
                    <a:p>
                      <a:pPr algn="ctr" fontAlgn="ctr"/>
                      <a:r>
                        <a:rPr lang="pl-PL" sz="1370" b="1" i="0" u="none" strike="noStrike">
                          <a:solidFill>
                            <a:schemeClr val="bg1"/>
                          </a:solidFill>
                          <a:effectLst/>
                          <a:latin typeface="Calibri Light" panose="020F0302020204030204" pitchFamily="34" charset="0"/>
                        </a:rPr>
                        <a:t>Expected Outcome / Revenue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extLst>
                  <a:ext uri="{0D108BD9-81ED-4DB2-BD59-A6C34878D82A}">
                    <a16:rowId xmlns:a16="http://schemas.microsoft.com/office/drawing/2014/main" val="1533761680"/>
                  </a:ext>
                </a:extLst>
              </a:tr>
              <a:tr h="213271">
                <a:tc>
                  <a:txBody>
                    <a:bodyPr/>
                    <a:lstStyle/>
                    <a:p>
                      <a:pPr algn="l" fontAlgn="ctr"/>
                      <a:endParaRPr lang="pl-PL" sz="1100" b="0" i="0" u="none" strike="noStrike" kern="1200">
                        <a:solidFill>
                          <a:schemeClr val="tx1"/>
                        </a:solidFill>
                        <a:effectLst/>
                        <a:latin typeface="+mn-lt"/>
                        <a:ea typeface="+mn-ea"/>
                        <a:cs typeface="+mn-cs"/>
                      </a:endParaRPr>
                    </a:p>
                    <a:p>
                      <a:pPr algn="l" fontAlgn="ctr"/>
                      <a:r>
                        <a:rPr lang="pl-PL" sz="1100" b="0" i="0" u="none" strike="noStrike" kern="1200">
                          <a:solidFill>
                            <a:schemeClr val="tx1"/>
                          </a:solidFill>
                          <a:effectLst/>
                          <a:latin typeface="+mn-lt"/>
                          <a:ea typeface="+mn-ea"/>
                          <a:cs typeface="+mn-cs"/>
                        </a:rPr>
                        <a:t>100</a:t>
                      </a:r>
                      <a:r>
                        <a:rPr lang="en-US" sz="1100" b="0" i="0" u="none" strike="noStrike" kern="1200">
                          <a:solidFill>
                            <a:schemeClr val="tx1"/>
                          </a:solidFill>
                          <a:effectLst/>
                          <a:latin typeface="+mn-lt"/>
                          <a:ea typeface="+mn-ea"/>
                          <a:cs typeface="+mn-cs"/>
                        </a:rPr>
                        <a:t>K </a:t>
                      </a:r>
                      <a:r>
                        <a:rPr lang="en-US" sz="1100" b="0" i="0" u="none" strike="noStrike">
                          <a:solidFill>
                            <a:schemeClr val="tx1"/>
                          </a:solidFill>
                          <a:effectLst/>
                          <a:latin typeface="+mj-lt"/>
                        </a:rPr>
                        <a:t>BIF </a:t>
                      </a:r>
                      <a:r>
                        <a:rPr lang="pl-PL" sz="1100" b="0" i="0" u="none" strike="noStrike">
                          <a:solidFill>
                            <a:schemeClr val="tx1"/>
                          </a:solidFill>
                          <a:effectLst/>
                          <a:latin typeface="+mj-lt"/>
                        </a:rPr>
                        <a:t>to build solutions on </a:t>
                      </a:r>
                      <a:r>
                        <a:rPr lang="en-US" sz="1100" b="0" i="0" u="none" strike="noStrike">
                          <a:solidFill>
                            <a:schemeClr val="tx1"/>
                          </a:solidFill>
                          <a:effectLst/>
                          <a:latin typeface="+mj-lt"/>
                        </a:rPr>
                        <a:t>ADS and </a:t>
                      </a:r>
                      <a:r>
                        <a:rPr lang="pl-PL" sz="1100" b="0" i="0" u="none" strike="noStrike">
                          <a:solidFill>
                            <a:schemeClr val="tx1"/>
                          </a:solidFill>
                          <a:effectLst/>
                          <a:latin typeface="+mj-lt"/>
                        </a:rPr>
                        <a:t>DP.</a:t>
                      </a:r>
                    </a:p>
                    <a:p>
                      <a:pPr algn="l" fontAlgn="ctr"/>
                      <a:endParaRPr lang="en-US" sz="1100" b="0" i="0" u="none" strike="noStrike">
                        <a:solidFill>
                          <a:schemeClr val="tx1"/>
                        </a:solidFill>
                        <a:effectLst/>
                        <a:latin typeface="+mj-lt"/>
                      </a:endParaRPr>
                    </a:p>
                  </a:txBody>
                  <a:tcPr marL="9525" marR="9525" marT="9525" marB="0" anchor="ctr"/>
                </a:tc>
                <a:tc>
                  <a:txBody>
                    <a:bodyPr/>
                    <a:lstStyle/>
                    <a:p>
                      <a:pPr algn="l" fontAlgn="ctr"/>
                      <a:r>
                        <a:rPr lang="pl-PL" sz="1100" b="0" i="0" u="none" strike="noStrike">
                          <a:solidFill>
                            <a:schemeClr val="tx1"/>
                          </a:solidFill>
                          <a:effectLst/>
                          <a:latin typeface="+mj-lt"/>
                        </a:rPr>
                        <a:t> Corp / Local </a:t>
                      </a:r>
                      <a:endParaRPr lang="en-US" sz="1100" b="0" i="0" u="none" strike="noStrike">
                        <a:solidFill>
                          <a:schemeClr val="tx1"/>
                        </a:solidFill>
                        <a:effectLst/>
                        <a:latin typeface="+mj-lt"/>
                      </a:endParaRPr>
                    </a:p>
                  </a:txBody>
                  <a:tcPr marL="9525" marR="9525" marT="9525" marB="0" anchor="ctr"/>
                </a:tc>
                <a:tc rowSpan="2">
                  <a:txBody>
                    <a:bodyPr/>
                    <a:lstStyle/>
                    <a:p>
                      <a:pPr algn="l" fontAlgn="ctr"/>
                      <a:endParaRPr lang="pl-PL" sz="1100" b="0" u="none" strike="noStrike">
                        <a:solidFill>
                          <a:schemeClr val="tx1"/>
                        </a:solidFill>
                        <a:effectLst/>
                        <a:latin typeface="+mj-lt"/>
                      </a:endParaRPr>
                    </a:p>
                    <a:p>
                      <a:pPr marL="171450" indent="-171450" algn="l" fontAlgn="ctr">
                        <a:buFont typeface="Arial" panose="020B0604020202020204" pitchFamily="34" charset="0"/>
                        <a:buChar char="•"/>
                      </a:pPr>
                      <a:r>
                        <a:rPr lang="pl-PL" sz="1100" b="0" u="none" strike="noStrike" kern="1200">
                          <a:solidFill>
                            <a:schemeClr val="tx1"/>
                          </a:solidFill>
                          <a:effectLst/>
                          <a:latin typeface="+mn-lt"/>
                          <a:ea typeface="+mn-ea"/>
                          <a:cs typeface="+mn-cs"/>
                        </a:rPr>
                        <a:t>+ </a:t>
                      </a:r>
                      <a:r>
                        <a:rPr lang="en-US" sz="1100" b="0" u="none" strike="noStrike" kern="1200">
                          <a:solidFill>
                            <a:schemeClr val="tx1"/>
                          </a:solidFill>
                          <a:effectLst/>
                          <a:latin typeface="+mn-lt"/>
                          <a:ea typeface="+mn-ea"/>
                          <a:cs typeface="+mn-cs"/>
                        </a:rPr>
                        <a:t>300K </a:t>
                      </a:r>
                      <a:r>
                        <a:rPr lang="pl-PL" sz="1100" b="0" u="none" strike="noStrike" kern="1200">
                          <a:solidFill>
                            <a:schemeClr val="tx1"/>
                          </a:solidFill>
                          <a:effectLst/>
                          <a:latin typeface="+mn-lt"/>
                          <a:ea typeface="+mn-ea"/>
                          <a:cs typeface="+mn-cs"/>
                        </a:rPr>
                        <a:t>on </a:t>
                      </a:r>
                      <a:r>
                        <a:rPr lang="en-US" sz="1100" b="0" u="none" strike="noStrike" kern="1200">
                          <a:solidFill>
                            <a:schemeClr val="tx1"/>
                          </a:solidFill>
                          <a:effectLst/>
                          <a:latin typeface="+mn-lt"/>
                          <a:ea typeface="+mn-ea"/>
                          <a:cs typeface="+mn-cs"/>
                        </a:rPr>
                        <a:t>ADS</a:t>
                      </a:r>
                      <a:r>
                        <a:rPr lang="pl-PL" sz="1100" b="0" u="none" strike="noStrike" kern="1200">
                          <a:solidFill>
                            <a:schemeClr val="tx1"/>
                          </a:solidFill>
                          <a:effectLst/>
                          <a:latin typeface="+mn-lt"/>
                          <a:ea typeface="+mn-ea"/>
                          <a:cs typeface="+mn-cs"/>
                        </a:rPr>
                        <a:t>.</a:t>
                      </a:r>
                      <a:endParaRPr lang="pl-PL" sz="1100" b="0" u="none" strike="noStrike">
                        <a:solidFill>
                          <a:schemeClr val="tx1"/>
                        </a:solidFill>
                        <a:effectLst/>
                        <a:latin typeface="+mj-lt"/>
                      </a:endParaRPr>
                    </a:p>
                    <a:p>
                      <a:pPr marL="171450" indent="-171450" algn="l" fontAlgn="ctr">
                        <a:buFont typeface="Arial" panose="020B0604020202020204" pitchFamily="34" charset="0"/>
                        <a:buChar char="•"/>
                      </a:pPr>
                      <a:endParaRPr lang="pl-PL" sz="1100" b="0" u="none" strike="noStrike">
                        <a:solidFill>
                          <a:schemeClr val="tx1"/>
                        </a:solidFill>
                        <a:effectLst/>
                        <a:latin typeface="+mj-lt"/>
                      </a:endParaRPr>
                    </a:p>
                    <a:p>
                      <a:pPr marL="171450" indent="-171450" algn="l" fontAlgn="ctr">
                        <a:buFont typeface="Arial" panose="020B0604020202020204" pitchFamily="34" charset="0"/>
                        <a:buChar char="•"/>
                      </a:pPr>
                      <a:r>
                        <a:rPr lang="en-US" sz="1100" b="0" u="none" strike="noStrike">
                          <a:solidFill>
                            <a:schemeClr val="tx1"/>
                          </a:solidFill>
                          <a:effectLst/>
                          <a:latin typeface="+mj-lt"/>
                        </a:rPr>
                        <a:t>+</a:t>
                      </a:r>
                      <a:r>
                        <a:rPr lang="pl-PL" sz="1100" b="0" u="none" strike="noStrike">
                          <a:solidFill>
                            <a:schemeClr val="tx1"/>
                          </a:solidFill>
                          <a:effectLst/>
                          <a:latin typeface="+mj-lt"/>
                        </a:rPr>
                        <a:t> 500 K on DP. </a:t>
                      </a:r>
                    </a:p>
                    <a:p>
                      <a:pPr algn="l" fontAlgn="ctr"/>
                      <a:endParaRPr lang="en-US" sz="1100" b="0" i="0" u="none" strike="noStrike">
                        <a:solidFill>
                          <a:schemeClr val="tx1"/>
                        </a:solidFill>
                        <a:effectLst/>
                        <a:latin typeface="+mj-lt"/>
                      </a:endParaRPr>
                    </a:p>
                  </a:txBody>
                  <a:tcPr marL="9525" marR="9525" marT="9525" marB="0" anchor="ctr"/>
                </a:tc>
                <a:extLst>
                  <a:ext uri="{0D108BD9-81ED-4DB2-BD59-A6C34878D82A}">
                    <a16:rowId xmlns:a16="http://schemas.microsoft.com/office/drawing/2014/main" val="1616642769"/>
                  </a:ext>
                </a:extLst>
              </a:tr>
              <a:tr h="306527">
                <a:tc>
                  <a:txBody>
                    <a:bodyPr/>
                    <a:lstStyle/>
                    <a:p>
                      <a:pPr algn="l" fontAlgn="ctr"/>
                      <a:r>
                        <a:rPr lang="en-US" sz="1100" u="none" strike="noStrike">
                          <a:solidFill>
                            <a:schemeClr val="tx1"/>
                          </a:solidFill>
                          <a:effectLst/>
                          <a:latin typeface="+mj-lt"/>
                        </a:rPr>
                        <a:t> </a:t>
                      </a:r>
                      <a:r>
                        <a:rPr lang="en-US" sz="1100" u="none" strike="noStrike" kern="1200">
                          <a:solidFill>
                            <a:schemeClr val="tx1"/>
                          </a:solidFill>
                          <a:effectLst/>
                          <a:latin typeface="+mn-lt"/>
                          <a:ea typeface="+mn-ea"/>
                          <a:cs typeface="+mn-cs"/>
                        </a:rPr>
                        <a:t>100K</a:t>
                      </a:r>
                      <a:r>
                        <a:rPr lang="pl-PL" sz="1100" u="none" strike="noStrike" kern="1200">
                          <a:solidFill>
                            <a:schemeClr val="tx1"/>
                          </a:solidFill>
                          <a:effectLst/>
                          <a:latin typeface="+mn-lt"/>
                          <a:ea typeface="+mn-ea"/>
                          <a:cs typeface="+mn-cs"/>
                        </a:rPr>
                        <a:t> </a:t>
                      </a:r>
                      <a:r>
                        <a:rPr lang="en-US" sz="1100" u="none" strike="noStrike">
                          <a:solidFill>
                            <a:schemeClr val="tx1"/>
                          </a:solidFill>
                          <a:effectLst/>
                          <a:latin typeface="+mj-lt"/>
                        </a:rPr>
                        <a:t>GTM</a:t>
                      </a:r>
                      <a:r>
                        <a:rPr lang="pl-PL" sz="1100" u="none" strike="noStrike">
                          <a:solidFill>
                            <a:schemeClr val="tx1"/>
                          </a:solidFill>
                          <a:effectLst/>
                          <a:latin typeface="+mj-lt"/>
                        </a:rPr>
                        <a:t> to land solutions on ADS and DP.</a:t>
                      </a:r>
                      <a:endParaRPr lang="en-US" sz="1100" b="0" i="0" u="none" strike="noStrike">
                        <a:solidFill>
                          <a:schemeClr val="tx1"/>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a:solidFill>
                            <a:schemeClr val="tx1"/>
                          </a:solidFill>
                          <a:effectLst/>
                          <a:latin typeface="+mj-lt"/>
                        </a:rPr>
                        <a:t> </a:t>
                      </a:r>
                      <a:r>
                        <a:rPr lang="pl-PL" sz="1100" b="0" i="0" u="none" strike="noStrike" kern="1200">
                          <a:solidFill>
                            <a:schemeClr val="tx1"/>
                          </a:solidFill>
                          <a:effectLst/>
                          <a:latin typeface="+mn-lt"/>
                          <a:ea typeface="+mn-ea"/>
                          <a:cs typeface="+mn-cs"/>
                        </a:rPr>
                        <a:t> Corp / Local </a:t>
                      </a:r>
                      <a:endParaRPr lang="en-US" sz="1100" b="0" i="0" u="none" strike="noStrike" kern="1200">
                        <a:solidFill>
                          <a:schemeClr val="tx1"/>
                        </a:solidFill>
                        <a:effectLst/>
                        <a:latin typeface="+mn-lt"/>
                        <a:ea typeface="+mn-ea"/>
                        <a:cs typeface="+mn-cs"/>
                      </a:endParaRPr>
                    </a:p>
                    <a:p>
                      <a:pPr algn="l" fontAlgn="ctr"/>
                      <a:endParaRPr lang="en-US" sz="1100" b="0" i="0" u="none" strike="noStrike">
                        <a:solidFill>
                          <a:schemeClr val="tx1"/>
                        </a:solidFill>
                        <a:effectLst/>
                        <a:latin typeface="+mj-lt"/>
                      </a:endParaRPr>
                    </a:p>
                  </a:txBody>
                  <a:tcPr marL="9525" marR="9525" marT="9525" marB="0" anchor="ctr"/>
                </a:tc>
                <a:tc vMerge="1">
                  <a:txBody>
                    <a:bodyPr/>
                    <a:lstStyle/>
                    <a:p>
                      <a:pPr algn="l" fontAlgn="ctr"/>
                      <a:endParaRPr lang="en-US" sz="1100" b="0" i="0" u="none" strike="noStrike">
                        <a:solidFill>
                          <a:schemeClr val="tx1"/>
                        </a:solidFill>
                        <a:effectLst/>
                        <a:latin typeface="+mj-lt"/>
                      </a:endParaRPr>
                    </a:p>
                  </a:txBody>
                  <a:tcPr marL="9525" marR="9525" marT="9525" marB="0" anchor="ctr"/>
                </a:tc>
                <a:extLst>
                  <a:ext uri="{0D108BD9-81ED-4DB2-BD59-A6C34878D82A}">
                    <a16:rowId xmlns:a16="http://schemas.microsoft.com/office/drawing/2014/main" val="2034854719"/>
                  </a:ext>
                </a:extLst>
              </a:tr>
            </a:tbl>
          </a:graphicData>
        </a:graphic>
      </p:graphicFrame>
      <p:sp>
        <p:nvSpPr>
          <p:cNvPr id="7" name="Rectangle 6"/>
          <p:cNvSpPr/>
          <p:nvPr/>
        </p:nvSpPr>
        <p:spPr>
          <a:xfrm>
            <a:off x="8447142" y="839139"/>
            <a:ext cx="3460837" cy="861774"/>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a:solidFill>
                  <a:schemeClr val="tx1"/>
                </a:solidFill>
              </a:rPr>
              <a:t>3</a:t>
            </a:r>
            <a:r>
              <a:rPr lang="en-US" sz="1300" b="1">
                <a:solidFill>
                  <a:schemeClr val="tx1"/>
                </a:solidFill>
              </a:rPr>
              <a:t>. Risks</a:t>
            </a:r>
            <a:r>
              <a:rPr lang="en-US" sz="1300" b="1">
                <a:solidFill>
                  <a:schemeClr val="tx1">
                    <a:lumMod val="75000"/>
                    <a:lumOff val="25000"/>
                  </a:schemeClr>
                </a:solidFill>
              </a:rPr>
              <a:t> and Key Assumptions</a:t>
            </a:r>
          </a:p>
          <a:p>
            <a:pPr marL="171450" indent="-171450">
              <a:buFont typeface="Arial" panose="020B0604020202020204" pitchFamily="34" charset="0"/>
              <a:buChar char="•"/>
            </a:pPr>
            <a:r>
              <a:rPr lang="pl-PL" sz="1200">
                <a:solidFill>
                  <a:schemeClr val="tx1"/>
                </a:solidFill>
              </a:rPr>
              <a:t>Hybrid </a:t>
            </a:r>
            <a:r>
              <a:rPr lang="pl-PL" sz="1200" err="1">
                <a:solidFill>
                  <a:schemeClr val="tx1"/>
                </a:solidFill>
              </a:rPr>
              <a:t>scenarions</a:t>
            </a:r>
            <a:r>
              <a:rPr lang="pl-PL" sz="1200">
                <a:solidFill>
                  <a:schemeClr val="tx1"/>
                </a:solidFill>
              </a:rPr>
              <a:t> to </a:t>
            </a:r>
            <a:r>
              <a:rPr lang="pl-PL" sz="1200" err="1">
                <a:solidFill>
                  <a:schemeClr val="tx1"/>
                </a:solidFill>
              </a:rPr>
              <a:t>leverage</a:t>
            </a:r>
            <a:r>
              <a:rPr lang="pl-PL" sz="1200">
                <a:solidFill>
                  <a:schemeClr val="tx1"/>
                </a:solidFill>
              </a:rPr>
              <a:t>. </a:t>
            </a:r>
          </a:p>
          <a:p>
            <a:pPr marL="171450" indent="-171450">
              <a:buFont typeface="Arial" panose="020B0604020202020204" pitchFamily="34" charset="0"/>
              <a:buChar char="•"/>
            </a:pPr>
            <a:r>
              <a:rPr lang="pl-PL" sz="1200" err="1">
                <a:solidFill>
                  <a:schemeClr val="tx1"/>
                </a:solidFill>
              </a:rPr>
              <a:t>Long</a:t>
            </a:r>
            <a:r>
              <a:rPr lang="pl-PL" sz="1200">
                <a:solidFill>
                  <a:schemeClr val="tx1"/>
                </a:solidFill>
              </a:rPr>
              <a:t> AA d</a:t>
            </a:r>
            <a:r>
              <a:rPr lang="en-US" sz="1200" err="1">
                <a:solidFill>
                  <a:schemeClr val="tx1"/>
                </a:solidFill>
              </a:rPr>
              <a:t>eployment</a:t>
            </a:r>
            <a:r>
              <a:rPr lang="en-US" sz="1200">
                <a:solidFill>
                  <a:schemeClr val="tx1"/>
                </a:solidFill>
              </a:rPr>
              <a:t> </a:t>
            </a:r>
            <a:r>
              <a:rPr lang="pl-PL" sz="1200">
                <a:solidFill>
                  <a:schemeClr val="tx1"/>
                </a:solidFill>
              </a:rPr>
              <a:t>and </a:t>
            </a:r>
            <a:r>
              <a:rPr lang="en-US" sz="1200">
                <a:solidFill>
                  <a:schemeClr val="tx1"/>
                </a:solidFill>
              </a:rPr>
              <a:t>TTM</a:t>
            </a:r>
            <a:r>
              <a:rPr lang="pl-PL" sz="1200">
                <a:solidFill>
                  <a:schemeClr val="tx1"/>
                </a:solidFill>
              </a:rPr>
              <a:t>. </a:t>
            </a:r>
            <a:endParaRPr lang="en-US" sz="1200">
              <a:solidFill>
                <a:schemeClr val="tx1"/>
              </a:solidFill>
            </a:endParaRPr>
          </a:p>
          <a:p>
            <a:endParaRPr lang="en-US" sz="1200">
              <a:solidFill>
                <a:schemeClr val="tx1"/>
              </a:solidFill>
            </a:endParaRPr>
          </a:p>
          <a:p>
            <a:endParaRPr lang="pl-PL" sz="1050" b="1">
              <a:solidFill>
                <a:schemeClr val="tx1">
                  <a:lumMod val="75000"/>
                  <a:lumOff val="25000"/>
                </a:schemeClr>
              </a:solidFill>
            </a:endParaRPr>
          </a:p>
          <a:p>
            <a:endParaRPr lang="en-US" sz="1050" b="1">
              <a:solidFill>
                <a:schemeClr val="tx1">
                  <a:lumMod val="75000"/>
                  <a:lumOff val="25000"/>
                </a:schemeClr>
              </a:solidFill>
            </a:endParaRPr>
          </a:p>
        </p:txBody>
      </p:sp>
      <p:sp>
        <p:nvSpPr>
          <p:cNvPr id="17" name="Rectangle 16">
            <a:extLst>
              <a:ext uri="{FF2B5EF4-FFF2-40B4-BE49-F238E27FC236}">
                <a16:creationId xmlns:a16="http://schemas.microsoft.com/office/drawing/2014/main" id="{AF77D741-1EDE-49D1-A294-184BF6C88D76}"/>
              </a:ext>
            </a:extLst>
          </p:cNvPr>
          <p:cNvSpPr/>
          <p:nvPr/>
        </p:nvSpPr>
        <p:spPr>
          <a:xfrm>
            <a:off x="188246" y="3370003"/>
            <a:ext cx="5876248" cy="2617838"/>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96214" rtl="0" eaLnBrk="1" fontAlgn="auto" latinLnBrk="0" hangingPunct="1">
              <a:lnSpc>
                <a:spcPct val="100000"/>
              </a:lnSpc>
              <a:spcBef>
                <a:spcPts val="0"/>
              </a:spcBef>
              <a:spcAft>
                <a:spcPts val="0"/>
              </a:spcAft>
              <a:buClrTx/>
              <a:buSzTx/>
              <a:buFontTx/>
              <a:buNone/>
              <a:tabLst/>
              <a:defRPr/>
            </a:pPr>
            <a:r>
              <a:rPr lang="en-GB" sz="1371" b="1" kern="0">
                <a:solidFill>
                  <a:prstClr val="black">
                    <a:lumMod val="75000"/>
                    <a:lumOff val="25000"/>
                  </a:prstClr>
                </a:solidFill>
                <a:latin typeface="Calibri Light" panose="020F0302020204030204"/>
              </a:rPr>
              <a:t>5. Partner </a:t>
            </a:r>
            <a:r>
              <a:rPr lang="pl-PL" sz="1371" b="1" kern="0">
                <a:solidFill>
                  <a:prstClr val="black">
                    <a:lumMod val="75000"/>
                    <a:lumOff val="25000"/>
                  </a:prstClr>
                </a:solidFill>
                <a:latin typeface="Calibri Light" panose="020F0302020204030204"/>
              </a:rPr>
              <a:t>Value Proposition / </a:t>
            </a:r>
            <a:r>
              <a:rPr lang="en-GB" sz="1371" b="1" kern="0">
                <a:solidFill>
                  <a:prstClr val="black">
                    <a:lumMod val="75000"/>
                    <a:lumOff val="25000"/>
                  </a:prstClr>
                </a:solidFill>
                <a:latin typeface="Calibri Light" panose="020F0302020204030204"/>
              </a:rPr>
              <a:t>Solution/Plays and Selection Criteria:</a:t>
            </a:r>
          </a:p>
          <a:p>
            <a:pPr marR="0" lvl="0" algn="l" defTabSz="896214" rtl="0" eaLnBrk="1" fontAlgn="auto" latinLnBrk="0" hangingPunct="1">
              <a:lnSpc>
                <a:spcPct val="100000"/>
              </a:lnSpc>
              <a:spcBef>
                <a:spcPts val="0"/>
              </a:spcBef>
              <a:spcAft>
                <a:spcPts val="0"/>
              </a:spcAft>
              <a:buClrTx/>
              <a:buSzTx/>
              <a:tabLst/>
              <a:defRPr/>
            </a:pPr>
            <a:r>
              <a:rPr lang="pl-PL" sz="1100" b="1" kern="0">
                <a:solidFill>
                  <a:prstClr val="black"/>
                </a:solidFill>
              </a:rPr>
              <a:t>Partner Value Proposition: </a:t>
            </a:r>
            <a:endParaRPr lang="en-US" sz="1100" b="1" kern="0">
              <a:solidFill>
                <a:prstClr val="black"/>
              </a:solidFill>
            </a:endParaRPr>
          </a:p>
          <a:p>
            <a:pPr marL="742950" lvl="1" indent="-285750" defTabSz="896214">
              <a:buFont typeface="Arial" panose="020B0604020202020204" pitchFamily="34" charset="0"/>
              <a:buChar char="•"/>
              <a:defRPr/>
            </a:pPr>
            <a:r>
              <a:rPr lang="pl-PL" sz="1100" b="1" kern="0">
                <a:solidFill>
                  <a:prstClr val="black"/>
                </a:solidFill>
              </a:rPr>
              <a:t>Azure 10 Solutions, </a:t>
            </a:r>
            <a:r>
              <a:rPr lang="pl-PL" sz="1100" kern="0">
                <a:solidFill>
                  <a:prstClr val="black"/>
                </a:solidFill>
              </a:rPr>
              <a:t>MS </a:t>
            </a:r>
            <a:r>
              <a:rPr lang="en-US" sz="1100" kern="0">
                <a:solidFill>
                  <a:prstClr val="black"/>
                </a:solidFill>
              </a:rPr>
              <a:t>DB migration service</a:t>
            </a:r>
            <a:r>
              <a:rPr lang="pl-PL" sz="1100" kern="0">
                <a:solidFill>
                  <a:prstClr val="black"/>
                </a:solidFill>
              </a:rPr>
              <a:t>, </a:t>
            </a:r>
            <a:r>
              <a:rPr lang="en-GB" sz="1100" kern="0">
                <a:solidFill>
                  <a:prstClr val="black"/>
                </a:solidFill>
                <a:cs typeface="Segoe UI Light" panose="020B0502040204020203" pitchFamily="34" charset="0"/>
                <a:hlinkClick r:id="rId3"/>
              </a:rPr>
              <a:t>Advanced Analytics Partner showcase </a:t>
            </a:r>
            <a:endParaRPr lang="pl-PL" sz="1100" kern="0">
              <a:solidFill>
                <a:prstClr val="black"/>
              </a:solidFill>
            </a:endParaRPr>
          </a:p>
          <a:p>
            <a:pPr marL="742950" lvl="1" indent="-285750" defTabSz="896214">
              <a:buFont typeface="Arial" panose="020B0604020202020204" pitchFamily="34" charset="0"/>
              <a:buChar char="•"/>
              <a:defRPr/>
            </a:pPr>
            <a:r>
              <a:rPr lang="en-US" sz="1100" kern="0">
                <a:solidFill>
                  <a:prstClr val="black"/>
                </a:solidFill>
              </a:rPr>
              <a:t>Data Platform: technical guidance and support, co-marketing support, </a:t>
            </a:r>
            <a:r>
              <a:rPr lang="pl-PL" sz="1100" kern="0">
                <a:solidFill>
                  <a:prstClr val="black"/>
                </a:solidFill>
              </a:rPr>
              <a:t>s</a:t>
            </a:r>
            <a:r>
              <a:rPr lang="en-US" sz="1100" kern="0" err="1">
                <a:solidFill>
                  <a:prstClr val="black"/>
                </a:solidFill>
              </a:rPr>
              <a:t>ecret</a:t>
            </a:r>
            <a:r>
              <a:rPr lang="en-US" sz="1100" kern="0">
                <a:solidFill>
                  <a:prstClr val="black"/>
                </a:solidFill>
              </a:rPr>
              <a:t> shopper for data platform offer, maximize workshop, co-sell with corporate segments</a:t>
            </a:r>
            <a:r>
              <a:rPr lang="pl-PL" sz="1100" kern="0">
                <a:solidFill>
                  <a:prstClr val="black"/>
                </a:solidFill>
              </a:rPr>
              <a:t>. </a:t>
            </a:r>
            <a:endParaRPr lang="en-US" sz="1100" kern="0">
              <a:solidFill>
                <a:prstClr val="black"/>
              </a:solidFill>
            </a:endParaRPr>
          </a:p>
          <a:p>
            <a:pPr marL="742950" lvl="1" indent="-285750" defTabSz="896214">
              <a:buFont typeface="Arial" panose="020B0604020202020204" pitchFamily="34" charset="0"/>
              <a:buChar char="•"/>
              <a:defRPr/>
            </a:pPr>
            <a:r>
              <a:rPr lang="en-US" sz="1100" kern="0">
                <a:solidFill>
                  <a:prstClr val="black"/>
                </a:solidFill>
              </a:rPr>
              <a:t>Advanced Analytics:</a:t>
            </a:r>
            <a:r>
              <a:rPr lang="pl-PL" sz="1100" kern="0">
                <a:solidFill>
                  <a:prstClr val="black"/>
                </a:solidFill>
              </a:rPr>
              <a:t> </a:t>
            </a:r>
          </a:p>
          <a:p>
            <a:pPr marR="0" lvl="0" algn="l" defTabSz="896214" rtl="0" eaLnBrk="1" fontAlgn="auto" latinLnBrk="0" hangingPunct="1">
              <a:lnSpc>
                <a:spcPct val="100000"/>
              </a:lnSpc>
              <a:spcBef>
                <a:spcPts val="0"/>
              </a:spcBef>
              <a:spcAft>
                <a:spcPts val="0"/>
              </a:spcAft>
              <a:buClrTx/>
              <a:buSzTx/>
              <a:tabLst/>
              <a:defRPr/>
            </a:pPr>
            <a:r>
              <a:rPr kumimoji="0" lang="en-US" sz="1100" b="1" i="0" u="none" strike="noStrike" kern="0" cap="none" spc="0" normalizeH="0" baseline="0" noProof="0">
                <a:ln>
                  <a:noFill/>
                </a:ln>
                <a:solidFill>
                  <a:prstClr val="black"/>
                </a:solidFill>
                <a:effectLst/>
                <a:uLnTx/>
                <a:uFillTx/>
                <a:ea typeface="+mn-ea"/>
                <a:cs typeface="+mn-cs"/>
              </a:rPr>
              <a:t>Partner Solutions/Plays: </a:t>
            </a:r>
          </a:p>
          <a:p>
            <a:pPr marL="628650" lvl="1" indent="-171450" defTabSz="896214">
              <a:buFont typeface="Arial" panose="020B0604020202020204" pitchFamily="34" charset="0"/>
              <a:buChar char="•"/>
              <a:defRPr/>
            </a:pPr>
            <a:r>
              <a:rPr lang="en-US" sz="1100" kern="0">
                <a:solidFill>
                  <a:prstClr val="black"/>
                </a:solidFill>
              </a:rPr>
              <a:t>Azure Data Services</a:t>
            </a:r>
            <a:r>
              <a:rPr lang="en-US" sz="1100" b="1" kern="0">
                <a:solidFill>
                  <a:prstClr val="black"/>
                </a:solidFill>
              </a:rPr>
              <a:t>:  </a:t>
            </a:r>
            <a:r>
              <a:rPr lang="en-US" sz="1100" kern="0">
                <a:solidFill>
                  <a:prstClr val="black"/>
                </a:solidFill>
              </a:rPr>
              <a:t>boxed solution</a:t>
            </a:r>
            <a:r>
              <a:rPr lang="pl-PL" sz="1100" kern="0">
                <a:solidFill>
                  <a:prstClr val="black"/>
                </a:solidFill>
              </a:rPr>
              <a:t>s and </a:t>
            </a:r>
            <a:r>
              <a:rPr lang="en-US" sz="1100" kern="0">
                <a:solidFill>
                  <a:prstClr val="black"/>
                </a:solidFill>
              </a:rPr>
              <a:t>AA </a:t>
            </a:r>
            <a:r>
              <a:rPr lang="pl-PL" sz="1100" kern="0">
                <a:solidFill>
                  <a:prstClr val="black"/>
                </a:solidFill>
              </a:rPr>
              <a:t>as a </a:t>
            </a:r>
            <a:r>
              <a:rPr lang="en-US" sz="1100" kern="0">
                <a:solidFill>
                  <a:prstClr val="black"/>
                </a:solidFill>
              </a:rPr>
              <a:t>service</a:t>
            </a:r>
            <a:r>
              <a:rPr lang="pl-PL" sz="1100" kern="0">
                <a:solidFill>
                  <a:prstClr val="black"/>
                </a:solidFill>
              </a:rPr>
              <a:t>. </a:t>
            </a:r>
            <a:endParaRPr lang="en-US" sz="1100" kern="0">
              <a:solidFill>
                <a:prstClr val="black"/>
              </a:solidFill>
            </a:endParaRPr>
          </a:p>
          <a:p>
            <a:pPr marL="628650" lvl="1" indent="-171450" defTabSz="896214">
              <a:buFont typeface="Arial" panose="020B0604020202020204" pitchFamily="34" charset="0"/>
              <a:buChar char="•"/>
              <a:defRPr/>
            </a:pPr>
            <a:r>
              <a:rPr lang="en-US" sz="1100" kern="0">
                <a:solidFill>
                  <a:prstClr val="black"/>
                </a:solidFill>
              </a:rPr>
              <a:t>Data Platform</a:t>
            </a:r>
            <a:r>
              <a:rPr lang="en-US" sz="1100" b="1" kern="0">
                <a:solidFill>
                  <a:prstClr val="black"/>
                </a:solidFill>
              </a:rPr>
              <a:t>: </a:t>
            </a:r>
            <a:r>
              <a:rPr lang="en-US" sz="1100" kern="0">
                <a:solidFill>
                  <a:prstClr val="black"/>
                </a:solidFill>
              </a:rPr>
              <a:t>Modern and Secure Data, Data management</a:t>
            </a:r>
            <a:r>
              <a:rPr lang="pl-PL" sz="1100" kern="0">
                <a:solidFill>
                  <a:prstClr val="black"/>
                </a:solidFill>
              </a:rPr>
              <a:t>. </a:t>
            </a:r>
            <a:r>
              <a:rPr lang="en-US" sz="1100" kern="0">
                <a:solidFill>
                  <a:prstClr val="black"/>
                </a:solidFill>
              </a:rPr>
              <a:t> </a:t>
            </a:r>
            <a:endParaRPr lang="pl-PL" sz="1100" kern="0">
              <a:solidFill>
                <a:prstClr val="black"/>
              </a:solidFill>
            </a:endParaRPr>
          </a:p>
          <a:p>
            <a:pPr marL="628650" lvl="1" indent="-171450" defTabSz="896214">
              <a:buFont typeface="Arial" panose="020B0604020202020204" pitchFamily="34" charset="0"/>
              <a:buChar char="•"/>
              <a:defRPr/>
            </a:pPr>
            <a:r>
              <a:rPr lang="en-US" sz="1100" kern="0">
                <a:solidFill>
                  <a:prstClr val="black"/>
                </a:solidFill>
              </a:rPr>
              <a:t>Visualization, ERP Hosting, Data Platform for Developers (incl. Linux platform), High Availability for Data Platform</a:t>
            </a:r>
            <a:r>
              <a:rPr lang="pl-PL" sz="1100" kern="0">
                <a:solidFill>
                  <a:prstClr val="black"/>
                </a:solidFill>
              </a:rPr>
              <a:t>. </a:t>
            </a:r>
            <a:r>
              <a:rPr lang="en-US" sz="1100" kern="0">
                <a:solidFill>
                  <a:prstClr val="black"/>
                </a:solidFill>
              </a:rPr>
              <a:t> </a:t>
            </a:r>
          </a:p>
          <a:p>
            <a:pPr marR="0" lvl="0" algn="l" defTabSz="896214" rtl="0" eaLnBrk="1" fontAlgn="auto" latinLnBrk="0" hangingPunct="1">
              <a:lnSpc>
                <a:spcPct val="100000"/>
              </a:lnSpc>
              <a:spcBef>
                <a:spcPts val="0"/>
              </a:spcBef>
              <a:spcAft>
                <a:spcPts val="0"/>
              </a:spcAft>
              <a:buClrTx/>
              <a:buSzTx/>
              <a:tabLst/>
              <a:defRPr/>
            </a:pPr>
            <a:r>
              <a:rPr lang="en-US" sz="1100" b="1" kern="0">
                <a:solidFill>
                  <a:prstClr val="black"/>
                </a:solidFill>
              </a:rPr>
              <a:t>Selection Criteria: </a:t>
            </a:r>
          </a:p>
          <a:p>
            <a:pPr marL="742950" lvl="1" indent="-285750" defTabSz="896214">
              <a:buFont typeface="Arial" panose="020B0604020202020204" pitchFamily="34" charset="0"/>
              <a:buChar char="•"/>
              <a:defRPr/>
            </a:pPr>
            <a:r>
              <a:rPr lang="en-US" sz="1100" b="1" kern="0">
                <a:solidFill>
                  <a:prstClr val="black"/>
                </a:solidFill>
              </a:rPr>
              <a:t>Azure Data Services: </a:t>
            </a:r>
            <a:r>
              <a:rPr lang="en-US" sz="1100" kern="0">
                <a:solidFill>
                  <a:prstClr val="black"/>
                </a:solidFill>
              </a:rPr>
              <a:t>1) </a:t>
            </a:r>
            <a:r>
              <a:rPr lang="pl-PL" sz="1100" kern="0">
                <a:solidFill>
                  <a:prstClr val="black"/>
                </a:solidFill>
              </a:rPr>
              <a:t>MSP </a:t>
            </a:r>
            <a:r>
              <a:rPr lang="en-US" sz="1100" kern="0">
                <a:solidFill>
                  <a:prstClr val="black"/>
                </a:solidFill>
              </a:rPr>
              <a:t>with data consulting or BI experience; 2) MSP with Data Services 3) </a:t>
            </a:r>
            <a:r>
              <a:rPr lang="pl-PL" sz="1100" kern="0">
                <a:solidFill>
                  <a:prstClr val="black"/>
                </a:solidFill>
              </a:rPr>
              <a:t>MSP </a:t>
            </a:r>
            <a:r>
              <a:rPr lang="en-US" sz="1100" kern="0">
                <a:solidFill>
                  <a:prstClr val="black"/>
                </a:solidFill>
              </a:rPr>
              <a:t>with </a:t>
            </a:r>
            <a:r>
              <a:rPr lang="pl-PL" sz="1100" kern="0" err="1">
                <a:solidFill>
                  <a:prstClr val="black"/>
                </a:solidFill>
              </a:rPr>
              <a:t>strategy</a:t>
            </a:r>
            <a:r>
              <a:rPr lang="pl-PL" sz="1100" kern="0">
                <a:solidFill>
                  <a:prstClr val="black"/>
                </a:solidFill>
              </a:rPr>
              <a:t> to </a:t>
            </a:r>
            <a:r>
              <a:rPr lang="pl-PL" sz="1100" kern="0" err="1">
                <a:solidFill>
                  <a:prstClr val="black"/>
                </a:solidFill>
              </a:rPr>
              <a:t>leverage</a:t>
            </a:r>
            <a:r>
              <a:rPr lang="pl-PL" sz="1100" kern="0">
                <a:solidFill>
                  <a:prstClr val="black"/>
                </a:solidFill>
              </a:rPr>
              <a:t> </a:t>
            </a:r>
            <a:r>
              <a:rPr lang="en-US" sz="1100" kern="0">
                <a:solidFill>
                  <a:prstClr val="black"/>
                </a:solidFill>
              </a:rPr>
              <a:t>ADS</a:t>
            </a:r>
            <a:r>
              <a:rPr lang="pl-PL" sz="1100" kern="0">
                <a:solidFill>
                  <a:prstClr val="black"/>
                </a:solidFill>
              </a:rPr>
              <a:t>. </a:t>
            </a:r>
            <a:endParaRPr lang="en-US" sz="1100" kern="0">
              <a:solidFill>
                <a:prstClr val="black"/>
              </a:solidFill>
            </a:endParaRPr>
          </a:p>
          <a:p>
            <a:pPr marL="742950" lvl="1" indent="-285750" defTabSz="896214">
              <a:buFont typeface="Arial" panose="020B0604020202020204" pitchFamily="34" charset="0"/>
              <a:buChar char="•"/>
              <a:defRPr/>
            </a:pPr>
            <a:r>
              <a:rPr lang="en-US" sz="1100" b="1" kern="0">
                <a:solidFill>
                  <a:prstClr val="black"/>
                </a:solidFill>
              </a:rPr>
              <a:t>Data platform:</a:t>
            </a:r>
            <a:r>
              <a:rPr lang="en-US" sz="1100" kern="0">
                <a:solidFill>
                  <a:prstClr val="black"/>
                </a:solidFill>
              </a:rPr>
              <a:t> </a:t>
            </a:r>
            <a:r>
              <a:rPr lang="pl-PL" sz="1100" kern="0">
                <a:solidFill>
                  <a:prstClr val="black"/>
                </a:solidFill>
              </a:rPr>
              <a:t>MSP </a:t>
            </a:r>
            <a:r>
              <a:rPr lang="en-US" sz="1100" kern="0">
                <a:solidFill>
                  <a:prstClr val="black"/>
                </a:solidFill>
              </a:rPr>
              <a:t>with SQL legacy, </a:t>
            </a:r>
            <a:r>
              <a:rPr lang="pl-PL" sz="1100" kern="0">
                <a:solidFill>
                  <a:prstClr val="black"/>
                </a:solidFill>
              </a:rPr>
              <a:t>MSP </a:t>
            </a:r>
            <a:r>
              <a:rPr lang="en-US" sz="1100" kern="0">
                <a:solidFill>
                  <a:prstClr val="black"/>
                </a:solidFill>
              </a:rPr>
              <a:t>with SQL offering, Open Source, </a:t>
            </a:r>
            <a:r>
              <a:rPr lang="en-US" sz="1100" kern="0" err="1">
                <a:solidFill>
                  <a:prstClr val="black"/>
                </a:solidFill>
              </a:rPr>
              <a:t>Hoster</a:t>
            </a:r>
            <a:r>
              <a:rPr lang="pl-PL" sz="1100" kern="0">
                <a:solidFill>
                  <a:prstClr val="black"/>
                </a:solidFill>
              </a:rPr>
              <a:t>s.</a:t>
            </a:r>
            <a:endParaRPr lang="en-US" sz="1050" kern="0">
              <a:solidFill>
                <a:prstClr val="black"/>
              </a:solidFill>
            </a:endParaRPr>
          </a:p>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GB" sz="1371"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endParaRPr>
          </a:p>
        </p:txBody>
      </p:sp>
      <p:sp>
        <p:nvSpPr>
          <p:cNvPr id="14" name="TextBox 8">
            <a:extLst>
              <a:ext uri="{FF2B5EF4-FFF2-40B4-BE49-F238E27FC236}">
                <a16:creationId xmlns:a16="http://schemas.microsoft.com/office/drawing/2014/main" id="{6B5CC616-ED81-47CD-B387-3BA27AA0726B}"/>
              </a:ext>
            </a:extLst>
          </p:cNvPr>
          <p:cNvSpPr txBox="1"/>
          <p:nvPr/>
        </p:nvSpPr>
        <p:spPr>
          <a:xfrm>
            <a:off x="4357182" y="839139"/>
            <a:ext cx="4077827" cy="846386"/>
          </a:xfrm>
          <a:prstGeom prst="rect">
            <a:avLst/>
          </a:prstGeom>
          <a:noFill/>
          <a:ln>
            <a:solidFill>
              <a:srgbClr val="7F7F7F"/>
            </a:solidFill>
          </a:ln>
        </p:spPr>
        <p:txBody>
          <a:bodyPr wrap="square" rtlCol="0">
            <a:spAutoFit/>
          </a:bodyPr>
          <a:lstStyle/>
          <a:p>
            <a:pPr>
              <a:spcAft>
                <a:spcPts val="0"/>
              </a:spcAft>
            </a:pPr>
            <a:r>
              <a:rPr lang="en-US" sz="1000" b="1" kern="12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US" sz="1300" b="1" kern="12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Dependencies/Blockers in my Area</a:t>
            </a:r>
            <a:endParaRPr lang="pl-PL" sz="130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tabLst>
                <a:tab pos="457200" algn="l"/>
              </a:tabLst>
            </a:pPr>
            <a:r>
              <a:rPr lang="en-US" sz="120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Internal and partner </a:t>
            </a:r>
            <a:r>
              <a:rPr lang="en-US" sz="12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commercial readiness</a:t>
            </a:r>
            <a:r>
              <a:rPr lang="pl-PL" sz="12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2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pl-PL" sz="12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12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Advanced Analytics</a:t>
            </a:r>
            <a:r>
              <a:rPr lang="en-US"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market capacity understanding.  </a:t>
            </a:r>
            <a:endParaRPr lang="pl-PL"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12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Platform </a:t>
            </a:r>
            <a:r>
              <a:rPr lang="en-US"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business model understanding</a:t>
            </a:r>
            <a:endParaRPr lang="pl-PL" sz="1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4518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00788"/>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1F60D-77CA-4F03-8D91-C8D8059E76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13"/>
          <p:cNvSpPr txBox="1">
            <a:spLocks/>
          </p:cNvSpPr>
          <p:nvPr/>
        </p:nvSpPr>
        <p:spPr>
          <a:xfrm>
            <a:off x="0" y="17381"/>
            <a:ext cx="12192000" cy="808224"/>
          </a:xfrm>
          <a:prstGeom prst="rect">
            <a:avLst/>
          </a:prstGeom>
          <a:solidFill>
            <a:srgbClr val="00188F">
              <a:alpha val="81000"/>
            </a:srgbClr>
          </a:solidFill>
          <a:ln w="6350" cap="flat" cmpd="sng" algn="ctr">
            <a:solidFill>
              <a:srgbClr val="7F7F7F"/>
            </a:solidFill>
            <a:prstDash val="solid"/>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32114" rtl="0" eaLnBrk="1" fontAlgn="base" latinLnBrk="0" hangingPunct="1">
              <a:lnSpc>
                <a:spcPct val="90000"/>
              </a:lnSpc>
              <a:spcBef>
                <a:spcPct val="0"/>
              </a:spcBef>
              <a:spcAft>
                <a:spcPct val="0"/>
              </a:spcAft>
              <a:buClrTx/>
              <a:buSzTx/>
              <a:buFontTx/>
              <a:buNone/>
              <a:tabLst/>
              <a:defRPr/>
            </a:pPr>
            <a:r>
              <a:rPr kumimoji="0" lang="en-US" sz="3600" b="0"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mn-cs"/>
              </a:rPr>
              <a:t>Play </a:t>
            </a:r>
            <a:r>
              <a:rPr kumimoji="0" lang="pl-PL" sz="3600" b="0"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mn-cs"/>
              </a:rPr>
              <a:t># 3:</a:t>
            </a:r>
            <a:r>
              <a:rPr kumimoji="0" lang="en-US" sz="3600" b="0"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mn-cs"/>
              </a:rPr>
              <a:t> </a:t>
            </a:r>
            <a:r>
              <a:rPr kumimoji="0" lang="pl-PL" sz="3600" b="0"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mn-cs"/>
              </a:rPr>
              <a:t>Modern Digital Workplace</a:t>
            </a:r>
            <a:endParaRPr kumimoji="0" lang="en-US" sz="3600" b="0" i="0" u="none" strike="noStrike" kern="0" cap="none" spc="0" normalizeH="0" baseline="0" noProof="0">
              <a:ln>
                <a:noFill/>
              </a:ln>
              <a:solidFill>
                <a:srgbClr val="FF0000"/>
              </a:solidFill>
              <a:effectLst/>
              <a:uLnTx/>
              <a:uFillTx/>
              <a:latin typeface="Calibri" panose="020F0502020204030204"/>
              <a:ea typeface="Segoe UI" pitchFamily="34" charset="0"/>
              <a:cs typeface="+mn-cs"/>
            </a:endParaRPr>
          </a:p>
        </p:txBody>
      </p:sp>
      <p:sp>
        <p:nvSpPr>
          <p:cNvPr id="6" name="TextBox 5"/>
          <p:cNvSpPr txBox="1"/>
          <p:nvPr/>
        </p:nvSpPr>
        <p:spPr>
          <a:xfrm>
            <a:off x="118004" y="888460"/>
            <a:ext cx="3838295" cy="769441"/>
          </a:xfrm>
          <a:prstGeom prst="rect">
            <a:avLst/>
          </a:prstGeom>
          <a:noFill/>
          <a:ln>
            <a:solidFill>
              <a:srgbClr val="7F7F7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1. Market Insights – Why this is important in my Area</a:t>
            </a:r>
          </a:p>
          <a:p>
            <a:pPr marL="117475" lvl="0" indent="-117475">
              <a:buFont typeface="Arial" panose="020B0604020202020204" pitchFamily="34" charset="0"/>
              <a:buChar char="•"/>
              <a:defRPr/>
            </a:pPr>
            <a:r>
              <a:rPr lang="pl-PL" sz="1100">
                <a:solidFill>
                  <a:prstClr val="black"/>
                </a:solidFill>
              </a:rPr>
              <a:t>Driving Digitial Transformation and Secure Workplace (GDPR).</a:t>
            </a:r>
          </a:p>
          <a:p>
            <a:pPr marL="117475" lvl="0" indent="-117475">
              <a:buFont typeface="Arial" panose="020B0604020202020204" pitchFamily="34" charset="0"/>
              <a:buChar char="•"/>
              <a:defRPr/>
            </a:pPr>
            <a:r>
              <a:rPr lang="pl-PL" sz="1100">
                <a:solidFill>
                  <a:prstClr val="black"/>
                </a:solidFill>
              </a:rPr>
              <a:t>P</a:t>
            </a:r>
            <a:r>
              <a:rPr lang="en-US" sz="1100" err="1">
                <a:solidFill>
                  <a:prstClr val="black"/>
                </a:solidFill>
              </a:rPr>
              <a:t>remium</a:t>
            </a:r>
            <a:r>
              <a:rPr lang="en-US" sz="1100">
                <a:solidFill>
                  <a:prstClr val="black"/>
                </a:solidFill>
              </a:rPr>
              <a:t> SKUs </a:t>
            </a:r>
            <a:r>
              <a:rPr lang="pl-PL" sz="1100">
                <a:solidFill>
                  <a:prstClr val="black"/>
                </a:solidFill>
              </a:rPr>
              <a:t>to </a:t>
            </a:r>
            <a:r>
              <a:rPr lang="en-US" sz="1100">
                <a:solidFill>
                  <a:prstClr val="black"/>
                </a:solidFill>
              </a:rPr>
              <a:t>increase in revenue and ARPU</a:t>
            </a:r>
            <a:r>
              <a:rPr lang="pl-PL" sz="1100">
                <a:solidFill>
                  <a:prstClr val="black"/>
                </a:solidFill>
              </a:rPr>
              <a:t>. </a:t>
            </a:r>
            <a:endParaRPr lang="en-US" sz="1100">
              <a:solidFill>
                <a:prstClr val="black"/>
              </a:solidFill>
            </a:endParaRPr>
          </a:p>
          <a:p>
            <a:pPr marL="117475" lvl="0" indent="-117475">
              <a:buFont typeface="Arial" panose="020B0604020202020204" pitchFamily="34" charset="0"/>
              <a:buChar char="•"/>
              <a:defRPr/>
            </a:pPr>
            <a:r>
              <a:rPr lang="en-US" sz="1100">
                <a:solidFill>
                  <a:prstClr val="black"/>
                </a:solidFill>
              </a:rPr>
              <a:t>Improved differentiation and stickiness</a:t>
            </a:r>
            <a:r>
              <a:rPr lang="pl-PL" sz="1100">
                <a:solidFill>
                  <a:prstClr val="black"/>
                </a:solidFill>
              </a:rPr>
              <a:t>.</a:t>
            </a:r>
            <a:r>
              <a:rPr lang="en-US" sz="1100">
                <a:solidFill>
                  <a:prstClr val="black"/>
                </a:solidFill>
              </a:rPr>
              <a:t> </a:t>
            </a:r>
            <a:endParaRPr lang="pl-PL" sz="1100">
              <a:solidFill>
                <a:prstClr val="black"/>
              </a:solidFill>
            </a:endParaRPr>
          </a:p>
        </p:txBody>
      </p:sp>
      <p:sp>
        <p:nvSpPr>
          <p:cNvPr id="9" name="TextBox 8">
            <a:extLst>
              <a:ext uri="{FF2B5EF4-FFF2-40B4-BE49-F238E27FC236}">
                <a16:creationId xmlns:a16="http://schemas.microsoft.com/office/drawing/2014/main" id="{6B5CC616-ED81-47CD-B387-3BA27AA0726B}"/>
              </a:ext>
            </a:extLst>
          </p:cNvPr>
          <p:cNvSpPr txBox="1"/>
          <p:nvPr/>
        </p:nvSpPr>
        <p:spPr>
          <a:xfrm>
            <a:off x="3956300" y="882512"/>
            <a:ext cx="4505032" cy="769441"/>
          </a:xfrm>
          <a:prstGeom prst="rect">
            <a:avLst/>
          </a:prstGeom>
          <a:noFill/>
          <a:ln>
            <a:solidFill>
              <a:srgbClr val="7F7F7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2. Dependencies/Blockers in my Area</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Low market awareness </a:t>
            </a:r>
            <a:r>
              <a:rPr kumimoji="0" lang="pl-PL" sz="1100" b="0" i="0" u="none" strike="noStrike" kern="1200" cap="none" spc="0" normalizeH="0" baseline="0" noProof="0">
                <a:ln>
                  <a:noFill/>
                </a:ln>
                <a:solidFill>
                  <a:prstClr val="black"/>
                </a:solidFill>
                <a:effectLst/>
                <a:uLnTx/>
                <a:uFillTx/>
                <a:latin typeface="Calibri" panose="020F0502020204030204"/>
                <a:ea typeface="+mn-ea"/>
                <a:cs typeface="+mn-cs"/>
              </a:rPr>
              <a:t>of O365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value proposition</a:t>
            </a:r>
            <a:r>
              <a:rPr kumimoji="0" lang="pl-PL" sz="1100" b="0" i="0" u="none" strike="noStrike" kern="1200" cap="none" spc="0" normalizeH="0" baseline="0" noProof="0">
                <a:ln>
                  <a:noFill/>
                </a:ln>
                <a:solidFill>
                  <a:prstClr val="black"/>
                </a:solidFill>
                <a:effectLst/>
                <a:uLnTx/>
                <a:uFillTx/>
                <a:latin typeface="Calibri" panose="020F0502020204030204"/>
                <a:ea typeface="+mn-ea"/>
                <a:cs typeface="+mn-cs"/>
              </a:rPr>
              <a:t> and benefits </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Cloud as a Core to Telco/Cloud Born and </a:t>
            </a:r>
            <a:r>
              <a:rPr kumimoji="0" lang="pl-PL" sz="1100" b="0" i="0" u="none" strike="noStrike" kern="1200" cap="none" spc="0" normalizeH="0" baseline="0" noProof="0">
                <a:ln>
                  <a:noFill/>
                </a:ln>
                <a:solidFill>
                  <a:prstClr val="black"/>
                </a:solidFill>
                <a:effectLst/>
                <a:uLnTx/>
                <a:uFillTx/>
                <a:latin typeface="Calibri" panose="020F0502020204030204"/>
                <a:ea typeface="+mn-ea"/>
                <a:cs typeface="+mn-cs"/>
              </a:rPr>
              <a:t>with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required commitment</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prstClr val="black"/>
                </a:solidFill>
                <a:latin typeface="Calibri" panose="020F0502020204030204"/>
              </a:rPr>
              <a:t>Cloud Voice availability in CEE</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58E8F76-C2EF-4403-9F8D-3518DE3FD32C}"/>
              </a:ext>
            </a:extLst>
          </p:cNvPr>
          <p:cNvSpPr/>
          <p:nvPr/>
        </p:nvSpPr>
        <p:spPr>
          <a:xfrm>
            <a:off x="156625" y="1775886"/>
            <a:ext cx="6030420" cy="1010273"/>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ea typeface="+mn-ea"/>
                <a:cs typeface="+mn-cs"/>
              </a:rPr>
              <a:t>4. </a:t>
            </a:r>
            <a:r>
              <a:rPr kumimoji="0" lang="en-GB" sz="1100" b="1" i="0" u="none" strike="noStrike" kern="0" cap="none" spc="0" normalizeH="0" baseline="0" noProof="0">
                <a:ln>
                  <a:noFill/>
                </a:ln>
                <a:solidFill>
                  <a:prstClr val="black"/>
                </a:solidFill>
                <a:effectLst/>
                <a:uLnTx/>
                <a:uFillTx/>
                <a:ea typeface="+mn-ea"/>
                <a:cs typeface="+mn-cs"/>
              </a:rPr>
              <a:t>LOCAL BUSINESS OBJECTIVES + TARGET OUTCOMES:</a:t>
            </a:r>
            <a:endParaRPr kumimoji="0" lang="en-US" sz="1100" b="1" i="0" u="none" strike="noStrike" kern="0" cap="none" spc="0" normalizeH="0" baseline="0" noProof="0">
              <a:ln>
                <a:noFill/>
              </a:ln>
              <a:solidFill>
                <a:prstClr val="black"/>
              </a:solidFill>
              <a:effectLst/>
              <a:uLnTx/>
              <a:uFillTx/>
              <a:ea typeface="+mn-ea"/>
              <a:cs typeface="+mn-cs"/>
            </a:endParaRPr>
          </a:p>
          <a:p>
            <a:pPr marL="171450" indent="-171450" defTabSz="896214">
              <a:buFont typeface="Arial" panose="020B0604020202020204" pitchFamily="34" charset="0"/>
              <a:buChar char="•"/>
              <a:defRPr/>
            </a:pPr>
            <a:r>
              <a:rPr lang="cs-CZ" sz="1100" b="1" kern="0">
                <a:solidFill>
                  <a:schemeClr val="tx1"/>
                </a:solidFill>
              </a:rPr>
              <a:t>Deliver + 70 % O365 YoY revenue growth </a:t>
            </a:r>
            <a:r>
              <a:rPr lang="cs-CZ" sz="1100" kern="0">
                <a:solidFill>
                  <a:schemeClr val="tx1"/>
                </a:solidFill>
              </a:rPr>
              <a:t>through CSP on MSP MPL. </a:t>
            </a:r>
            <a:endParaRPr lang="pl-PL" sz="1100" kern="0">
              <a:solidFill>
                <a:prstClr val="black"/>
              </a:solidFill>
            </a:endParaRPr>
          </a:p>
          <a:p>
            <a:pPr marL="171450" marR="0" lvl="0" indent="-1714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i="0" u="none" strike="noStrike" kern="0" cap="none" spc="0" normalizeH="0" baseline="0" noProof="0">
                <a:ln>
                  <a:noFill/>
                </a:ln>
                <a:solidFill>
                  <a:prstClr val="black"/>
                </a:solidFill>
                <a:effectLst/>
                <a:uLnTx/>
                <a:uFillTx/>
                <a:ea typeface="+mn-ea"/>
                <a:cs typeface="+mn-cs"/>
              </a:rPr>
              <a:t>Land </a:t>
            </a:r>
            <a:r>
              <a:rPr kumimoji="0" lang="en-US" sz="1200" i="0" u="none" strike="noStrike" kern="0" cap="none" spc="0" normalizeH="0" baseline="0" noProof="0">
                <a:ln>
                  <a:noFill/>
                </a:ln>
                <a:solidFill>
                  <a:prstClr val="black"/>
                </a:solidFill>
                <a:effectLst/>
                <a:uLnTx/>
                <a:uFillTx/>
                <a:ea typeface="+mn-ea"/>
                <a:cs typeface="+mn-cs"/>
              </a:rPr>
              <a:t>consumption </a:t>
            </a:r>
            <a:r>
              <a:rPr kumimoji="0" lang="pl-PL" sz="1200" i="0" u="none" strike="noStrike" kern="0" cap="none" spc="0" normalizeH="0" baseline="0" noProof="0">
                <a:ln>
                  <a:noFill/>
                </a:ln>
                <a:solidFill>
                  <a:prstClr val="black"/>
                </a:solidFill>
                <a:effectLst/>
                <a:uLnTx/>
                <a:uFillTx/>
                <a:ea typeface="+mn-ea"/>
                <a:cs typeface="+mn-cs"/>
              </a:rPr>
              <a:t>scenarios </a:t>
            </a:r>
            <a:r>
              <a:rPr kumimoji="0" lang="en-US" sz="1200" i="0" u="none" strike="noStrike" kern="0" cap="none" spc="0" normalizeH="0" baseline="0" noProof="0">
                <a:ln>
                  <a:noFill/>
                </a:ln>
                <a:solidFill>
                  <a:prstClr val="black"/>
                </a:solidFill>
                <a:effectLst/>
                <a:uLnTx/>
                <a:uFillTx/>
                <a:ea typeface="+mn-ea"/>
                <a:cs typeface="+mn-cs"/>
              </a:rPr>
              <a:t>to </a:t>
            </a:r>
            <a:r>
              <a:rPr kumimoji="0" lang="pl-PL" sz="1200" i="0" u="none" strike="noStrike" kern="0" cap="none" spc="0" normalizeH="0" baseline="0" noProof="0">
                <a:ln>
                  <a:noFill/>
                </a:ln>
                <a:solidFill>
                  <a:prstClr val="black"/>
                </a:solidFill>
                <a:effectLst/>
                <a:uLnTx/>
                <a:uFillTx/>
                <a:ea typeface="+mn-ea"/>
                <a:cs typeface="+mn-cs"/>
              </a:rPr>
              <a:t>increase usage at + 10 pps. vs. MSP MPL </a:t>
            </a:r>
            <a:r>
              <a:rPr kumimoji="0" lang="en-US" sz="1200" i="0" u="none" strike="noStrike" kern="0" cap="none" spc="0" normalizeH="0" baseline="0" noProof="0">
                <a:ln>
                  <a:noFill/>
                </a:ln>
                <a:solidFill>
                  <a:prstClr val="black"/>
                </a:solidFill>
                <a:effectLst/>
                <a:uLnTx/>
                <a:uFillTx/>
                <a:ea typeface="+mn-ea"/>
                <a:cs typeface="+mn-cs"/>
              </a:rPr>
              <a:t>baseline</a:t>
            </a:r>
            <a:r>
              <a:rPr kumimoji="0" lang="pl-PL" sz="1200" i="0" u="none" strike="noStrike" kern="0" cap="none" spc="0" normalizeH="0" baseline="0" noProof="0">
                <a:ln>
                  <a:noFill/>
                </a:ln>
                <a:solidFill>
                  <a:prstClr val="black"/>
                </a:solidFill>
                <a:effectLst/>
                <a:uLnTx/>
                <a:uFillTx/>
                <a:ea typeface="+mn-ea"/>
                <a:cs typeface="+mn-cs"/>
              </a:rPr>
              <a:t>. </a:t>
            </a:r>
            <a:r>
              <a:rPr kumimoji="0" lang="en-US" sz="1200" i="0" u="none" strike="noStrike" kern="0" cap="none" spc="0" normalizeH="0" baseline="0" noProof="0">
                <a:ln>
                  <a:noFill/>
                </a:ln>
                <a:solidFill>
                  <a:prstClr val="black"/>
                </a:solidFill>
                <a:effectLst/>
                <a:uLnTx/>
                <a:uFillTx/>
                <a:ea typeface="+mn-ea"/>
                <a:cs typeface="+mn-cs"/>
              </a:rPr>
              <a:t> </a:t>
            </a:r>
          </a:p>
          <a:p>
            <a:pPr marL="171450" lvl="0" indent="-171450" defTabSz="896214">
              <a:buFont typeface="Arial" panose="020B0604020202020204" pitchFamily="34" charset="0"/>
              <a:buChar char="•"/>
              <a:defRPr/>
            </a:pPr>
            <a:r>
              <a:rPr lang="pl-PL" sz="1200" kern="0">
                <a:solidFill>
                  <a:prstClr val="black"/>
                </a:solidFill>
              </a:rPr>
              <a:t>Land c</a:t>
            </a:r>
            <a:r>
              <a:rPr lang="en-US" sz="1200" kern="0">
                <a:solidFill>
                  <a:prstClr val="black"/>
                </a:solidFill>
              </a:rPr>
              <a:t>ross-</a:t>
            </a:r>
            <a:r>
              <a:rPr lang="pl-PL" sz="1200" kern="0">
                <a:solidFill>
                  <a:prstClr val="black"/>
                </a:solidFill>
              </a:rPr>
              <a:t>s</a:t>
            </a:r>
            <a:r>
              <a:rPr lang="en-US" sz="1200" kern="0">
                <a:solidFill>
                  <a:prstClr val="black"/>
                </a:solidFill>
              </a:rPr>
              <a:t>ell</a:t>
            </a:r>
            <a:r>
              <a:rPr lang="pl-PL" sz="1200" kern="0">
                <a:solidFill>
                  <a:prstClr val="black"/>
                </a:solidFill>
              </a:rPr>
              <a:t> and u</a:t>
            </a:r>
            <a:r>
              <a:rPr lang="en-US" sz="1200" kern="0">
                <a:solidFill>
                  <a:prstClr val="black"/>
                </a:solidFill>
              </a:rPr>
              <a:t>p</a:t>
            </a:r>
            <a:r>
              <a:rPr lang="pl-PL" sz="1200" kern="0">
                <a:solidFill>
                  <a:prstClr val="black"/>
                </a:solidFill>
              </a:rPr>
              <a:t>-</a:t>
            </a:r>
            <a:r>
              <a:rPr lang="en-US" sz="1200" kern="0">
                <a:solidFill>
                  <a:prstClr val="black"/>
                </a:solidFill>
              </a:rPr>
              <a:t>sell</a:t>
            </a:r>
            <a:r>
              <a:rPr lang="pl-PL" sz="1200" kern="0">
                <a:solidFill>
                  <a:prstClr val="black"/>
                </a:solidFill>
              </a:rPr>
              <a:t> campaigns to increase ARPU at + 10 % vs. MSP MPL baseline.  </a:t>
            </a:r>
            <a:r>
              <a:rPr lang="en-US" sz="1200" kern="0">
                <a:solidFill>
                  <a:prstClr val="black"/>
                </a:solidFill>
              </a:rPr>
              <a:t> </a:t>
            </a:r>
          </a:p>
          <a:p>
            <a:pPr marL="171450" marR="0" lvl="0" indent="-1714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a:solidFill>
                  <a:prstClr val="black"/>
                </a:solidFill>
              </a:rPr>
              <a:t>Migrate </a:t>
            </a:r>
            <a:r>
              <a:rPr lang="pl-PL" sz="1200" kern="0">
                <a:solidFill>
                  <a:prstClr val="black"/>
                </a:solidFill>
              </a:rPr>
              <a:t>10 </a:t>
            </a:r>
            <a:r>
              <a:rPr lang="en-US" sz="1200" kern="0">
                <a:solidFill>
                  <a:prstClr val="black"/>
                </a:solidFill>
              </a:rPr>
              <a:t>K HEX</a:t>
            </a:r>
            <a:r>
              <a:rPr lang="pl-PL" sz="1200" kern="0">
                <a:solidFill>
                  <a:prstClr val="black"/>
                </a:solidFill>
              </a:rPr>
              <a:t> to O365.  </a:t>
            </a:r>
            <a:endParaRPr lang="en-US" sz="1200" kern="0">
              <a:solidFill>
                <a:prstClr val="black"/>
              </a:solidFill>
            </a:endParaRPr>
          </a:p>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prstClr val="black"/>
              </a:solidFill>
              <a:effectLst/>
              <a:uLnTx/>
              <a:uFillTx/>
              <a:latin typeface="Calibri Light" panose="020F0302020204030204"/>
              <a:ea typeface="+mn-ea"/>
              <a:cs typeface="+mn-cs"/>
            </a:endParaRPr>
          </a:p>
        </p:txBody>
      </p:sp>
      <p:sp>
        <p:nvSpPr>
          <p:cNvPr id="13" name="Rectangle 12">
            <a:extLst>
              <a:ext uri="{FF2B5EF4-FFF2-40B4-BE49-F238E27FC236}">
                <a16:creationId xmlns:a16="http://schemas.microsoft.com/office/drawing/2014/main" id="{22B2E1A9-5568-4E79-A7F2-77D0927AD691}"/>
              </a:ext>
            </a:extLst>
          </p:cNvPr>
          <p:cNvSpPr/>
          <p:nvPr/>
        </p:nvSpPr>
        <p:spPr>
          <a:xfrm>
            <a:off x="152016" y="5768637"/>
            <a:ext cx="6030421" cy="856656"/>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pl-PL" sz="1200" b="1" i="0" u="none" strike="noStrike" kern="0" cap="none" spc="0" normalizeH="0" baseline="0" noProof="0">
                <a:ln>
                  <a:noFill/>
                </a:ln>
                <a:solidFill>
                  <a:prstClr val="black">
                    <a:lumMod val="75000"/>
                    <a:lumOff val="25000"/>
                  </a:prstClr>
                </a:solidFill>
                <a:effectLst/>
                <a:uLnTx/>
                <a:uFillTx/>
                <a:ea typeface="+mn-ea"/>
                <a:cs typeface="+mn-cs"/>
              </a:rPr>
              <a:t>6</a:t>
            </a:r>
            <a:r>
              <a:rPr kumimoji="0" lang="en-GB" sz="1200" b="1" i="0" u="none" strike="noStrike" kern="0" cap="none" spc="0" normalizeH="0" baseline="0" noProof="0">
                <a:ln>
                  <a:noFill/>
                </a:ln>
                <a:solidFill>
                  <a:prstClr val="black">
                    <a:lumMod val="75000"/>
                    <a:lumOff val="25000"/>
                  </a:prstClr>
                </a:solidFill>
                <a:effectLst/>
                <a:uLnTx/>
                <a:uFillTx/>
                <a:ea typeface="+mn-ea"/>
                <a:cs typeface="+mn-cs"/>
              </a:rPr>
              <a:t>. </a:t>
            </a:r>
            <a:r>
              <a:rPr kumimoji="0" lang="pl-PL" sz="1200" b="1" i="0" u="none" strike="noStrike" kern="0" cap="none" spc="0" normalizeH="0" baseline="0" noProof="0">
                <a:ln>
                  <a:noFill/>
                </a:ln>
                <a:solidFill>
                  <a:prstClr val="black">
                    <a:lumMod val="75000"/>
                    <a:lumOff val="25000"/>
                  </a:prstClr>
                </a:solidFill>
                <a:effectLst/>
                <a:uLnTx/>
                <a:uFillTx/>
                <a:ea typeface="+mn-ea"/>
                <a:cs typeface="+mn-cs"/>
              </a:rPr>
              <a:t>Top </a:t>
            </a:r>
            <a:r>
              <a:rPr kumimoji="0" lang="pl-PL" sz="1200" b="1" i="0" u="none" strike="noStrike" kern="0" cap="none" spc="0" normalizeH="0" baseline="0" noProof="0" err="1">
                <a:ln>
                  <a:noFill/>
                </a:ln>
                <a:solidFill>
                  <a:prstClr val="black">
                    <a:lumMod val="75000"/>
                    <a:lumOff val="25000"/>
                  </a:prstClr>
                </a:solidFill>
                <a:effectLst/>
                <a:uLnTx/>
                <a:uFillTx/>
                <a:ea typeface="+mn-ea"/>
                <a:cs typeface="+mn-cs"/>
              </a:rPr>
              <a:t>partners</a:t>
            </a:r>
            <a:r>
              <a:rPr kumimoji="0" lang="pl-PL" sz="1200" b="1" i="0" u="none" strike="noStrike" kern="0" cap="none" spc="0" normalizeH="0" baseline="0" noProof="0">
                <a:ln>
                  <a:noFill/>
                </a:ln>
                <a:solidFill>
                  <a:prstClr val="black">
                    <a:lumMod val="75000"/>
                    <a:lumOff val="25000"/>
                  </a:prstClr>
                </a:solidFill>
                <a:effectLst/>
                <a:uLnTx/>
                <a:uFillTx/>
                <a:ea typeface="+mn-ea"/>
                <a:cs typeface="+mn-cs"/>
              </a:rPr>
              <a:t> and expected outcome:</a:t>
            </a:r>
            <a:endParaRPr kumimoji="0" lang="en-US" sz="1200" b="1" i="0" u="none" strike="noStrike" kern="0" cap="none" spc="0" normalizeH="0" baseline="0" noProof="0">
              <a:ln>
                <a:noFill/>
              </a:ln>
              <a:solidFill>
                <a:prstClr val="black">
                  <a:lumMod val="75000"/>
                  <a:lumOff val="25000"/>
                </a:prstClr>
              </a:solidFill>
              <a:effectLst/>
              <a:uLnTx/>
              <a:uFillTx/>
              <a:ea typeface="+mn-ea"/>
              <a:cs typeface="+mn-cs"/>
            </a:endParaRPr>
          </a:p>
          <a:p>
            <a:pPr marL="171450" indent="-171450" defTabSz="896214">
              <a:buFont typeface="Arial" panose="020B0604020202020204" pitchFamily="34" charset="0"/>
              <a:buChar char="•"/>
              <a:defRPr/>
            </a:pPr>
            <a:r>
              <a:rPr lang="en-US" sz="1200" b="1" kern="0">
                <a:solidFill>
                  <a:prstClr val="black"/>
                </a:solidFill>
              </a:rPr>
              <a:t>M</a:t>
            </a:r>
            <a:r>
              <a:rPr lang="pl-PL" sz="1200" b="1" kern="0">
                <a:solidFill>
                  <a:prstClr val="black"/>
                </a:solidFill>
              </a:rPr>
              <a:t>arket </a:t>
            </a:r>
            <a:r>
              <a:rPr lang="en-US" sz="1200" b="1" kern="0">
                <a:solidFill>
                  <a:prstClr val="black"/>
                </a:solidFill>
              </a:rPr>
              <a:t>M</a:t>
            </a:r>
            <a:r>
              <a:rPr lang="pl-PL" sz="1200" b="1" kern="0">
                <a:solidFill>
                  <a:prstClr val="black"/>
                </a:solidFill>
              </a:rPr>
              <a:t>akers:</a:t>
            </a:r>
            <a:r>
              <a:rPr lang="ru-RU" sz="1200" kern="0">
                <a:solidFill>
                  <a:prstClr val="black"/>
                </a:solidFill>
              </a:rPr>
              <a:t> </a:t>
            </a:r>
            <a:r>
              <a:rPr lang="en-US" sz="1200" kern="0">
                <a:solidFill>
                  <a:prstClr val="black"/>
                </a:solidFill>
              </a:rPr>
              <a:t>Vodafone, Orange, DT, Onex</a:t>
            </a:r>
            <a:r>
              <a:rPr lang="pl-PL" sz="1200" kern="0">
                <a:solidFill>
                  <a:prstClr val="black"/>
                </a:solidFill>
              </a:rPr>
              <a:t>, home.pl, Senetic, Interworks, </a:t>
            </a:r>
            <a:endParaRPr lang="en-US" sz="1200" kern="0">
              <a:solidFill>
                <a:prstClr val="black"/>
              </a:solidFill>
            </a:endParaRPr>
          </a:p>
          <a:p>
            <a:pPr marL="171450" indent="-171450" defTabSz="896214">
              <a:buFont typeface="Arial" panose="020B0604020202020204" pitchFamily="34" charset="0"/>
              <a:buChar char="•"/>
              <a:defRPr/>
            </a:pPr>
            <a:r>
              <a:rPr lang="pl-PL" sz="1200" kern="0" err="1">
                <a:solidFill>
                  <a:prstClr val="black"/>
                </a:solidFill>
              </a:rPr>
              <a:t>Revenue</a:t>
            </a:r>
            <a:r>
              <a:rPr lang="pl-PL" sz="1200" kern="0">
                <a:solidFill>
                  <a:prstClr val="black"/>
                </a:solidFill>
              </a:rPr>
              <a:t> growth: </a:t>
            </a:r>
            <a:r>
              <a:rPr lang="pl-PL" sz="1200" b="1" kern="0">
                <a:solidFill>
                  <a:prstClr val="black"/>
                </a:solidFill>
              </a:rPr>
              <a:t>+ 70 % </a:t>
            </a:r>
            <a:r>
              <a:rPr lang="pl-PL" sz="1200" b="1" kern="0" err="1">
                <a:solidFill>
                  <a:prstClr val="black"/>
                </a:solidFill>
              </a:rPr>
              <a:t>YoY</a:t>
            </a:r>
            <a:r>
              <a:rPr lang="pl-PL" sz="1200" b="1" kern="0">
                <a:solidFill>
                  <a:prstClr val="black"/>
                </a:solidFill>
              </a:rPr>
              <a:t>.  </a:t>
            </a:r>
            <a:r>
              <a:rPr lang="pl-PL" sz="1200" kern="0">
                <a:solidFill>
                  <a:prstClr val="black"/>
                </a:solidFill>
              </a:rPr>
              <a:t>  </a:t>
            </a:r>
          </a:p>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prstClr val="black"/>
              </a:solidFill>
              <a:effectLst/>
              <a:uLnTx/>
              <a:uFillTx/>
              <a:latin typeface="Calibri Light" panose="020F0302020204030204"/>
              <a:ea typeface="+mn-ea"/>
              <a:cs typeface="+mn-cs"/>
            </a:endParaRPr>
          </a:p>
        </p:txBody>
      </p:sp>
      <p:graphicFrame>
        <p:nvGraphicFramePr>
          <p:cNvPr id="16" name="Table 15"/>
          <p:cNvGraphicFramePr>
            <a:graphicFrameLocks noGrp="1"/>
          </p:cNvGraphicFramePr>
          <p:nvPr>
            <p:extLst>
              <p:ext uri="{D42A27DB-BD31-4B8C-83A1-F6EECF244321}">
                <p14:modId xmlns:p14="http://schemas.microsoft.com/office/powerpoint/2010/main" val="4276884222"/>
              </p:ext>
            </p:extLst>
          </p:nvPr>
        </p:nvGraphicFramePr>
        <p:xfrm>
          <a:off x="6305771" y="1771397"/>
          <a:ext cx="5722568" cy="2894718"/>
        </p:xfrm>
        <a:graphic>
          <a:graphicData uri="http://schemas.openxmlformats.org/drawingml/2006/table">
            <a:tbl>
              <a:tblPr>
                <a:tableStyleId>{616DA210-FB5B-4158-B5E0-FEB733F419BA}</a:tableStyleId>
              </a:tblPr>
              <a:tblGrid>
                <a:gridCol w="330582">
                  <a:extLst>
                    <a:ext uri="{9D8B030D-6E8A-4147-A177-3AD203B41FA5}">
                      <a16:colId xmlns:a16="http://schemas.microsoft.com/office/drawing/2014/main" val="1206727105"/>
                    </a:ext>
                  </a:extLst>
                </a:gridCol>
                <a:gridCol w="2450497">
                  <a:extLst>
                    <a:ext uri="{9D8B030D-6E8A-4147-A177-3AD203B41FA5}">
                      <a16:colId xmlns:a16="http://schemas.microsoft.com/office/drawing/2014/main" val="245940988"/>
                    </a:ext>
                  </a:extLst>
                </a:gridCol>
                <a:gridCol w="604838">
                  <a:extLst>
                    <a:ext uri="{9D8B030D-6E8A-4147-A177-3AD203B41FA5}">
                      <a16:colId xmlns:a16="http://schemas.microsoft.com/office/drawing/2014/main" val="3430624284"/>
                    </a:ext>
                  </a:extLst>
                </a:gridCol>
                <a:gridCol w="719137">
                  <a:extLst>
                    <a:ext uri="{9D8B030D-6E8A-4147-A177-3AD203B41FA5}">
                      <a16:colId xmlns:a16="http://schemas.microsoft.com/office/drawing/2014/main" val="4027886329"/>
                    </a:ext>
                  </a:extLst>
                </a:gridCol>
                <a:gridCol w="1617514">
                  <a:extLst>
                    <a:ext uri="{9D8B030D-6E8A-4147-A177-3AD203B41FA5}">
                      <a16:colId xmlns:a16="http://schemas.microsoft.com/office/drawing/2014/main" val="3505313657"/>
                    </a:ext>
                  </a:extLst>
                </a:gridCol>
              </a:tblGrid>
              <a:tr h="346701">
                <a:tc gridSpan="4">
                  <a:txBody>
                    <a:bodyPr/>
                    <a:lstStyle/>
                    <a:p>
                      <a:pPr algn="ctr" fontAlgn="ctr"/>
                      <a:r>
                        <a:rPr lang="en-US" sz="1200" b="1" u="none" strike="noStrike">
                          <a:solidFill>
                            <a:schemeClr val="bg1"/>
                          </a:solidFill>
                          <a:effectLst/>
                        </a:rPr>
                        <a:t>7. MS Tactics and Field</a:t>
                      </a:r>
                      <a:r>
                        <a:rPr lang="en-US" sz="1200" b="1" u="none" strike="noStrike" baseline="0">
                          <a:solidFill>
                            <a:schemeClr val="bg1"/>
                          </a:solidFill>
                          <a:effectLst/>
                        </a:rPr>
                        <a:t> Go Do’s</a:t>
                      </a:r>
                      <a:endParaRPr lang="en-US" sz="1200" b="1" i="0" u="none" strike="noStrike">
                        <a:solidFill>
                          <a:schemeClr val="bg1"/>
                        </a:solidFill>
                        <a:effectLst/>
                        <a:latin typeface="+mj-lt"/>
                      </a:endParaRPr>
                    </a:p>
                  </a:txBody>
                  <a:tcPr marL="9525" marR="9525" marT="9525" marB="0" anchor="ctr">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200" b="1" i="0" u="none" strike="noStrike">
                        <a:solidFill>
                          <a:schemeClr val="bg1"/>
                        </a:solidFill>
                        <a:effectLst/>
                        <a:latin typeface="+mj-lt"/>
                      </a:endParaRPr>
                    </a:p>
                  </a:txBody>
                  <a:tcPr marL="9525" marR="9525" marT="9525" marB="0" anchor="ctr">
                    <a:solidFill>
                      <a:srgbClr val="7F7F7F"/>
                    </a:solidFill>
                  </a:tcPr>
                </a:tc>
                <a:extLst>
                  <a:ext uri="{0D108BD9-81ED-4DB2-BD59-A6C34878D82A}">
                    <a16:rowId xmlns:a16="http://schemas.microsoft.com/office/drawing/2014/main" val="2576622483"/>
                  </a:ext>
                </a:extLst>
              </a:tr>
              <a:tr h="450863">
                <a:tc>
                  <a:txBody>
                    <a:bodyPr/>
                    <a:lstStyle/>
                    <a:p>
                      <a:pPr algn="ctr" fontAlgn="ctr"/>
                      <a:endParaRPr lang="en-US" sz="2000" b="0" i="0" u="none" strike="noStrike">
                        <a:solidFill>
                          <a:schemeClr val="bg1"/>
                        </a:solidFill>
                        <a:effectLst/>
                        <a:latin typeface="+mn-lt"/>
                      </a:endParaRPr>
                    </a:p>
                  </a:txBody>
                  <a:tcPr marL="9525" marR="9525" marT="9525" marB="0" anchor="ctr">
                    <a:solidFill>
                      <a:srgbClr val="008272"/>
                    </a:solidFill>
                  </a:tcPr>
                </a:tc>
                <a:tc>
                  <a:txBody>
                    <a:bodyPr/>
                    <a:lstStyle/>
                    <a:p>
                      <a:pPr algn="ctr" fontAlgn="ctr"/>
                      <a:r>
                        <a:rPr lang="en-US" sz="1200" b="1" u="none" strike="noStrike">
                          <a:solidFill>
                            <a:schemeClr val="bg1"/>
                          </a:solidFill>
                          <a:effectLst/>
                          <a:latin typeface="+mn-lt"/>
                        </a:rPr>
                        <a:t>What    </a:t>
                      </a:r>
                      <a:endParaRPr lang="en-US" sz="1200" b="1" i="0" u="none" strike="noStrike">
                        <a:solidFill>
                          <a:schemeClr val="bg1"/>
                        </a:solidFill>
                        <a:effectLst/>
                        <a:latin typeface="+mn-lt"/>
                      </a:endParaRPr>
                    </a:p>
                  </a:txBody>
                  <a:tcPr marL="9525" marR="9525" marT="9525" marB="0" anchor="ctr">
                    <a:solidFill>
                      <a:srgbClr val="008272"/>
                    </a:solidFill>
                  </a:tcPr>
                </a:tc>
                <a:tc>
                  <a:txBody>
                    <a:bodyPr/>
                    <a:lstStyle/>
                    <a:p>
                      <a:pPr algn="ctr" fontAlgn="ctr"/>
                      <a:r>
                        <a:rPr lang="en-US" sz="1200" b="1" u="none" strike="noStrike">
                          <a:solidFill>
                            <a:schemeClr val="bg1"/>
                          </a:solidFill>
                          <a:effectLst/>
                          <a:latin typeface="+mn-lt"/>
                        </a:rPr>
                        <a:t>Who </a:t>
                      </a:r>
                      <a:endParaRPr lang="en-US" sz="1200" b="1" i="0" u="none" strike="noStrike">
                        <a:solidFill>
                          <a:schemeClr val="bg1"/>
                        </a:solidFill>
                        <a:effectLst/>
                        <a:latin typeface="+mn-lt"/>
                      </a:endParaRPr>
                    </a:p>
                  </a:txBody>
                  <a:tcPr marL="9525" marR="9525" marT="9525" marB="0" anchor="ctr">
                    <a:solidFill>
                      <a:srgbClr val="008272"/>
                    </a:solidFill>
                  </a:tcPr>
                </a:tc>
                <a:tc>
                  <a:txBody>
                    <a:bodyPr/>
                    <a:lstStyle/>
                    <a:p>
                      <a:pPr algn="ctr" fontAlgn="ctr"/>
                      <a:r>
                        <a:rPr lang="en-US" sz="1200" b="1" u="none" strike="noStrike">
                          <a:solidFill>
                            <a:schemeClr val="bg1"/>
                          </a:solidFill>
                          <a:effectLst/>
                          <a:latin typeface="+mn-lt"/>
                        </a:rPr>
                        <a:t>When</a:t>
                      </a:r>
                      <a:endParaRPr lang="en-US" sz="1200" b="1" i="0" u="none" strike="noStrike">
                        <a:solidFill>
                          <a:schemeClr val="bg1"/>
                        </a:solidFill>
                        <a:effectLst/>
                        <a:latin typeface="+mn-lt"/>
                      </a:endParaRPr>
                    </a:p>
                  </a:txBody>
                  <a:tcPr marL="9525" marR="9525" marT="9525" marB="0" anchor="ctr">
                    <a:solidFill>
                      <a:srgbClr val="00827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200" b="1" i="0" u="none" strike="noStrike">
                          <a:solidFill>
                            <a:schemeClr val="bg1"/>
                          </a:solidFill>
                          <a:effectLst/>
                          <a:latin typeface="+mn-lt"/>
                        </a:rPr>
                        <a:t>Expected Outcome / Revenue</a:t>
                      </a:r>
                      <a:endParaRPr lang="en-US" sz="1200" b="1" i="0" u="none" strike="noStrike">
                        <a:solidFill>
                          <a:schemeClr val="bg1"/>
                        </a:solidFill>
                        <a:effectLst/>
                        <a:latin typeface="+mn-lt"/>
                      </a:endParaRPr>
                    </a:p>
                  </a:txBody>
                  <a:tcPr marL="9525" marR="9525" marT="9525" marB="0" anchor="ctr">
                    <a:solidFill>
                      <a:srgbClr val="008272"/>
                    </a:solidFill>
                  </a:tcPr>
                </a:tc>
                <a:extLst>
                  <a:ext uri="{0D108BD9-81ED-4DB2-BD59-A6C34878D82A}">
                    <a16:rowId xmlns:a16="http://schemas.microsoft.com/office/drawing/2014/main" val="3347755063"/>
                  </a:ext>
                </a:extLst>
              </a:tr>
              <a:tr h="363989">
                <a:tc>
                  <a:txBody>
                    <a:bodyPr/>
                    <a:lstStyle/>
                    <a:p>
                      <a:pPr algn="ctr" fontAlgn="ctr"/>
                      <a:r>
                        <a:rPr lang="en-US" sz="1100" u="none" strike="noStrike">
                          <a:effectLst/>
                          <a:latin typeface="+mn-lt"/>
                        </a:rPr>
                        <a:t>1</a:t>
                      </a:r>
                      <a:endParaRPr lang="en-US" sz="1100" b="0" i="0" u="none" strike="noStrike">
                        <a:solidFill>
                          <a:srgbClr val="000000"/>
                        </a:solidFill>
                        <a:effectLst/>
                        <a:latin typeface="+mn-lt"/>
                      </a:endParaRPr>
                    </a:p>
                  </a:txBody>
                  <a:tcPr marL="9525" marR="9525" marT="9525" marB="0" anchor="ctr"/>
                </a:tc>
                <a:tc>
                  <a:txBody>
                    <a:bodyPr/>
                    <a:lstStyle/>
                    <a:p>
                      <a:pPr algn="l" fontAlgn="ctr"/>
                      <a:r>
                        <a:rPr lang="pl-PL" sz="1100" b="0" i="0" u="none" strike="noStrike">
                          <a:solidFill>
                            <a:srgbClr val="000000"/>
                          </a:solidFill>
                          <a:effectLst/>
                          <a:latin typeface="+mn-lt"/>
                        </a:rPr>
                        <a:t>Market Makers commitment to </a:t>
                      </a:r>
                      <a:r>
                        <a:rPr lang="pl-PL" sz="1100" b="0" i="0" u="none" strike="noStrike" err="1">
                          <a:solidFill>
                            <a:srgbClr val="000000"/>
                          </a:solidFill>
                          <a:effectLst/>
                          <a:latin typeface="+mn-lt"/>
                        </a:rPr>
                        <a:t>drive</a:t>
                      </a:r>
                      <a:r>
                        <a:rPr lang="pl-PL" sz="1100" b="0" i="0" u="none" strike="noStrike">
                          <a:solidFill>
                            <a:srgbClr val="000000"/>
                          </a:solidFill>
                          <a:effectLst/>
                          <a:latin typeface="+mn-lt"/>
                        </a:rPr>
                        <a:t> Microsoft365 and </a:t>
                      </a:r>
                      <a:r>
                        <a:rPr lang="pl-PL" sz="1100" b="0" i="0" u="none" strike="noStrike" err="1">
                          <a:solidFill>
                            <a:srgbClr val="000000"/>
                          </a:solidFill>
                          <a:effectLst/>
                          <a:latin typeface="+mn-lt"/>
                        </a:rPr>
                        <a:t>scale</a:t>
                      </a:r>
                      <a:r>
                        <a:rPr lang="pl-PL" sz="1100" b="0" i="0" u="none" strike="noStrike">
                          <a:solidFill>
                            <a:srgbClr val="000000"/>
                          </a:solidFill>
                          <a:effectLst/>
                          <a:latin typeface="+mn-lt"/>
                        </a:rPr>
                        <a:t> O365. </a:t>
                      </a:r>
                      <a:endParaRPr lang="en-US" sz="1100" b="0" i="0" u="none" strike="noStrike">
                        <a:solidFill>
                          <a:srgbClr val="000000"/>
                        </a:solidFill>
                        <a:effectLst/>
                        <a:latin typeface="+mn-lt"/>
                      </a:endParaRPr>
                    </a:p>
                  </a:txBody>
                  <a:tcPr marL="9525" marR="9525" marT="9525" marB="0" anchor="ctr"/>
                </a:tc>
                <a:tc>
                  <a:txBody>
                    <a:bodyPr/>
                    <a:lstStyle/>
                    <a:p>
                      <a:pPr algn="ctr" fontAlgn="ctr"/>
                      <a:r>
                        <a:rPr lang="pl-PL" sz="1100" b="0" i="0" u="none" strike="noStrike" kern="1200">
                          <a:solidFill>
                            <a:srgbClr val="000000"/>
                          </a:solidFill>
                          <a:effectLst/>
                          <a:latin typeface="+mn-lt"/>
                          <a:ea typeface="+mn-ea"/>
                          <a:cs typeface="+mn-cs"/>
                        </a:rPr>
                        <a:t>PDM</a:t>
                      </a:r>
                      <a:endParaRPr lang="en-US" sz="110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pl-PL" sz="1100" b="0" i="0" u="none" strike="noStrike" kern="1200">
                          <a:solidFill>
                            <a:srgbClr val="000000"/>
                          </a:solidFill>
                          <a:effectLst/>
                          <a:latin typeface="+mn-lt"/>
                          <a:ea typeface="+mn-ea"/>
                          <a:cs typeface="+mn-cs"/>
                        </a:rPr>
                        <a:t>Q1</a:t>
                      </a:r>
                      <a:endParaRPr lang="en-US" sz="1100" b="0" i="0" u="none" strike="noStrike" kern="1200">
                        <a:solidFill>
                          <a:srgbClr val="000000"/>
                        </a:solidFill>
                        <a:effectLst/>
                        <a:latin typeface="+mn-lt"/>
                        <a:ea typeface="+mn-ea"/>
                        <a:cs typeface="+mn-cs"/>
                      </a:endParaRPr>
                    </a:p>
                  </a:txBody>
                  <a:tcPr marL="9525" marR="9525" marT="9525" marB="0" anchor="ctr"/>
                </a:tc>
                <a:tc>
                  <a:txBody>
                    <a:bodyPr/>
                    <a:lstStyle/>
                    <a:p>
                      <a:pPr marL="171450" indent="-171450" algn="l" fontAlgn="ctr">
                        <a:buFont typeface="Arial" panose="020B0604020202020204" pitchFamily="34" charset="0"/>
                        <a:buChar char="•"/>
                      </a:pPr>
                      <a:r>
                        <a:rPr lang="pl-PL" sz="1100" b="0" i="0" u="none" strike="noStrike" kern="1200">
                          <a:solidFill>
                            <a:srgbClr val="000000"/>
                          </a:solidFill>
                          <a:effectLst/>
                          <a:latin typeface="+mn-lt"/>
                          <a:ea typeface="+mn-ea"/>
                          <a:cs typeface="+mn-cs"/>
                        </a:rPr>
                        <a:t>5 MM with 2</a:t>
                      </a:r>
                      <a:r>
                        <a:rPr lang="en-US" sz="1100" b="0" i="0" u="none" strike="noStrike" kern="1200">
                          <a:solidFill>
                            <a:srgbClr val="000000"/>
                          </a:solidFill>
                          <a:effectLst/>
                          <a:latin typeface="+mn-lt"/>
                          <a:ea typeface="+mn-ea"/>
                          <a:cs typeface="+mn-cs"/>
                        </a:rPr>
                        <a:t>K </a:t>
                      </a:r>
                      <a:r>
                        <a:rPr lang="pl-PL" sz="1100" b="0" i="0" u="none" strike="noStrike" kern="1200">
                          <a:solidFill>
                            <a:srgbClr val="000000"/>
                          </a:solidFill>
                          <a:effectLst/>
                          <a:latin typeface="+mn-lt"/>
                          <a:ea typeface="+mn-ea"/>
                          <a:cs typeface="+mn-cs"/>
                        </a:rPr>
                        <a:t>RR  in </a:t>
                      </a:r>
                      <a:r>
                        <a:rPr lang="en-US" sz="1100" b="0" i="0" u="none" strike="noStrike" kern="1200">
                          <a:solidFill>
                            <a:srgbClr val="000000"/>
                          </a:solidFill>
                          <a:effectLst/>
                          <a:latin typeface="+mn-lt"/>
                          <a:ea typeface="+mn-ea"/>
                          <a:cs typeface="+mn-cs"/>
                        </a:rPr>
                        <a:t>H2</a:t>
                      </a:r>
                      <a:endParaRPr lang="pl-PL" sz="1100" b="0" i="0" u="none" strike="noStrike" kern="120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3286352346"/>
                  </a:ext>
                </a:extLst>
              </a:tr>
              <a:tr h="363989">
                <a:tc>
                  <a:txBody>
                    <a:bodyPr/>
                    <a:lstStyle/>
                    <a:p>
                      <a:pPr algn="ctr" fontAlgn="ctr"/>
                      <a:r>
                        <a:rPr lang="pl-PL" sz="1100" b="0" i="0" u="none" strike="noStrike">
                          <a:solidFill>
                            <a:srgbClr val="000000"/>
                          </a:solidFill>
                          <a:effectLst/>
                          <a:latin typeface="+mn-lt"/>
                        </a:rPr>
                        <a:t>2</a:t>
                      </a:r>
                      <a:endParaRPr lang="en-US" sz="1100" b="0" i="0" u="none" strike="noStrike">
                        <a:solidFill>
                          <a:srgbClr val="000000"/>
                        </a:solidFill>
                        <a:effectLst/>
                        <a:latin typeface="+mn-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100" b="0" i="0" u="none" strike="noStrike">
                          <a:solidFill>
                            <a:srgbClr val="000000"/>
                          </a:solidFill>
                          <a:effectLst/>
                          <a:latin typeface="+mn-lt"/>
                        </a:rPr>
                        <a:t>Build Modern Workplace </a:t>
                      </a:r>
                      <a:r>
                        <a:rPr lang="pl-PL" sz="1100" b="0" i="0" u="none" strike="noStrike" err="1">
                          <a:solidFill>
                            <a:srgbClr val="000000"/>
                          </a:solidFill>
                          <a:effectLst/>
                          <a:latin typeface="+mn-lt"/>
                        </a:rPr>
                        <a:t>solutions</a:t>
                      </a:r>
                      <a:r>
                        <a:rPr lang="pl-PL" sz="1100" b="0" i="0" u="none" strike="noStrike">
                          <a:solidFill>
                            <a:srgbClr val="000000"/>
                          </a:solidFill>
                          <a:effectLst/>
                          <a:latin typeface="+mn-lt"/>
                        </a:rPr>
                        <a:t> </a:t>
                      </a:r>
                      <a:r>
                        <a:rPr lang="pl-PL" sz="1100" b="0" i="0" u="none" strike="noStrike" err="1">
                          <a:solidFill>
                            <a:srgbClr val="000000"/>
                          </a:solidFill>
                          <a:effectLst/>
                          <a:latin typeface="+mn-lt"/>
                        </a:rPr>
                        <a:t>including</a:t>
                      </a:r>
                      <a:r>
                        <a:rPr lang="pl-PL" sz="1100" b="0" i="0" u="none" strike="noStrike">
                          <a:solidFill>
                            <a:srgbClr val="000000"/>
                          </a:solidFill>
                          <a:effectLst/>
                          <a:latin typeface="+mn-lt"/>
                        </a:rPr>
                        <a:t> </a:t>
                      </a:r>
                      <a:r>
                        <a:rPr lang="pl-PL" sz="1100" b="0" i="0" u="none" strike="noStrike" err="1">
                          <a:solidFill>
                            <a:srgbClr val="000000"/>
                          </a:solidFill>
                          <a:effectLst/>
                          <a:latin typeface="+mn-lt"/>
                        </a:rPr>
                        <a:t>cloud</a:t>
                      </a:r>
                      <a:r>
                        <a:rPr lang="pl-PL" sz="1100" b="0" i="0" u="none" strike="noStrike">
                          <a:solidFill>
                            <a:srgbClr val="000000"/>
                          </a:solidFill>
                          <a:effectLst/>
                          <a:latin typeface="+mn-lt"/>
                        </a:rPr>
                        <a:t> </a:t>
                      </a:r>
                      <a:r>
                        <a:rPr lang="pl-PL" sz="1100" b="0" i="0" u="none" strike="noStrike" err="1">
                          <a:solidFill>
                            <a:srgbClr val="000000"/>
                          </a:solidFill>
                          <a:effectLst/>
                          <a:latin typeface="+mn-lt"/>
                        </a:rPr>
                        <a:t>voice</a:t>
                      </a:r>
                      <a:r>
                        <a:rPr lang="pl-PL" sz="1100" b="0" i="0" u="none" strike="noStrike">
                          <a:solidFill>
                            <a:srgbClr val="000000"/>
                          </a:solidFill>
                          <a:effectLst/>
                          <a:latin typeface="+mn-lt"/>
                        </a:rPr>
                        <a:t> </a:t>
                      </a:r>
                      <a:r>
                        <a:rPr lang="pl-PL" sz="1100" b="0" i="0" u="none" strike="noStrike" err="1">
                          <a:solidFill>
                            <a:srgbClr val="000000"/>
                          </a:solidFill>
                          <a:effectLst/>
                          <a:latin typeface="+mn-lt"/>
                        </a:rPr>
                        <a:t>scenarios</a:t>
                      </a:r>
                      <a:r>
                        <a:rPr lang="pl-PL" sz="1100" b="0" i="0" u="none" strike="noStrike">
                          <a:solidFill>
                            <a:srgbClr val="000000"/>
                          </a:solidFill>
                          <a:effectLst/>
                          <a:latin typeface="+mn-lt"/>
                        </a:rPr>
                        <a:t>.  </a:t>
                      </a:r>
                      <a:endParaRPr lang="en-US" sz="1100" b="0" i="0" u="none" strike="noStrike">
                        <a:solidFill>
                          <a:srgbClr val="000000"/>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100" b="0" i="0" u="none" strike="noStrike" kern="1200">
                          <a:solidFill>
                            <a:srgbClr val="000000"/>
                          </a:solidFill>
                          <a:effectLst/>
                          <a:latin typeface="+mn-lt"/>
                          <a:ea typeface="+mn-ea"/>
                          <a:cs typeface="+mn-cs"/>
                        </a:rPr>
                        <a:t>PDM</a:t>
                      </a:r>
                      <a:endParaRPr lang="en-US" sz="110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pl-PL" sz="1100" b="0" i="0" u="none" strike="noStrike" kern="1200">
                          <a:solidFill>
                            <a:srgbClr val="000000"/>
                          </a:solidFill>
                          <a:effectLst/>
                          <a:latin typeface="+mn-lt"/>
                          <a:ea typeface="+mn-ea"/>
                          <a:cs typeface="+mn-cs"/>
                        </a:rPr>
                        <a:t>Q1</a:t>
                      </a:r>
                      <a:endParaRPr lang="en-US" sz="1100" b="0" i="0" u="none" strike="noStrike" kern="1200">
                        <a:solidFill>
                          <a:srgbClr val="000000"/>
                        </a:solidFill>
                        <a:effectLst/>
                        <a:latin typeface="+mn-lt"/>
                        <a:ea typeface="+mn-ea"/>
                        <a:cs typeface="+mn-cs"/>
                      </a:endParaRPr>
                    </a:p>
                  </a:txBody>
                  <a:tcPr marL="9525" marR="9525" marT="9525" marB="0" anchor="ctr"/>
                </a:tc>
                <a:tc>
                  <a:txBody>
                    <a:bodyPr/>
                    <a:lstStyle/>
                    <a:p>
                      <a:pPr marL="171450" indent="-171450" algn="l" fontAlgn="ctr">
                        <a:buFont typeface="Arial" panose="020B0604020202020204" pitchFamily="34" charset="0"/>
                        <a:buChar char="•"/>
                      </a:pPr>
                      <a:r>
                        <a:rPr lang="pl-PL" sz="1100" b="0" i="0" u="none" strike="noStrike" kern="1200">
                          <a:solidFill>
                            <a:srgbClr val="000000"/>
                          </a:solidFill>
                          <a:effectLst/>
                          <a:latin typeface="+mn-lt"/>
                          <a:ea typeface="+mn-ea"/>
                          <a:cs typeface="+mn-cs"/>
                        </a:rPr>
                        <a:t>Modern Workplace solutions in every Sub. </a:t>
                      </a:r>
                      <a:endParaRPr lang="en-US" sz="1100" b="0" i="0" u="none" strike="noStrike" kern="120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3259503004"/>
                  </a:ext>
                </a:extLst>
              </a:tr>
              <a:tr h="363989">
                <a:tc>
                  <a:txBody>
                    <a:bodyPr/>
                    <a:lstStyle/>
                    <a:p>
                      <a:pPr algn="ctr" fontAlgn="ctr"/>
                      <a:r>
                        <a:rPr lang="en-US" sz="1100" u="none" strike="noStrike">
                          <a:effectLst/>
                          <a:latin typeface="+mn-lt"/>
                        </a:rPr>
                        <a:t>3</a:t>
                      </a:r>
                      <a:endParaRPr lang="en-US" sz="1100" b="0" i="0" u="none" strike="noStrike">
                        <a:solidFill>
                          <a:srgbClr val="000000"/>
                        </a:solidFill>
                        <a:effectLst/>
                        <a:latin typeface="+mn-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100" b="0" i="0" u="none" strike="noStrike">
                          <a:solidFill>
                            <a:srgbClr val="000000"/>
                          </a:solidFill>
                          <a:effectLst/>
                          <a:latin typeface="+mn-lt"/>
                        </a:rPr>
                        <a:t>O365 c</a:t>
                      </a:r>
                      <a:r>
                        <a:rPr lang="en-US" sz="1100" b="0" i="0" u="none" strike="noStrike" err="1">
                          <a:solidFill>
                            <a:srgbClr val="000000"/>
                          </a:solidFill>
                          <a:effectLst/>
                          <a:latin typeface="+mn-lt"/>
                        </a:rPr>
                        <a:t>onsumption</a:t>
                      </a:r>
                      <a:r>
                        <a:rPr lang="en-US" sz="1100" b="0" i="0" u="none" strike="noStrike">
                          <a:solidFill>
                            <a:srgbClr val="000000"/>
                          </a:solidFill>
                          <a:effectLst/>
                          <a:latin typeface="+mn-lt"/>
                        </a:rPr>
                        <a:t> </a:t>
                      </a:r>
                      <a:r>
                        <a:rPr lang="pl-PL" sz="1100" b="0" i="0" u="none" strike="noStrike">
                          <a:solidFill>
                            <a:srgbClr val="000000"/>
                          </a:solidFill>
                          <a:effectLst/>
                          <a:latin typeface="+mn-lt"/>
                        </a:rPr>
                        <a:t>and </a:t>
                      </a:r>
                      <a:r>
                        <a:rPr lang="pl-PL" sz="1100" b="0" i="0" u="none" strike="noStrike" err="1">
                          <a:solidFill>
                            <a:srgbClr val="000000"/>
                          </a:solidFill>
                          <a:effectLst/>
                          <a:latin typeface="+mn-lt"/>
                        </a:rPr>
                        <a:t>usage</a:t>
                      </a:r>
                      <a:r>
                        <a:rPr lang="pl-PL" sz="1100" b="0" i="0" u="none" strike="noStrike">
                          <a:solidFill>
                            <a:srgbClr val="000000"/>
                          </a:solidFill>
                          <a:effectLst/>
                          <a:latin typeface="+mn-lt"/>
                        </a:rPr>
                        <a:t> </a:t>
                      </a:r>
                      <a:r>
                        <a:rPr lang="pl-PL" sz="1100" b="0" i="0" u="none" strike="noStrike" err="1">
                          <a:solidFill>
                            <a:srgbClr val="000000"/>
                          </a:solidFill>
                          <a:effectLst/>
                          <a:latin typeface="+mn-lt"/>
                        </a:rPr>
                        <a:t>plans</a:t>
                      </a:r>
                      <a:r>
                        <a:rPr lang="pl-PL" sz="1100" b="0" i="0" u="none" strike="noStrike">
                          <a:solidFill>
                            <a:srgbClr val="000000"/>
                          </a:solidFill>
                          <a:effectLst/>
                          <a:latin typeface="+mn-lt"/>
                        </a:rPr>
                        <a:t>. </a:t>
                      </a:r>
                      <a:endParaRPr lang="en-US" sz="1100" b="0" i="0" u="none" strike="noStrike">
                        <a:solidFill>
                          <a:srgbClr val="000000"/>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100" b="0" i="0" u="none" strike="noStrike" kern="1200">
                          <a:solidFill>
                            <a:srgbClr val="000000"/>
                          </a:solidFill>
                          <a:effectLst/>
                          <a:latin typeface="+mn-lt"/>
                          <a:ea typeface="+mn-ea"/>
                          <a:cs typeface="+mn-cs"/>
                        </a:rPr>
                        <a:t>PDM</a:t>
                      </a:r>
                      <a:endParaRPr lang="en-US" sz="110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pl-PL" sz="1100" b="0" i="0" u="none" strike="noStrike" kern="1200">
                          <a:solidFill>
                            <a:srgbClr val="000000"/>
                          </a:solidFill>
                          <a:effectLst/>
                          <a:latin typeface="+mn-lt"/>
                          <a:ea typeface="+mn-ea"/>
                          <a:cs typeface="+mn-cs"/>
                        </a:rPr>
                        <a:t>Q1</a:t>
                      </a:r>
                      <a:endParaRPr lang="en-US" sz="1100" b="0" i="0" u="none" strike="noStrike" kern="1200">
                        <a:solidFill>
                          <a:srgbClr val="000000"/>
                        </a:solidFill>
                        <a:effectLst/>
                        <a:latin typeface="+mn-lt"/>
                        <a:ea typeface="+mn-ea"/>
                        <a:cs typeface="+mn-cs"/>
                      </a:endParaRPr>
                    </a:p>
                  </a:txBody>
                  <a:tcPr marL="9525" marR="9525" marT="9525" marB="0" anchor="ctr"/>
                </a:tc>
                <a:tc>
                  <a:txBody>
                    <a:bodyPr/>
                    <a:lstStyle/>
                    <a:p>
                      <a:pPr marL="171450" indent="-171450" algn="l" fontAlgn="ctr">
                        <a:buFont typeface="Arial" panose="020B0604020202020204" pitchFamily="34" charset="0"/>
                        <a:buChar char="•"/>
                      </a:pPr>
                      <a:r>
                        <a:rPr lang="pl-PL" sz="1100" b="0" i="0" u="none" strike="noStrike" kern="1200">
                          <a:solidFill>
                            <a:srgbClr val="000000"/>
                          </a:solidFill>
                          <a:effectLst/>
                          <a:latin typeface="+mn-lt"/>
                          <a:ea typeface="+mn-ea"/>
                          <a:cs typeface="+mn-cs"/>
                        </a:rPr>
                        <a:t>Usage + 10 pps. vs. baseline. </a:t>
                      </a:r>
                      <a:endParaRPr lang="en-US" sz="1100" b="0" i="0" u="none" strike="noStrike" kern="120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3934483899"/>
                  </a:ext>
                </a:extLst>
              </a:tr>
              <a:tr h="330191">
                <a:tc>
                  <a:txBody>
                    <a:bodyPr/>
                    <a:lstStyle/>
                    <a:p>
                      <a:pPr algn="ctr" fontAlgn="ctr"/>
                      <a:r>
                        <a:rPr lang="en-US" sz="1100" u="none" strike="noStrike">
                          <a:effectLst/>
                          <a:latin typeface="+mn-lt"/>
                        </a:rPr>
                        <a:t>4</a:t>
                      </a:r>
                      <a:endParaRPr lang="en-US" sz="1100" b="0" i="0" u="none" strike="noStrike">
                        <a:solidFill>
                          <a:srgbClr val="000000"/>
                        </a:solidFill>
                        <a:effectLst/>
                        <a:latin typeface="+mn-lt"/>
                      </a:endParaRPr>
                    </a:p>
                  </a:txBody>
                  <a:tcPr marL="9525" marR="9525" marT="9525" marB="0" anchor="ctr"/>
                </a:tc>
                <a:tc>
                  <a:txBody>
                    <a:bodyPr/>
                    <a:lstStyle/>
                    <a:p>
                      <a:pPr algn="l" fontAlgn="ctr"/>
                      <a:r>
                        <a:rPr lang="en-US" sz="1100" u="none" strike="noStrike">
                          <a:effectLst/>
                          <a:latin typeface="+mn-lt"/>
                        </a:rPr>
                        <a:t> </a:t>
                      </a:r>
                      <a:r>
                        <a:rPr lang="pl-PL" sz="1100" u="none" strike="noStrike">
                          <a:effectLst/>
                          <a:latin typeface="+mn-lt"/>
                        </a:rPr>
                        <a:t>Drive HEX migration with selected MSP </a:t>
                      </a:r>
                      <a:endParaRPr lang="en-US" sz="1100" b="0" i="0" u="none" strike="noStrike">
                        <a:solidFill>
                          <a:srgbClr val="000000"/>
                        </a:solidFill>
                        <a:effectLst/>
                        <a:latin typeface="+mn-lt"/>
                      </a:endParaRPr>
                    </a:p>
                  </a:txBody>
                  <a:tcPr marL="9525" marR="9525" marT="9525" marB="0" anchor="ctr"/>
                </a:tc>
                <a:tc>
                  <a:txBody>
                    <a:bodyPr/>
                    <a:lstStyle/>
                    <a:p>
                      <a:pPr algn="ctr" fontAlgn="ctr"/>
                      <a:r>
                        <a:rPr lang="en-US" sz="1100" u="none" strike="noStrike">
                          <a:effectLst/>
                          <a:latin typeface="+mn-lt"/>
                        </a:rPr>
                        <a:t> </a:t>
                      </a:r>
                      <a:r>
                        <a:rPr lang="pl-PL" sz="1100" u="none" strike="noStrike">
                          <a:effectLst/>
                          <a:latin typeface="+mn-lt"/>
                        </a:rPr>
                        <a:t>PDM</a:t>
                      </a:r>
                      <a:endParaRPr lang="en-US" sz="1100" b="0" i="0" u="none" strike="noStrike">
                        <a:solidFill>
                          <a:srgbClr val="000000"/>
                        </a:solidFill>
                        <a:effectLst/>
                        <a:latin typeface="+mn-lt"/>
                      </a:endParaRPr>
                    </a:p>
                  </a:txBody>
                  <a:tcPr marL="9525" marR="9525" marT="9525" marB="0" anchor="ctr"/>
                </a:tc>
                <a:tc>
                  <a:txBody>
                    <a:bodyPr/>
                    <a:lstStyle/>
                    <a:p>
                      <a:pPr algn="ctr" fontAlgn="ctr"/>
                      <a:r>
                        <a:rPr lang="pl-PL" sz="1100" b="0" i="0" u="none" strike="noStrike" kern="1200">
                          <a:solidFill>
                            <a:srgbClr val="000000"/>
                          </a:solidFill>
                          <a:effectLst/>
                          <a:latin typeface="+mn-lt"/>
                          <a:ea typeface="+mn-ea"/>
                          <a:cs typeface="+mn-cs"/>
                        </a:rPr>
                        <a:t>FY18</a:t>
                      </a:r>
                      <a:endParaRPr lang="en-US" sz="1100" b="0" i="0" u="none" strike="noStrike">
                        <a:solidFill>
                          <a:srgbClr val="000000"/>
                        </a:solidFill>
                        <a:effectLst/>
                        <a:latin typeface="+mn-lt"/>
                      </a:endParaRPr>
                    </a:p>
                  </a:txBody>
                  <a:tcPr marL="9525" marR="9525" marT="9525" marB="0" anchor="ctr"/>
                </a:tc>
                <a:tc>
                  <a:txBody>
                    <a:bodyPr/>
                    <a:lstStyle/>
                    <a:p>
                      <a:pPr marL="171450" indent="-171450" algn="l" fontAlgn="ctr">
                        <a:buFont typeface="Arial" panose="020B0604020202020204" pitchFamily="34" charset="0"/>
                        <a:buChar char="•"/>
                      </a:pPr>
                      <a:r>
                        <a:rPr lang="pl-PL" sz="1100" b="0" i="0" u="none" strike="noStrike">
                          <a:solidFill>
                            <a:srgbClr val="000000"/>
                          </a:solidFill>
                          <a:effectLst/>
                          <a:latin typeface="+mn-lt"/>
                        </a:rPr>
                        <a:t>10 K HEX migrated </a:t>
                      </a:r>
                      <a:endParaRPr lang="en-US"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230574311"/>
                  </a:ext>
                </a:extLst>
              </a:tr>
              <a:tr h="330191">
                <a:tc>
                  <a:txBody>
                    <a:bodyPr/>
                    <a:lstStyle/>
                    <a:p>
                      <a:pPr algn="ctr" fontAlgn="ctr"/>
                      <a:r>
                        <a:rPr lang="en-US" sz="1100" u="none" strike="noStrike">
                          <a:effectLst/>
                          <a:latin typeface="+mn-lt"/>
                        </a:rPr>
                        <a:t>5</a:t>
                      </a:r>
                      <a:endParaRPr lang="en-US" sz="1100" b="0" i="0" u="none" strike="noStrike">
                        <a:solidFill>
                          <a:srgbClr val="000000"/>
                        </a:solidFill>
                        <a:effectLst/>
                        <a:latin typeface="+mn-lt"/>
                      </a:endParaRPr>
                    </a:p>
                  </a:txBody>
                  <a:tcPr marL="9525" marR="9525" marT="9525" marB="0" anchor="ctr"/>
                </a:tc>
                <a:tc>
                  <a:txBody>
                    <a:bodyPr/>
                    <a:lstStyle/>
                    <a:p>
                      <a:pPr algn="l" fontAlgn="ctr"/>
                      <a:r>
                        <a:rPr lang="en-US" sz="1100" u="none" strike="noStrike">
                          <a:effectLst/>
                          <a:latin typeface="+mn-lt"/>
                        </a:rPr>
                        <a:t> </a:t>
                      </a:r>
                      <a:r>
                        <a:rPr lang="pl-PL" sz="1100" u="none" strike="noStrike">
                          <a:effectLst/>
                          <a:latin typeface="+mn-lt"/>
                        </a:rPr>
                        <a:t>Land up-sell and cross sell campaigns  </a:t>
                      </a:r>
                      <a:endParaRPr lang="en-US" sz="1100" b="0" i="0" u="none" strike="noStrike">
                        <a:solidFill>
                          <a:srgbClr val="000000"/>
                        </a:solidFill>
                        <a:effectLst/>
                        <a:latin typeface="+mn-lt"/>
                      </a:endParaRPr>
                    </a:p>
                  </a:txBody>
                  <a:tcPr marL="9525" marR="9525" marT="9525" marB="0" anchor="ctr"/>
                </a:tc>
                <a:tc>
                  <a:txBody>
                    <a:bodyPr/>
                    <a:lstStyle/>
                    <a:p>
                      <a:pPr algn="ctr" fontAlgn="ctr"/>
                      <a:r>
                        <a:rPr lang="en-US" sz="1100" u="none" strike="noStrike">
                          <a:effectLst/>
                          <a:latin typeface="+mn-lt"/>
                        </a:rPr>
                        <a:t> </a:t>
                      </a:r>
                      <a:r>
                        <a:rPr lang="pl-PL" sz="1100" u="none" strike="noStrike">
                          <a:effectLst/>
                          <a:latin typeface="+mn-lt"/>
                        </a:rPr>
                        <a:t>PDM </a:t>
                      </a:r>
                      <a:endParaRPr lang="en-US" sz="1100" b="0" i="0" u="none" strike="noStrike">
                        <a:solidFill>
                          <a:srgbClr val="000000"/>
                        </a:solidFill>
                        <a:effectLst/>
                        <a:latin typeface="+mn-lt"/>
                      </a:endParaRPr>
                    </a:p>
                  </a:txBody>
                  <a:tcPr marL="9525" marR="9525" marT="9525" marB="0" anchor="ctr"/>
                </a:tc>
                <a:tc>
                  <a:txBody>
                    <a:bodyPr/>
                    <a:lstStyle/>
                    <a:p>
                      <a:pPr algn="ctr" fontAlgn="ctr"/>
                      <a:r>
                        <a:rPr lang="pl-PL" sz="1100" u="none" strike="noStrike">
                          <a:effectLst/>
                          <a:latin typeface="+mn-lt"/>
                        </a:rPr>
                        <a:t>Q2 / H2</a:t>
                      </a:r>
                      <a:endParaRPr lang="en-US" sz="1100" b="0" i="0" u="none" strike="noStrike">
                        <a:solidFill>
                          <a:srgbClr val="000000"/>
                        </a:solidFill>
                        <a:effectLst/>
                        <a:latin typeface="+mn-lt"/>
                      </a:endParaRPr>
                    </a:p>
                  </a:txBody>
                  <a:tcPr marL="9525" marR="9525" marT="9525" marB="0" anchor="ctr"/>
                </a:tc>
                <a:tc>
                  <a:txBody>
                    <a:bodyPr/>
                    <a:lstStyle/>
                    <a:p>
                      <a:pPr marL="171450" indent="-171450" algn="l" fontAlgn="ctr">
                        <a:buFont typeface="Arial" panose="020B0604020202020204" pitchFamily="34" charset="0"/>
                        <a:buChar char="•"/>
                      </a:pPr>
                      <a:r>
                        <a:rPr lang="pl-PL" sz="1100" b="0" i="0" u="none" strike="noStrike">
                          <a:solidFill>
                            <a:srgbClr val="000000"/>
                          </a:solidFill>
                          <a:effectLst/>
                          <a:latin typeface="+mn-lt"/>
                        </a:rPr>
                        <a:t>ARPU + 10 % vs. baseline </a:t>
                      </a:r>
                      <a:endParaRPr lang="en-US"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119220118"/>
                  </a:ext>
                </a:extLst>
              </a:tr>
              <a:tr h="330191">
                <a:tc>
                  <a:txBody>
                    <a:bodyPr/>
                    <a:lstStyle/>
                    <a:p>
                      <a:pPr algn="ctr" fontAlgn="ctr"/>
                      <a:r>
                        <a:rPr lang="pl-PL" sz="1100" b="0" i="0" u="none" strike="noStrike">
                          <a:solidFill>
                            <a:srgbClr val="000000"/>
                          </a:solidFill>
                          <a:effectLst/>
                          <a:latin typeface="+mn-lt"/>
                        </a:rPr>
                        <a:t>6</a:t>
                      </a:r>
                      <a:endParaRPr lang="en-US" sz="1100" b="0" i="0" u="none" strike="noStrike">
                        <a:solidFill>
                          <a:srgbClr val="000000"/>
                        </a:solidFill>
                        <a:effectLst/>
                        <a:latin typeface="+mn-lt"/>
                      </a:endParaRPr>
                    </a:p>
                  </a:txBody>
                  <a:tcPr marL="9525" marR="9525" marT="9525" marB="0" anchor="ctr"/>
                </a:tc>
                <a:tc>
                  <a:txBody>
                    <a:bodyPr/>
                    <a:lstStyle/>
                    <a:p>
                      <a:pPr algn="l" fontAlgn="ctr"/>
                      <a:r>
                        <a:rPr lang="pl-PL" sz="1100" b="0" i="0" u="none" strike="noStrike">
                          <a:solidFill>
                            <a:srgbClr val="000000"/>
                          </a:solidFill>
                          <a:effectLst/>
                          <a:latin typeface="+mn-lt"/>
                        </a:rPr>
                        <a:t>Drive MSP quality and efficiency through Maximize, Optimize and GTM workshops</a:t>
                      </a:r>
                      <a:endParaRPr lang="en-US" sz="1100" b="0" i="0" u="none" strike="noStrike">
                        <a:solidFill>
                          <a:srgbClr val="000000"/>
                        </a:solidFill>
                        <a:effectLst/>
                        <a:latin typeface="+mn-lt"/>
                      </a:endParaRPr>
                    </a:p>
                  </a:txBody>
                  <a:tcPr marL="9525" marR="9525" marT="9525" marB="0" anchor="ctr"/>
                </a:tc>
                <a:tc>
                  <a:txBody>
                    <a:bodyPr/>
                    <a:lstStyle/>
                    <a:p>
                      <a:pPr algn="ctr" fontAlgn="ctr"/>
                      <a:r>
                        <a:rPr lang="pl-PL" sz="1100" b="0" i="0" u="none" strike="noStrike">
                          <a:solidFill>
                            <a:srgbClr val="000000"/>
                          </a:solidFill>
                          <a:effectLst/>
                          <a:latin typeface="+mn-lt"/>
                        </a:rPr>
                        <a:t>PDM</a:t>
                      </a:r>
                      <a:endParaRPr lang="en-US" sz="1100" b="0" i="0" u="none" strike="noStrike">
                        <a:solidFill>
                          <a:srgbClr val="000000"/>
                        </a:solidFill>
                        <a:effectLst/>
                        <a:latin typeface="+mn-lt"/>
                      </a:endParaRPr>
                    </a:p>
                  </a:txBody>
                  <a:tcPr marL="9525" marR="9525" marT="9525" marB="0" anchor="ctr"/>
                </a:tc>
                <a:tc>
                  <a:txBody>
                    <a:bodyPr/>
                    <a:lstStyle/>
                    <a:p>
                      <a:pPr algn="ctr" fontAlgn="ctr"/>
                      <a:r>
                        <a:rPr lang="pl-PL" sz="1100" b="0" i="0" u="none" strike="noStrike">
                          <a:solidFill>
                            <a:srgbClr val="000000"/>
                          </a:solidFill>
                          <a:effectLst/>
                          <a:latin typeface="+mn-lt"/>
                        </a:rPr>
                        <a:t>FY18</a:t>
                      </a:r>
                      <a:endParaRPr lang="en-US" sz="1100" b="0" i="0" u="none" strike="noStrike">
                        <a:solidFill>
                          <a:srgbClr val="000000"/>
                        </a:solidFill>
                        <a:effectLst/>
                        <a:latin typeface="+mn-lt"/>
                      </a:endParaRPr>
                    </a:p>
                  </a:txBody>
                  <a:tcPr marL="9525" marR="9525" marT="9525" marB="0" anchor="ctr"/>
                </a:tc>
                <a:tc>
                  <a:txBody>
                    <a:bodyPr/>
                    <a:lstStyle/>
                    <a:p>
                      <a:pPr marL="171450" indent="-171450" algn="l" fontAlgn="ctr">
                        <a:buFont typeface="Arial" panose="020B0604020202020204" pitchFamily="34" charset="0"/>
                        <a:buChar char="•"/>
                      </a:pPr>
                      <a:r>
                        <a:rPr lang="pl-PL" sz="1100" b="0" i="0" u="none" strike="noStrike">
                          <a:solidFill>
                            <a:srgbClr val="000000"/>
                          </a:solidFill>
                          <a:effectLst/>
                          <a:latin typeface="+mn-lt"/>
                        </a:rPr>
                        <a:t>Delivered in every Sub</a:t>
                      </a:r>
                      <a:endParaRPr lang="en-US"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993167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205200262"/>
              </p:ext>
            </p:extLst>
          </p:nvPr>
        </p:nvGraphicFramePr>
        <p:xfrm>
          <a:off x="6299421" y="4709359"/>
          <a:ext cx="5722568" cy="1848856"/>
        </p:xfrm>
        <a:graphic>
          <a:graphicData uri="http://schemas.openxmlformats.org/drawingml/2006/table">
            <a:tbl>
              <a:tblPr>
                <a:tableStyleId>{616DA210-FB5B-4158-B5E0-FEB733F419BA}</a:tableStyleId>
              </a:tblPr>
              <a:tblGrid>
                <a:gridCol w="3334148">
                  <a:extLst>
                    <a:ext uri="{9D8B030D-6E8A-4147-A177-3AD203B41FA5}">
                      <a16:colId xmlns:a16="http://schemas.microsoft.com/office/drawing/2014/main" val="1773356748"/>
                    </a:ext>
                  </a:extLst>
                </a:gridCol>
                <a:gridCol w="685800">
                  <a:extLst>
                    <a:ext uri="{9D8B030D-6E8A-4147-A177-3AD203B41FA5}">
                      <a16:colId xmlns:a16="http://schemas.microsoft.com/office/drawing/2014/main" val="2041741173"/>
                    </a:ext>
                  </a:extLst>
                </a:gridCol>
                <a:gridCol w="1702620">
                  <a:extLst>
                    <a:ext uri="{9D8B030D-6E8A-4147-A177-3AD203B41FA5}">
                      <a16:colId xmlns:a16="http://schemas.microsoft.com/office/drawing/2014/main" val="207247418"/>
                    </a:ext>
                  </a:extLst>
                </a:gridCol>
              </a:tblGrid>
              <a:tr h="314901">
                <a:tc>
                  <a:txBody>
                    <a:bodyPr/>
                    <a:lstStyle/>
                    <a:p>
                      <a:pPr algn="ctr" fontAlgn="ctr"/>
                      <a:r>
                        <a:rPr lang="en-US" sz="1200" b="1" u="none" strike="noStrike">
                          <a:solidFill>
                            <a:schemeClr val="bg1"/>
                          </a:solidFill>
                          <a:effectLst/>
                          <a:latin typeface="+mn-lt"/>
                        </a:rPr>
                        <a:t>8. MS Investments /Incentives  </a:t>
                      </a:r>
                      <a:r>
                        <a:rPr lang="pl-PL" sz="1200" b="1" u="none" strike="noStrike">
                          <a:solidFill>
                            <a:schemeClr val="bg1"/>
                          </a:solidFill>
                          <a:effectLst/>
                          <a:latin typeface="+mn-lt"/>
                        </a:rPr>
                        <a:t>/ Asks</a:t>
                      </a:r>
                      <a:endParaRPr lang="en-US" sz="1200" b="1" i="0" u="none" strike="noStrike">
                        <a:solidFill>
                          <a:schemeClr val="bg1"/>
                        </a:solidFill>
                        <a:effectLst/>
                        <a:latin typeface="+mn-lt"/>
                      </a:endParaRPr>
                    </a:p>
                  </a:txBody>
                  <a:tcPr marL="9525" marR="9525" marT="9525" marB="0" anchor="ctr">
                    <a:solidFill>
                      <a:srgbClr val="008272"/>
                    </a:solidFill>
                  </a:tcPr>
                </a:tc>
                <a:tc>
                  <a:txBody>
                    <a:bodyPr/>
                    <a:lstStyle/>
                    <a:p>
                      <a:pPr algn="ctr" fontAlgn="ctr"/>
                      <a:r>
                        <a:rPr lang="en-US" sz="1200" b="1" u="none" strike="noStrike">
                          <a:solidFill>
                            <a:schemeClr val="bg1"/>
                          </a:solidFill>
                          <a:effectLst/>
                          <a:latin typeface="+mn-lt"/>
                        </a:rPr>
                        <a:t>Source</a:t>
                      </a:r>
                      <a:endParaRPr lang="en-US" sz="1200" b="1" i="0" u="none" strike="noStrike">
                        <a:solidFill>
                          <a:schemeClr val="bg1"/>
                        </a:solidFill>
                        <a:effectLst/>
                        <a:latin typeface="+mn-lt"/>
                      </a:endParaRPr>
                    </a:p>
                  </a:txBody>
                  <a:tcPr marL="9525" marR="9525" marT="9525" marB="0" anchor="ctr">
                    <a:solidFill>
                      <a:srgbClr val="008272"/>
                    </a:solidFill>
                  </a:tcPr>
                </a:tc>
                <a:tc>
                  <a:txBody>
                    <a:bodyPr/>
                    <a:lstStyle/>
                    <a:p>
                      <a:pPr algn="ctr" fontAlgn="ctr"/>
                      <a:r>
                        <a:rPr lang="pl-PL" sz="1200" b="1" i="0" u="none" strike="noStrike">
                          <a:solidFill>
                            <a:schemeClr val="bg1"/>
                          </a:solidFill>
                          <a:effectLst/>
                          <a:latin typeface="+mn-lt"/>
                        </a:rPr>
                        <a:t>Expected Outcome / Revenue</a:t>
                      </a:r>
                      <a:endParaRPr lang="en-US" sz="1200" b="1" i="0" u="none" strike="noStrike">
                        <a:solidFill>
                          <a:schemeClr val="bg1"/>
                        </a:solidFill>
                        <a:effectLst/>
                        <a:latin typeface="+mn-lt"/>
                      </a:endParaRPr>
                    </a:p>
                  </a:txBody>
                  <a:tcPr marL="9525" marR="9525" marT="9525" marB="0" anchor="ctr">
                    <a:solidFill>
                      <a:srgbClr val="008272"/>
                    </a:solidFill>
                  </a:tcPr>
                </a:tc>
                <a:extLst>
                  <a:ext uri="{0D108BD9-81ED-4DB2-BD59-A6C34878D82A}">
                    <a16:rowId xmlns:a16="http://schemas.microsoft.com/office/drawing/2014/main" val="1533761680"/>
                  </a:ext>
                </a:extLst>
              </a:tr>
              <a:tr h="377825">
                <a:tc>
                  <a:txBody>
                    <a:bodyPr/>
                    <a:lstStyle/>
                    <a:p>
                      <a:pPr algn="l" fontAlgn="ctr"/>
                      <a:r>
                        <a:rPr lang="pl-PL" sz="1100" b="1" u="none" strike="noStrike">
                          <a:solidFill>
                            <a:schemeClr val="tx1"/>
                          </a:solidFill>
                          <a:effectLst/>
                          <a:latin typeface="+mn-lt"/>
                        </a:rPr>
                        <a:t>200 K GTM </a:t>
                      </a:r>
                      <a:r>
                        <a:rPr lang="pl-PL" sz="1100" u="none" strike="noStrike">
                          <a:solidFill>
                            <a:schemeClr val="tx1"/>
                          </a:solidFill>
                          <a:effectLst/>
                          <a:latin typeface="+mn-lt"/>
                        </a:rPr>
                        <a:t>to drive up-sell and cross-sell to grow ARPU. </a:t>
                      </a:r>
                      <a:endParaRPr lang="en-US" sz="1100" b="0" i="0" u="none" strike="noStrike">
                        <a:solidFill>
                          <a:schemeClr val="tx1"/>
                        </a:solidFill>
                        <a:effectLst/>
                        <a:latin typeface="+mn-lt"/>
                      </a:endParaRPr>
                    </a:p>
                  </a:txBody>
                  <a:tcPr marL="9525" marR="9525" marT="9525" marB="0" anchor="ctr"/>
                </a:tc>
                <a:tc>
                  <a:txBody>
                    <a:bodyPr/>
                    <a:lstStyle/>
                    <a:p>
                      <a:pPr algn="ctr" fontAlgn="ctr"/>
                      <a:r>
                        <a:rPr lang="en-US" sz="1100" u="none" strike="noStrike">
                          <a:solidFill>
                            <a:schemeClr val="tx1"/>
                          </a:solidFill>
                          <a:effectLst/>
                          <a:latin typeface="+mn-lt"/>
                        </a:rPr>
                        <a:t>Corp </a:t>
                      </a:r>
                      <a:endParaRPr lang="en-US" sz="1100" b="0" i="0" u="none" strike="noStrike">
                        <a:solidFill>
                          <a:schemeClr val="tx1"/>
                        </a:solidFill>
                        <a:effectLst/>
                        <a:latin typeface="+mn-lt"/>
                      </a:endParaRPr>
                    </a:p>
                  </a:txBody>
                  <a:tcPr marL="9525" marR="9525" marT="9525" marB="0" anchor="ctr"/>
                </a:tc>
                <a:tc>
                  <a:txBody>
                    <a:bodyPr/>
                    <a:lstStyle/>
                    <a:p>
                      <a:pPr algn="ctr" fontAlgn="ctr"/>
                      <a:endParaRPr lang="pl-PL" sz="1100" b="0" u="none" strike="noStrike">
                        <a:solidFill>
                          <a:schemeClr val="tx1"/>
                        </a:solidFill>
                        <a:effectLst/>
                        <a:latin typeface="+mn-lt"/>
                      </a:endParaRPr>
                    </a:p>
                    <a:p>
                      <a:pPr algn="ctr" fontAlgn="ctr"/>
                      <a:r>
                        <a:rPr lang="en-US" sz="1100" b="0" u="none" strike="noStrike">
                          <a:solidFill>
                            <a:schemeClr val="tx1"/>
                          </a:solidFill>
                          <a:effectLst/>
                          <a:latin typeface="+mn-lt"/>
                        </a:rPr>
                        <a:t> </a:t>
                      </a:r>
                      <a:r>
                        <a:rPr lang="pl-PL" sz="1100" b="0" u="none" strike="noStrike">
                          <a:solidFill>
                            <a:schemeClr val="tx1"/>
                          </a:solidFill>
                          <a:effectLst/>
                          <a:latin typeface="+mn-lt"/>
                        </a:rPr>
                        <a:t>+ </a:t>
                      </a:r>
                      <a:r>
                        <a:rPr lang="en-US" sz="1100" b="0" i="0" u="none" strike="noStrike">
                          <a:solidFill>
                            <a:schemeClr val="tx1"/>
                          </a:solidFill>
                          <a:effectLst/>
                          <a:latin typeface="+mn-lt"/>
                        </a:rPr>
                        <a:t>$</a:t>
                      </a:r>
                      <a:r>
                        <a:rPr lang="pl-PL" sz="1100" b="0" u="none" strike="noStrike">
                          <a:solidFill>
                            <a:schemeClr val="tx1"/>
                          </a:solidFill>
                          <a:effectLst/>
                          <a:latin typeface="+mn-lt"/>
                        </a:rPr>
                        <a:t>1 M /</a:t>
                      </a:r>
                    </a:p>
                    <a:p>
                      <a:pPr algn="ctr" fontAlgn="ctr"/>
                      <a:r>
                        <a:rPr lang="pl-PL" sz="1100" b="0" u="none" strike="noStrike">
                          <a:solidFill>
                            <a:schemeClr val="tx1"/>
                          </a:solidFill>
                          <a:effectLst/>
                          <a:latin typeface="+mn-lt"/>
                        </a:rPr>
                        <a:t>ARPU at + 10 % vs. </a:t>
                      </a:r>
                      <a:r>
                        <a:rPr lang="pl-PL" sz="1100" b="0" u="none" strike="noStrike" err="1">
                          <a:solidFill>
                            <a:schemeClr val="tx1"/>
                          </a:solidFill>
                          <a:effectLst/>
                          <a:latin typeface="+mn-lt"/>
                        </a:rPr>
                        <a:t>Baseline</a:t>
                      </a:r>
                      <a:endParaRPr lang="pl-PL" sz="1100" b="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1616642769"/>
                  </a:ext>
                </a:extLst>
              </a:tr>
              <a:tr h="205476">
                <a:tc>
                  <a:txBody>
                    <a:bodyPr/>
                    <a:lstStyle/>
                    <a:p>
                      <a:pPr algn="l" fontAlgn="ctr"/>
                      <a:r>
                        <a:rPr lang="pl-PL" sz="1100" b="1" i="0" u="none" strike="noStrike">
                          <a:solidFill>
                            <a:schemeClr val="tx1"/>
                          </a:solidFill>
                          <a:effectLst/>
                          <a:latin typeface="+mn-lt"/>
                        </a:rPr>
                        <a:t>300 K GTM </a:t>
                      </a:r>
                      <a:r>
                        <a:rPr lang="pl-PL" sz="1100" b="0" i="0" u="none" strike="noStrike">
                          <a:solidFill>
                            <a:schemeClr val="tx1"/>
                          </a:solidFill>
                          <a:effectLst/>
                          <a:latin typeface="+mn-lt"/>
                        </a:rPr>
                        <a:t>to drive scale O365 through </a:t>
                      </a:r>
                      <a:r>
                        <a:rPr lang="en-US" sz="1100" b="0" i="0" u="none" strike="noStrike">
                          <a:solidFill>
                            <a:schemeClr val="tx1"/>
                          </a:solidFill>
                          <a:effectLst/>
                          <a:latin typeface="+mn-lt"/>
                        </a:rPr>
                        <a:t>Market Makers</a:t>
                      </a:r>
                      <a:r>
                        <a:rPr lang="pl-PL" sz="1100" b="0" i="0" u="none" strike="noStrike">
                          <a:solidFill>
                            <a:schemeClr val="tx1"/>
                          </a:solidFill>
                          <a:effectLst/>
                          <a:latin typeface="+mn-lt"/>
                        </a:rPr>
                        <a:t>. </a:t>
                      </a:r>
                      <a:endParaRPr lang="en-US" sz="1100" b="0" i="0" u="none" strike="noStrike">
                        <a:solidFill>
                          <a:schemeClr val="tx1"/>
                        </a:solidFill>
                        <a:effectLst/>
                        <a:latin typeface="+mn-lt"/>
                      </a:endParaRPr>
                    </a:p>
                  </a:txBody>
                  <a:tcPr marL="9525" marR="9525" marT="9525" marB="0" anchor="ctr"/>
                </a:tc>
                <a:tc>
                  <a:txBody>
                    <a:bodyPr/>
                    <a:lstStyle/>
                    <a:p>
                      <a:pPr algn="ctr" fontAlgn="ctr"/>
                      <a:r>
                        <a:rPr lang="en-US" sz="1100" u="none" strike="noStrike">
                          <a:solidFill>
                            <a:schemeClr val="tx1"/>
                          </a:solidFill>
                          <a:effectLst/>
                          <a:latin typeface="+mn-lt"/>
                        </a:rPr>
                        <a:t>Corp</a:t>
                      </a:r>
                      <a:endParaRPr lang="en-US" sz="1100" b="0" i="0" u="none" strike="noStrike">
                        <a:solidFill>
                          <a:schemeClr val="tx1"/>
                        </a:solidFill>
                        <a:effectLst/>
                        <a:latin typeface="+mn-lt"/>
                      </a:endParaRPr>
                    </a:p>
                  </a:txBody>
                  <a:tcPr marL="9525" marR="9525" marT="9525" marB="0" anchor="ctr"/>
                </a:tc>
                <a:tc>
                  <a:txBody>
                    <a:bodyPr/>
                    <a:lstStyle/>
                    <a:p>
                      <a:pPr algn="ctr" fontAlgn="ctr"/>
                      <a:r>
                        <a:rPr lang="en-US" sz="1100" b="0" i="0" u="none" strike="noStrike">
                          <a:solidFill>
                            <a:schemeClr val="tx1"/>
                          </a:solidFill>
                          <a:effectLst/>
                          <a:latin typeface="+mn-lt"/>
                        </a:rPr>
                        <a:t> </a:t>
                      </a:r>
                      <a:r>
                        <a:rPr lang="pl-PL" sz="1100" b="0" i="0" u="none" strike="noStrike">
                          <a:solidFill>
                            <a:schemeClr val="tx1"/>
                          </a:solidFill>
                          <a:effectLst/>
                          <a:latin typeface="+mn-lt"/>
                        </a:rPr>
                        <a:t>+ </a:t>
                      </a:r>
                      <a:r>
                        <a:rPr lang="en-US" sz="1100" b="0" i="0" u="none" strike="noStrike">
                          <a:solidFill>
                            <a:schemeClr val="tx1"/>
                          </a:solidFill>
                          <a:effectLst/>
                          <a:latin typeface="+mn-lt"/>
                        </a:rPr>
                        <a:t>$</a:t>
                      </a:r>
                      <a:r>
                        <a:rPr lang="pl-PL" sz="1100" b="0" i="0" u="none" strike="noStrike">
                          <a:solidFill>
                            <a:schemeClr val="tx1"/>
                          </a:solidFill>
                          <a:effectLst/>
                          <a:latin typeface="+mn-lt"/>
                        </a:rPr>
                        <a:t>1.5 </a:t>
                      </a:r>
                      <a:r>
                        <a:rPr lang="en-US" sz="1100" b="0" i="0" u="none" strike="noStrike">
                          <a:solidFill>
                            <a:schemeClr val="tx1"/>
                          </a:solidFill>
                          <a:effectLst/>
                          <a:latin typeface="+mn-lt"/>
                        </a:rPr>
                        <a:t>M</a:t>
                      </a:r>
                      <a:endParaRPr lang="pl-PL" sz="11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1269099920"/>
                  </a:ext>
                </a:extLst>
              </a:tr>
              <a:tr h="377825">
                <a:tc>
                  <a:txBody>
                    <a:bodyPr/>
                    <a:lstStyle/>
                    <a:p>
                      <a:pPr algn="l" fontAlgn="ctr"/>
                      <a:r>
                        <a:rPr lang="pl-PL" sz="1100" b="1" i="0" u="none" strike="noStrike">
                          <a:solidFill>
                            <a:schemeClr val="tx1"/>
                          </a:solidFill>
                          <a:effectLst/>
                          <a:latin typeface="+mn-lt"/>
                        </a:rPr>
                        <a:t>50 K </a:t>
                      </a:r>
                      <a:r>
                        <a:rPr lang="pl-PL" sz="1100" b="0" i="0" u="none" strike="noStrike">
                          <a:solidFill>
                            <a:schemeClr val="tx1"/>
                          </a:solidFill>
                          <a:effectLst/>
                          <a:latin typeface="+mn-lt"/>
                        </a:rPr>
                        <a:t>to drive Maximize and GTM workshops  </a:t>
                      </a:r>
                      <a:endParaRPr lang="en-US" sz="1100" b="0" i="0" u="none" strike="noStrike">
                        <a:solidFill>
                          <a:schemeClr val="tx1"/>
                        </a:solidFill>
                        <a:effectLst/>
                        <a:latin typeface="+mn-lt"/>
                      </a:endParaRPr>
                    </a:p>
                  </a:txBody>
                  <a:tcPr marL="9525" marR="9525" marT="9525" marB="0" anchor="ctr"/>
                </a:tc>
                <a:tc>
                  <a:txBody>
                    <a:bodyPr/>
                    <a:lstStyle/>
                    <a:p>
                      <a:pPr algn="ctr" fontAlgn="ctr"/>
                      <a:r>
                        <a:rPr lang="pl-PL" sz="1100" b="0" i="0" u="none" strike="noStrike">
                          <a:solidFill>
                            <a:schemeClr val="tx1"/>
                          </a:solidFill>
                          <a:effectLst/>
                          <a:latin typeface="+mn-lt"/>
                        </a:rPr>
                        <a:t>Corp / Local</a:t>
                      </a:r>
                      <a:endParaRPr lang="en-US" sz="1100" b="0" i="0" u="none" strike="noStrike">
                        <a:solidFill>
                          <a:schemeClr val="tx1"/>
                        </a:solidFill>
                        <a:effectLst/>
                        <a:latin typeface="+mn-lt"/>
                      </a:endParaRPr>
                    </a:p>
                  </a:txBody>
                  <a:tcPr marL="9525" marR="9525" marT="9525" marB="0" anchor="ctr"/>
                </a:tc>
                <a:tc>
                  <a:txBody>
                    <a:bodyPr/>
                    <a:lstStyle/>
                    <a:p>
                      <a:pPr algn="ctr" fontAlgn="ctr"/>
                      <a:r>
                        <a:rPr lang="pl-PL" sz="1100" b="0" i="0" u="none" strike="noStrike">
                          <a:solidFill>
                            <a:schemeClr val="tx1"/>
                          </a:solidFill>
                          <a:effectLst/>
                          <a:latin typeface="+mn-lt"/>
                        </a:rPr>
                        <a:t>+ 0.5 MLN </a:t>
                      </a:r>
                      <a:endParaRPr lang="en-US" sz="11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811638378"/>
                  </a:ext>
                </a:extLst>
              </a:tr>
              <a:tr h="377825">
                <a:tc>
                  <a:txBody>
                    <a:bodyPr/>
                    <a:lstStyle/>
                    <a:p>
                      <a:pPr algn="l" fontAlgn="ctr"/>
                      <a:r>
                        <a:rPr lang="pl-PL" sz="1100" b="1" u="none" strike="noStrike">
                          <a:solidFill>
                            <a:schemeClr val="tx1"/>
                          </a:solidFill>
                          <a:effectLst/>
                          <a:latin typeface="+mn-lt"/>
                        </a:rPr>
                        <a:t>50 K I</a:t>
                      </a:r>
                      <a:r>
                        <a:rPr lang="en-US" sz="1100" b="1" u="none" strike="noStrike" err="1">
                          <a:solidFill>
                            <a:schemeClr val="tx1"/>
                          </a:solidFill>
                          <a:effectLst/>
                          <a:latin typeface="+mn-lt"/>
                        </a:rPr>
                        <a:t>ncentive</a:t>
                      </a:r>
                      <a:r>
                        <a:rPr lang="en-US" sz="1100" b="1" u="none" strike="noStrike">
                          <a:solidFill>
                            <a:schemeClr val="tx1"/>
                          </a:solidFill>
                          <a:effectLst/>
                          <a:latin typeface="+mn-lt"/>
                        </a:rPr>
                        <a:t> </a:t>
                      </a:r>
                      <a:r>
                        <a:rPr lang="pl-PL" sz="1100" b="1" u="none" strike="noStrike">
                          <a:solidFill>
                            <a:schemeClr val="tx1"/>
                          </a:solidFill>
                          <a:effectLst/>
                          <a:latin typeface="+mn-lt"/>
                        </a:rPr>
                        <a:t>/ SPIFF </a:t>
                      </a:r>
                      <a:r>
                        <a:rPr lang="en-US" sz="1100" u="none" strike="noStrike">
                          <a:solidFill>
                            <a:schemeClr val="tx1"/>
                          </a:solidFill>
                          <a:effectLst/>
                          <a:latin typeface="+mn-lt"/>
                        </a:rPr>
                        <a:t>to drive consumption</a:t>
                      </a:r>
                      <a:r>
                        <a:rPr lang="pl-PL" sz="1100" u="none" strike="noStrike">
                          <a:solidFill>
                            <a:schemeClr val="tx1"/>
                          </a:solidFill>
                          <a:effectLst/>
                          <a:latin typeface="+mn-lt"/>
                        </a:rPr>
                        <a:t> and usage. </a:t>
                      </a:r>
                      <a:endParaRPr lang="en-US" sz="1100" b="0" i="0" u="none" strike="noStrike">
                        <a:solidFill>
                          <a:schemeClr val="tx1"/>
                        </a:solidFill>
                        <a:effectLst/>
                        <a:latin typeface="+mn-lt"/>
                      </a:endParaRPr>
                    </a:p>
                  </a:txBody>
                  <a:tcPr marL="9525" marR="9525" marT="9525" marB="0" anchor="ctr"/>
                </a:tc>
                <a:tc>
                  <a:txBody>
                    <a:bodyPr/>
                    <a:lstStyle/>
                    <a:p>
                      <a:pPr algn="ctr" fontAlgn="ctr"/>
                      <a:r>
                        <a:rPr lang="en-US" sz="1100" u="none" strike="noStrike">
                          <a:solidFill>
                            <a:schemeClr val="tx1"/>
                          </a:solidFill>
                          <a:effectLst/>
                          <a:latin typeface="+mn-lt"/>
                        </a:rPr>
                        <a:t> Corp/Local</a:t>
                      </a:r>
                      <a:endParaRPr lang="en-US" sz="1100" b="0" i="0" u="none" strike="noStrike">
                        <a:solidFill>
                          <a:schemeClr val="tx1"/>
                        </a:solidFill>
                        <a:effectLst/>
                        <a:latin typeface="+mn-lt"/>
                      </a:endParaRPr>
                    </a:p>
                  </a:txBody>
                  <a:tcPr marL="9525" marR="9525" marT="9525" marB="0" anchor="ctr"/>
                </a:tc>
                <a:tc>
                  <a:txBody>
                    <a:bodyPr/>
                    <a:lstStyle/>
                    <a:p>
                      <a:pPr algn="ctr" fontAlgn="ctr"/>
                      <a:r>
                        <a:rPr lang="pl-PL" sz="1100" b="0" i="0" u="none" strike="noStrike">
                          <a:solidFill>
                            <a:schemeClr val="tx1"/>
                          </a:solidFill>
                          <a:effectLst/>
                          <a:latin typeface="+mn-lt"/>
                        </a:rPr>
                        <a:t>Usage + 10 pps. vs. baseline. </a:t>
                      </a:r>
                      <a:endParaRPr lang="en-US" sz="11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2034854719"/>
                  </a:ext>
                </a:extLst>
              </a:tr>
            </a:tbl>
          </a:graphicData>
        </a:graphic>
      </p:graphicFrame>
      <p:sp>
        <p:nvSpPr>
          <p:cNvPr id="7" name="Rectangle 6"/>
          <p:cNvSpPr/>
          <p:nvPr/>
        </p:nvSpPr>
        <p:spPr>
          <a:xfrm>
            <a:off x="8461332" y="880949"/>
            <a:ext cx="3591520" cy="771003"/>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3. Risks</a:t>
            </a:r>
            <a:r>
              <a:rPr kumimoji="0" lang="en-US" sz="11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and Key Assumptions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Partner ability to execute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Partners </a:t>
            </a:r>
            <a:r>
              <a:rPr kumimoji="0" lang="pl-PL" sz="1100" b="0" i="0" u="none" strike="noStrike" kern="1200" cap="none" spc="0" normalizeH="0" baseline="0" noProof="0">
                <a:ln>
                  <a:noFill/>
                </a:ln>
                <a:solidFill>
                  <a:prstClr val="black"/>
                </a:solidFill>
                <a:effectLst/>
                <a:uLnTx/>
                <a:uFillTx/>
                <a:latin typeface="Calibri" panose="020F0502020204030204"/>
                <a:ea typeface="+mn-ea"/>
                <a:cs typeface="+mn-cs"/>
              </a:rPr>
              <a:t>commitment to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drive consumption</a:t>
            </a:r>
            <a:r>
              <a:rPr kumimoji="0" lang="pl-PL" sz="1100" b="0" i="0" u="none" strike="noStrike" kern="1200" cap="none" spc="0" normalizeH="0" baseline="0" noProof="0">
                <a:ln>
                  <a:noFill/>
                </a:ln>
                <a:solidFill>
                  <a:prstClr val="black"/>
                </a:solidFill>
                <a:effectLst/>
                <a:uLnTx/>
                <a:uFillTx/>
                <a:latin typeface="Calibri" panose="020F0502020204030204"/>
                <a:ea typeface="+mn-ea"/>
                <a:cs typeface="+mn-cs"/>
              </a:rPr>
              <a:t> and ARPU. </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F77D741-1EDE-49D1-A294-184BF6C88D76}"/>
              </a:ext>
            </a:extLst>
          </p:cNvPr>
          <p:cNvSpPr/>
          <p:nvPr/>
        </p:nvSpPr>
        <p:spPr>
          <a:xfrm>
            <a:off x="152016" y="2786159"/>
            <a:ext cx="6030420" cy="2976530"/>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96214" rtl="0" eaLnBrk="1" fontAlgn="auto" latinLnBrk="0" hangingPunct="1">
              <a:lnSpc>
                <a:spcPct val="100000"/>
              </a:lnSpc>
              <a:spcBef>
                <a:spcPts val="0"/>
              </a:spcBef>
              <a:spcAft>
                <a:spcPts val="0"/>
              </a:spcAft>
              <a:buClrTx/>
              <a:buSzTx/>
              <a:buFontTx/>
              <a:buNone/>
              <a:tabLst/>
              <a:defRPr/>
            </a:pPr>
            <a:r>
              <a:rPr lang="en-GB" sz="1371" b="1" kern="0">
                <a:solidFill>
                  <a:prstClr val="black">
                    <a:lumMod val="75000"/>
                    <a:lumOff val="25000"/>
                  </a:prstClr>
                </a:solidFill>
                <a:latin typeface="Calibri Light" panose="020F0302020204030204"/>
              </a:rPr>
              <a:t>5. Partner </a:t>
            </a:r>
            <a:r>
              <a:rPr lang="pl-PL" sz="1371" b="1" kern="0">
                <a:solidFill>
                  <a:prstClr val="black">
                    <a:lumMod val="75000"/>
                    <a:lumOff val="25000"/>
                  </a:prstClr>
                </a:solidFill>
                <a:latin typeface="Calibri Light" panose="020F0302020204030204"/>
              </a:rPr>
              <a:t>Value Proposition / </a:t>
            </a:r>
            <a:r>
              <a:rPr lang="en-GB" sz="1371" b="1" kern="0">
                <a:solidFill>
                  <a:prstClr val="black">
                    <a:lumMod val="75000"/>
                    <a:lumOff val="25000"/>
                  </a:prstClr>
                </a:solidFill>
                <a:latin typeface="Calibri Light" panose="020F0302020204030204"/>
              </a:rPr>
              <a:t>Solution/Plays and Selection Criteria:</a:t>
            </a:r>
          </a:p>
          <a:p>
            <a:pPr marL="171450" marR="0" lvl="0" indent="-1714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100" b="1" i="0" u="none" strike="noStrike" kern="0" cap="none" spc="0" normalizeH="0" baseline="0" noProof="0">
                <a:ln>
                  <a:noFill/>
                </a:ln>
                <a:solidFill>
                  <a:prstClr val="black"/>
                </a:solidFill>
                <a:effectLst/>
                <a:uLnTx/>
                <a:uFillTx/>
                <a:ea typeface="+mn-ea"/>
                <a:cs typeface="+mn-cs"/>
              </a:rPr>
              <a:t>Partner Value Proposition: </a:t>
            </a:r>
          </a:p>
          <a:p>
            <a:pPr marL="628650" lvl="1" indent="-171450" defTabSz="896214">
              <a:buFont typeface="Arial" panose="020B0604020202020204" pitchFamily="34" charset="0"/>
              <a:buChar char="•"/>
              <a:defRPr/>
            </a:pPr>
            <a:r>
              <a:rPr lang="pl-PL" sz="1100" kern="0">
                <a:solidFill>
                  <a:prstClr val="black"/>
                </a:solidFill>
              </a:rPr>
              <a:t>Sales and Customer </a:t>
            </a:r>
            <a:r>
              <a:rPr lang="pl-PL" sz="1100" kern="0" err="1">
                <a:solidFill>
                  <a:prstClr val="black"/>
                </a:solidFill>
              </a:rPr>
              <a:t>journey</a:t>
            </a:r>
            <a:r>
              <a:rPr lang="pl-PL" sz="1100" kern="0">
                <a:solidFill>
                  <a:prstClr val="black"/>
                </a:solidFill>
              </a:rPr>
              <a:t> </a:t>
            </a:r>
            <a:r>
              <a:rPr lang="pl-PL" sz="1100" kern="0" err="1">
                <a:solidFill>
                  <a:prstClr val="black"/>
                </a:solidFill>
              </a:rPr>
              <a:t>improvement</a:t>
            </a:r>
            <a:r>
              <a:rPr lang="pl-PL" sz="1100" kern="0">
                <a:solidFill>
                  <a:prstClr val="black"/>
                </a:solidFill>
              </a:rPr>
              <a:t>: </a:t>
            </a:r>
            <a:r>
              <a:rPr lang="en-US" sz="1100" kern="0">
                <a:solidFill>
                  <a:prstClr val="black"/>
                </a:solidFill>
              </a:rPr>
              <a:t>Maximize, Sales Experts, </a:t>
            </a:r>
            <a:r>
              <a:rPr lang="pl-PL" sz="1100" kern="0" err="1">
                <a:solidFill>
                  <a:prstClr val="black"/>
                </a:solidFill>
              </a:rPr>
              <a:t>Optimize</a:t>
            </a:r>
            <a:r>
              <a:rPr lang="en-US" sz="1100" kern="0">
                <a:solidFill>
                  <a:prstClr val="black"/>
                </a:solidFill>
              </a:rPr>
              <a:t>, </a:t>
            </a:r>
            <a:r>
              <a:rPr lang="en-US" sz="1100" kern="0" err="1">
                <a:solidFill>
                  <a:prstClr val="black"/>
                </a:solidFill>
              </a:rPr>
              <a:t>FastStart</a:t>
            </a:r>
            <a:r>
              <a:rPr lang="pl-PL" sz="1100" kern="0">
                <a:solidFill>
                  <a:prstClr val="black"/>
                </a:solidFill>
              </a:rPr>
              <a:t>. </a:t>
            </a:r>
            <a:endParaRPr lang="en-US" sz="1100" kern="0">
              <a:solidFill>
                <a:prstClr val="black"/>
              </a:solidFill>
            </a:endParaRPr>
          </a:p>
          <a:p>
            <a:pPr marL="628650" lvl="1" indent="-171450" defTabSz="896214">
              <a:buFont typeface="Arial" panose="020B0604020202020204" pitchFamily="34" charset="0"/>
              <a:buChar char="•"/>
              <a:defRPr/>
            </a:pPr>
            <a:r>
              <a:rPr lang="en-US" sz="1100" kern="0">
                <a:solidFill>
                  <a:prstClr val="black"/>
                </a:solidFill>
              </a:rPr>
              <a:t>Co-investments: Amplify, SPIFF aligned with Usage, Incentives/Rebates, Consumption</a:t>
            </a:r>
            <a:endParaRPr lang="pl-PL" sz="1100" b="1" kern="0">
              <a:solidFill>
                <a:prstClr val="black"/>
              </a:solidFill>
            </a:endParaRPr>
          </a:p>
          <a:p>
            <a:pPr marL="628650" lvl="1" indent="-171450" defTabSz="896214">
              <a:buFont typeface="Arial" panose="020B0604020202020204" pitchFamily="34" charset="0"/>
              <a:buChar char="•"/>
              <a:defRPr/>
            </a:pPr>
            <a:r>
              <a:rPr lang="pl-PL" sz="1100" kern="0">
                <a:solidFill>
                  <a:prstClr val="black"/>
                </a:solidFill>
              </a:rPr>
              <a:t>Modern </a:t>
            </a:r>
            <a:r>
              <a:rPr lang="pl-PL" sz="1100" kern="0" err="1">
                <a:solidFill>
                  <a:prstClr val="black"/>
                </a:solidFill>
              </a:rPr>
              <a:t>meetings</a:t>
            </a:r>
            <a:r>
              <a:rPr lang="pl-PL" sz="1100" kern="0">
                <a:solidFill>
                  <a:prstClr val="black"/>
                </a:solidFill>
              </a:rPr>
              <a:t> for non-</a:t>
            </a:r>
            <a:r>
              <a:rPr lang="pl-PL" sz="1100" kern="0" err="1">
                <a:solidFill>
                  <a:prstClr val="black"/>
                </a:solidFill>
              </a:rPr>
              <a:t>telco</a:t>
            </a:r>
            <a:r>
              <a:rPr lang="pl-PL" sz="1100" kern="0">
                <a:solidFill>
                  <a:prstClr val="black"/>
                </a:solidFill>
              </a:rPr>
              <a:t> and </a:t>
            </a:r>
            <a:r>
              <a:rPr lang="pl-PL" sz="1100" kern="0" err="1">
                <a:solidFill>
                  <a:prstClr val="black"/>
                </a:solidFill>
              </a:rPr>
              <a:t>hybrid</a:t>
            </a:r>
            <a:r>
              <a:rPr lang="pl-PL" sz="1100" kern="0">
                <a:solidFill>
                  <a:prstClr val="black"/>
                </a:solidFill>
              </a:rPr>
              <a:t> </a:t>
            </a:r>
            <a:r>
              <a:rPr lang="pl-PL" sz="1100" kern="0" err="1">
                <a:solidFill>
                  <a:prstClr val="black"/>
                </a:solidFill>
              </a:rPr>
              <a:t>voice</a:t>
            </a:r>
            <a:r>
              <a:rPr lang="pl-PL" sz="1100" kern="0">
                <a:solidFill>
                  <a:prstClr val="black"/>
                </a:solidFill>
              </a:rPr>
              <a:t> for </a:t>
            </a:r>
            <a:r>
              <a:rPr lang="pl-PL" sz="1100" kern="0" err="1">
                <a:solidFill>
                  <a:prstClr val="black"/>
                </a:solidFill>
              </a:rPr>
              <a:t>telco</a:t>
            </a:r>
            <a:r>
              <a:rPr lang="pl-PL" sz="1100" kern="0">
                <a:solidFill>
                  <a:prstClr val="black"/>
                </a:solidFill>
              </a:rPr>
              <a:t>: E1/E3 + Cloud PBX + Services.</a:t>
            </a:r>
          </a:p>
          <a:p>
            <a:pPr marL="628650" lvl="1" indent="-171450" defTabSz="896214">
              <a:buFont typeface="Arial" panose="020B0604020202020204" pitchFamily="34" charset="0"/>
              <a:buChar char="•"/>
              <a:defRPr/>
            </a:pPr>
            <a:r>
              <a:rPr lang="pl-PL" sz="1100" kern="0">
                <a:solidFill>
                  <a:prstClr val="black"/>
                </a:solidFill>
              </a:rPr>
              <a:t>CSP </a:t>
            </a:r>
            <a:r>
              <a:rPr lang="pl-PL" sz="1100" kern="0" err="1">
                <a:solidFill>
                  <a:prstClr val="black"/>
                </a:solidFill>
              </a:rPr>
              <a:t>rabates</a:t>
            </a:r>
            <a:r>
              <a:rPr lang="pl-PL" sz="1100" kern="0">
                <a:solidFill>
                  <a:prstClr val="black"/>
                </a:solidFill>
              </a:rPr>
              <a:t>, O365 Solution Page,  </a:t>
            </a:r>
            <a:r>
              <a:rPr kumimoji="0" lang="pl-PL" sz="1100" b="0" i="0" u="none" strike="noStrike" kern="0" cap="none" spc="0" normalizeH="0" baseline="0" noProof="0" err="1">
                <a:ln>
                  <a:noFill/>
                </a:ln>
                <a:solidFill>
                  <a:prstClr val="black"/>
                </a:solidFill>
                <a:effectLst/>
                <a:uLnTx/>
                <a:uFillTx/>
                <a:ea typeface="+mn-ea"/>
                <a:cs typeface="+mn-cs"/>
              </a:rPr>
              <a:t>Transformation</a:t>
            </a:r>
            <a:r>
              <a:rPr kumimoji="0" lang="pl-PL" sz="1100" b="0" i="0" u="none" strike="noStrike" kern="0" cap="none" spc="0" normalizeH="0" baseline="0" noProof="0">
                <a:ln>
                  <a:noFill/>
                </a:ln>
                <a:solidFill>
                  <a:prstClr val="black"/>
                </a:solidFill>
                <a:effectLst/>
                <a:uLnTx/>
                <a:uFillTx/>
                <a:ea typeface="+mn-ea"/>
                <a:cs typeface="+mn-cs"/>
              </a:rPr>
              <a:t> Framework, HEX Migration program. </a:t>
            </a:r>
          </a:p>
          <a:p>
            <a:pPr marL="628650" lvl="1" indent="-171450" defTabSz="896214">
              <a:buFont typeface="Arial" panose="020B0604020202020204" pitchFamily="34" charset="0"/>
              <a:buChar char="•"/>
              <a:defRPr/>
            </a:pPr>
            <a:r>
              <a:rPr lang="en-GB" sz="1100" b="1" kern="0">
                <a:solidFill>
                  <a:prstClr val="black"/>
                </a:solidFill>
                <a:latin typeface="Segoe UI Light" panose="020B0502040204020203" pitchFamily="34" charset="0"/>
                <a:cs typeface="Segoe UI Light" panose="020B0502040204020203" pitchFamily="34" charset="0"/>
                <a:hlinkClick r:id="rId3"/>
              </a:rPr>
              <a:t>aka.ms/</a:t>
            </a:r>
            <a:r>
              <a:rPr lang="en-GB" sz="1100" b="1" kern="0" err="1">
                <a:solidFill>
                  <a:prstClr val="black"/>
                </a:solidFill>
                <a:latin typeface="Segoe UI Light" panose="020B0502040204020203" pitchFamily="34" charset="0"/>
                <a:cs typeface="Segoe UI Light" panose="020B0502040204020203" pitchFamily="34" charset="0"/>
                <a:hlinkClick r:id="rId3"/>
              </a:rPr>
              <a:t>SkypeforSMB</a:t>
            </a:r>
            <a:endParaRPr kumimoji="0" lang="en-US" sz="1100" b="0" i="0" u="none" strike="noStrike" kern="0" cap="none" spc="0" normalizeH="0" baseline="0" noProof="0">
              <a:ln>
                <a:noFill/>
              </a:ln>
              <a:solidFill>
                <a:prstClr val="black"/>
              </a:solidFill>
              <a:effectLst/>
              <a:uLnTx/>
              <a:uFillTx/>
              <a:ea typeface="+mn-ea"/>
              <a:cs typeface="+mn-cs"/>
            </a:endParaRPr>
          </a:p>
          <a:p>
            <a:pPr marL="171450" marR="0" lvl="0" indent="-1714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a:ln>
                  <a:noFill/>
                </a:ln>
                <a:solidFill>
                  <a:prstClr val="black"/>
                </a:solidFill>
                <a:effectLst/>
                <a:uLnTx/>
                <a:uFillTx/>
                <a:ea typeface="+mn-ea"/>
                <a:cs typeface="+mn-cs"/>
              </a:rPr>
              <a:t>Partner Solutions/Plays: </a:t>
            </a:r>
          </a:p>
          <a:p>
            <a:pPr marL="628650" lvl="1" indent="-171450" defTabSz="896214">
              <a:buFont typeface="Arial" panose="020B0604020202020204" pitchFamily="34" charset="0"/>
              <a:buChar char="•"/>
              <a:defRPr/>
            </a:pPr>
            <a:r>
              <a:rPr lang="en-US" sz="1100" b="1" kern="0">
                <a:solidFill>
                  <a:prstClr val="black"/>
                </a:solidFill>
              </a:rPr>
              <a:t>Entry offers: </a:t>
            </a:r>
            <a:r>
              <a:rPr lang="pl-PL" sz="1100" kern="0">
                <a:solidFill>
                  <a:prstClr val="black"/>
                </a:solidFill>
              </a:rPr>
              <a:t>Business, Business Essentials, Business Premium</a:t>
            </a:r>
            <a:r>
              <a:rPr lang="en-US" sz="1100" kern="0">
                <a:solidFill>
                  <a:prstClr val="black"/>
                </a:solidFill>
              </a:rPr>
              <a:t>, </a:t>
            </a:r>
            <a:r>
              <a:rPr lang="pl-PL" sz="1100" kern="0">
                <a:solidFill>
                  <a:prstClr val="black"/>
                </a:solidFill>
              </a:rPr>
              <a:t>E1-E5, Pro Plus, ATP, AID. </a:t>
            </a:r>
            <a:endParaRPr lang="en-US" sz="1100" kern="0">
              <a:solidFill>
                <a:prstClr val="black"/>
              </a:solidFill>
            </a:endParaRPr>
          </a:p>
          <a:p>
            <a:pPr marL="628650" lvl="1" indent="-171450" defTabSz="896214">
              <a:buFont typeface="Arial" panose="020B0604020202020204" pitchFamily="34" charset="0"/>
              <a:buChar char="•"/>
              <a:defRPr/>
            </a:pPr>
            <a:r>
              <a:rPr lang="en-US" sz="1100" b="1" kern="0">
                <a:solidFill>
                  <a:prstClr val="black"/>
                </a:solidFill>
              </a:rPr>
              <a:t>Upsell/Cross-sell offers: </a:t>
            </a:r>
            <a:r>
              <a:rPr lang="pl-PL" sz="1100" kern="0">
                <a:solidFill>
                  <a:prstClr val="black"/>
                </a:solidFill>
              </a:rPr>
              <a:t>O365 to Suite, </a:t>
            </a:r>
            <a:r>
              <a:rPr lang="en-US" sz="1100" kern="0">
                <a:solidFill>
                  <a:prstClr val="black"/>
                </a:solidFill>
              </a:rPr>
              <a:t>Security, SPE, Windows, Dynamics, S4B</a:t>
            </a:r>
            <a:r>
              <a:rPr lang="pl-PL" sz="1100" kern="0">
                <a:solidFill>
                  <a:prstClr val="black"/>
                </a:solidFill>
              </a:rPr>
              <a:t>. </a:t>
            </a:r>
            <a:endParaRPr lang="en-US" sz="1100" kern="0">
              <a:solidFill>
                <a:prstClr val="black"/>
              </a:solidFill>
            </a:endParaRPr>
          </a:p>
          <a:p>
            <a:pPr marL="628650" lvl="1" indent="-171450" defTabSz="896214">
              <a:buFont typeface="Arial" panose="020B0604020202020204" pitchFamily="34" charset="0"/>
              <a:buChar char="•"/>
              <a:defRPr/>
            </a:pPr>
            <a:r>
              <a:rPr lang="pl-PL" sz="1100" b="1" kern="0">
                <a:solidFill>
                  <a:prstClr val="black"/>
                </a:solidFill>
              </a:rPr>
              <a:t>Modern </a:t>
            </a:r>
            <a:r>
              <a:rPr lang="pl-PL" sz="1100" b="1" kern="0" err="1">
                <a:solidFill>
                  <a:prstClr val="black"/>
                </a:solidFill>
              </a:rPr>
              <a:t>Meetings</a:t>
            </a:r>
            <a:r>
              <a:rPr lang="pl-PL" sz="1100" b="1" kern="0">
                <a:solidFill>
                  <a:prstClr val="black"/>
                </a:solidFill>
              </a:rPr>
              <a:t>: </a:t>
            </a:r>
            <a:r>
              <a:rPr lang="pl-PL" sz="1100" kern="0">
                <a:solidFill>
                  <a:prstClr val="black"/>
                </a:solidFill>
              </a:rPr>
              <a:t>E1/E3 + Cloud PBX + PSTN Conferencing </a:t>
            </a:r>
            <a:r>
              <a:rPr lang="pl-PL" sz="1100" kern="0" err="1">
                <a:solidFill>
                  <a:prstClr val="black"/>
                </a:solidFill>
              </a:rPr>
              <a:t>Add-on</a:t>
            </a:r>
            <a:r>
              <a:rPr lang="pl-PL" sz="1100" kern="0">
                <a:solidFill>
                  <a:prstClr val="black"/>
                </a:solidFill>
              </a:rPr>
              <a:t>. </a:t>
            </a:r>
          </a:p>
          <a:p>
            <a:pPr marL="628650" marR="0" lvl="1" indent="-1714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b="1" kern="0">
                <a:solidFill>
                  <a:prstClr val="black"/>
                </a:solidFill>
              </a:rPr>
              <a:t>Modern Voice: </a:t>
            </a:r>
            <a:r>
              <a:rPr lang="pl-PL" sz="1100" kern="0">
                <a:solidFill>
                  <a:prstClr val="black"/>
                </a:solidFill>
              </a:rPr>
              <a:t>E1/E3 + Cloud PBX + PSTN </a:t>
            </a:r>
            <a:r>
              <a:rPr lang="pl-PL" sz="1100" kern="0" err="1">
                <a:solidFill>
                  <a:prstClr val="black"/>
                </a:solidFill>
              </a:rPr>
              <a:t>calling</a:t>
            </a:r>
            <a:r>
              <a:rPr lang="pl-PL" sz="1100" kern="0">
                <a:solidFill>
                  <a:prstClr val="black"/>
                </a:solidFill>
              </a:rPr>
              <a:t> </a:t>
            </a:r>
            <a:r>
              <a:rPr lang="pl-PL" sz="1100" kern="0" err="1">
                <a:solidFill>
                  <a:prstClr val="black"/>
                </a:solidFill>
              </a:rPr>
              <a:t>Plans</a:t>
            </a:r>
            <a:r>
              <a:rPr lang="pl-PL" sz="1100" kern="0">
                <a:solidFill>
                  <a:prstClr val="black"/>
                </a:solidFill>
              </a:rPr>
              <a:t>. </a:t>
            </a:r>
          </a:p>
          <a:p>
            <a:pPr marL="628650" marR="0" lvl="1" indent="-1714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b="1" kern="0">
                <a:solidFill>
                  <a:prstClr val="black"/>
                </a:solidFill>
              </a:rPr>
              <a:t>Hybrid Voice: </a:t>
            </a:r>
            <a:r>
              <a:rPr lang="pl-PL" sz="1100" kern="0">
                <a:solidFill>
                  <a:prstClr val="black"/>
                </a:solidFill>
              </a:rPr>
              <a:t>E1/E3+Cloud </a:t>
            </a:r>
            <a:r>
              <a:rPr lang="pl-PL" sz="1100" kern="0" err="1">
                <a:solidFill>
                  <a:prstClr val="black"/>
                </a:solidFill>
              </a:rPr>
              <a:t>PBX+Telco</a:t>
            </a:r>
            <a:r>
              <a:rPr lang="pl-PL" sz="1100" kern="0">
                <a:solidFill>
                  <a:prstClr val="black"/>
                </a:solidFill>
              </a:rPr>
              <a:t> Services (Connector+ </a:t>
            </a:r>
            <a:r>
              <a:rPr lang="pl-PL" sz="1100" kern="0" err="1">
                <a:solidFill>
                  <a:prstClr val="black"/>
                </a:solidFill>
              </a:rPr>
              <a:t>Telco</a:t>
            </a:r>
            <a:r>
              <a:rPr lang="pl-PL" sz="1100" kern="0">
                <a:solidFill>
                  <a:prstClr val="black"/>
                </a:solidFill>
              </a:rPr>
              <a:t> Plan + Managed Services) </a:t>
            </a:r>
          </a:p>
          <a:p>
            <a:pPr marL="171450" marR="0" lvl="0" indent="-1714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a:ln>
                  <a:noFill/>
                </a:ln>
                <a:solidFill>
                  <a:prstClr val="black"/>
                </a:solidFill>
                <a:effectLst/>
                <a:uLnTx/>
                <a:uFillTx/>
                <a:ea typeface="+mn-ea"/>
                <a:cs typeface="+mn-cs"/>
              </a:rPr>
              <a:t>Partner Selection Criteria: </a:t>
            </a:r>
          </a:p>
          <a:p>
            <a:pPr marL="628650" lvl="1" indent="-171450" defTabSz="896214">
              <a:buFont typeface="Arial" panose="020B0604020202020204" pitchFamily="34" charset="0"/>
              <a:buChar char="•"/>
              <a:defRPr/>
            </a:pPr>
            <a:r>
              <a:rPr kumimoji="0" lang="en-US" sz="1100" b="0" i="0" u="none" strike="noStrike" kern="0" cap="none" spc="0" normalizeH="0" baseline="0" noProof="0">
                <a:ln>
                  <a:noFill/>
                </a:ln>
                <a:solidFill>
                  <a:prstClr val="black"/>
                </a:solidFill>
                <a:effectLst/>
                <a:uLnTx/>
                <a:uFillTx/>
                <a:ea typeface="+mn-ea"/>
                <a:cs typeface="+mn-cs"/>
              </a:rPr>
              <a:t>M</a:t>
            </a:r>
            <a:r>
              <a:rPr kumimoji="0" lang="pl-PL" sz="1100" b="0" i="0" u="none" strike="noStrike" kern="0" cap="none" spc="0" normalizeH="0" baseline="0" noProof="0" err="1">
                <a:ln>
                  <a:noFill/>
                </a:ln>
                <a:solidFill>
                  <a:prstClr val="black"/>
                </a:solidFill>
                <a:effectLst/>
                <a:uLnTx/>
                <a:uFillTx/>
                <a:ea typeface="+mn-ea"/>
                <a:cs typeface="+mn-cs"/>
              </a:rPr>
              <a:t>arket</a:t>
            </a:r>
            <a:r>
              <a:rPr kumimoji="0" lang="pl-PL" sz="1100" b="0" i="0" u="none" strike="noStrike" kern="0" cap="none" spc="0" normalizeH="0" baseline="0" noProof="0">
                <a:ln>
                  <a:noFill/>
                </a:ln>
                <a:solidFill>
                  <a:prstClr val="black"/>
                </a:solidFill>
                <a:effectLst/>
                <a:uLnTx/>
                <a:uFillTx/>
                <a:ea typeface="+mn-ea"/>
                <a:cs typeface="+mn-cs"/>
              </a:rPr>
              <a:t> </a:t>
            </a:r>
            <a:r>
              <a:rPr kumimoji="0" lang="en-US" sz="1100" b="0" i="0" u="none" strike="noStrike" kern="0" cap="none" spc="0" normalizeH="0" baseline="0" noProof="0">
                <a:ln>
                  <a:noFill/>
                </a:ln>
                <a:solidFill>
                  <a:prstClr val="black"/>
                </a:solidFill>
                <a:effectLst/>
                <a:uLnTx/>
                <a:uFillTx/>
                <a:ea typeface="+mn-ea"/>
                <a:cs typeface="+mn-cs"/>
              </a:rPr>
              <a:t>M</a:t>
            </a:r>
            <a:r>
              <a:rPr kumimoji="0" lang="pl-PL" sz="1100" b="0" i="0" u="none" strike="noStrike" kern="0" cap="none" spc="0" normalizeH="0" baseline="0" noProof="0" err="1">
                <a:ln>
                  <a:noFill/>
                </a:ln>
                <a:solidFill>
                  <a:prstClr val="black"/>
                </a:solidFill>
                <a:effectLst/>
                <a:uLnTx/>
                <a:uFillTx/>
                <a:ea typeface="+mn-ea"/>
                <a:cs typeface="+mn-cs"/>
              </a:rPr>
              <a:t>akers</a:t>
            </a:r>
            <a:r>
              <a:rPr kumimoji="0" lang="en-US" sz="1100" b="0" i="0" u="none" strike="noStrike" kern="0" cap="none" spc="0" normalizeH="0" baseline="0" noProof="0">
                <a:ln>
                  <a:noFill/>
                </a:ln>
                <a:solidFill>
                  <a:prstClr val="black"/>
                </a:solidFill>
                <a:effectLst/>
                <a:uLnTx/>
                <a:uFillTx/>
                <a:ea typeface="+mn-ea"/>
                <a:cs typeface="+mn-cs"/>
              </a:rPr>
              <a:t>: partner</a:t>
            </a:r>
            <a:r>
              <a:rPr kumimoji="0" lang="pl-PL" sz="1100" b="0" i="0" u="none" strike="noStrike" kern="0" cap="none" spc="0" normalizeH="0" baseline="0" noProof="0">
                <a:ln>
                  <a:noFill/>
                </a:ln>
                <a:solidFill>
                  <a:prstClr val="black"/>
                </a:solidFill>
                <a:effectLst/>
                <a:uLnTx/>
                <a:uFillTx/>
                <a:ea typeface="+mn-ea"/>
                <a:cs typeface="+mn-cs"/>
              </a:rPr>
              <a:t>s</a:t>
            </a:r>
            <a:r>
              <a:rPr kumimoji="0" lang="en-US" sz="1100" b="0" i="0" u="none" strike="noStrike" kern="0" cap="none" spc="0" normalizeH="0" baseline="0" noProof="0">
                <a:ln>
                  <a:noFill/>
                </a:ln>
                <a:solidFill>
                  <a:prstClr val="black"/>
                </a:solidFill>
                <a:effectLst/>
                <a:uLnTx/>
                <a:uFillTx/>
                <a:ea typeface="+mn-ea"/>
                <a:cs typeface="+mn-cs"/>
              </a:rPr>
              <a:t> commitment</a:t>
            </a:r>
            <a:r>
              <a:rPr kumimoji="0" lang="pl-PL" sz="1100" b="0" i="0" u="none" strike="noStrike" kern="0" cap="none" spc="0" normalizeH="0" baseline="0" noProof="0">
                <a:ln>
                  <a:noFill/>
                </a:ln>
                <a:solidFill>
                  <a:prstClr val="black"/>
                </a:solidFill>
                <a:effectLst/>
                <a:uLnTx/>
                <a:uFillTx/>
                <a:ea typeface="+mn-ea"/>
                <a:cs typeface="+mn-cs"/>
              </a:rPr>
              <a:t> to </a:t>
            </a:r>
            <a:r>
              <a:rPr kumimoji="0" lang="pl-PL" sz="1100" b="0" i="0" u="none" strike="noStrike" kern="0" cap="none" spc="0" normalizeH="0" baseline="0" noProof="0" err="1">
                <a:ln>
                  <a:noFill/>
                </a:ln>
                <a:solidFill>
                  <a:prstClr val="black"/>
                </a:solidFill>
                <a:effectLst/>
                <a:uLnTx/>
                <a:uFillTx/>
                <a:ea typeface="+mn-ea"/>
                <a:cs typeface="+mn-cs"/>
              </a:rPr>
              <a:t>deliver</a:t>
            </a:r>
            <a:r>
              <a:rPr kumimoji="0" lang="pl-PL" sz="1100" b="0" i="0" u="none" strike="noStrike" kern="0" cap="none" spc="0" normalizeH="0" baseline="0" noProof="0">
                <a:ln>
                  <a:noFill/>
                </a:ln>
                <a:solidFill>
                  <a:prstClr val="black"/>
                </a:solidFill>
                <a:effectLst/>
                <a:uLnTx/>
                <a:uFillTx/>
                <a:ea typeface="+mn-ea"/>
                <a:cs typeface="+mn-cs"/>
              </a:rPr>
              <a:t> </a:t>
            </a:r>
            <a:r>
              <a:rPr kumimoji="0" lang="pl-PL" sz="1100" b="0" i="0" u="none" strike="noStrike" kern="0" cap="none" spc="0" normalizeH="0" baseline="0" noProof="0" err="1">
                <a:ln>
                  <a:noFill/>
                </a:ln>
                <a:solidFill>
                  <a:prstClr val="black"/>
                </a:solidFill>
                <a:effectLst/>
                <a:uLnTx/>
                <a:uFillTx/>
                <a:ea typeface="+mn-ea"/>
                <a:cs typeface="+mn-cs"/>
              </a:rPr>
              <a:t>scale</a:t>
            </a:r>
            <a:r>
              <a:rPr kumimoji="0" lang="pl-PL" sz="1100" b="0" i="0" u="none" strike="noStrike" kern="0" cap="none" spc="0" normalizeH="0" baseline="0" noProof="0">
                <a:ln>
                  <a:noFill/>
                </a:ln>
                <a:solidFill>
                  <a:prstClr val="black"/>
                </a:solidFill>
                <a:effectLst/>
                <a:uLnTx/>
                <a:uFillTx/>
                <a:ea typeface="+mn-ea"/>
                <a:cs typeface="+mn-cs"/>
              </a:rPr>
              <a:t> in O365</a:t>
            </a:r>
            <a:r>
              <a:rPr kumimoji="0" lang="en-US" sz="1100" b="0" i="0" u="none" strike="noStrike" kern="0" cap="none" spc="0" normalizeH="0" baseline="0" noProof="0">
                <a:ln>
                  <a:noFill/>
                </a:ln>
                <a:solidFill>
                  <a:prstClr val="black"/>
                </a:solidFill>
                <a:effectLst/>
                <a:uLnTx/>
                <a:uFillTx/>
                <a:ea typeface="+mn-ea"/>
                <a:cs typeface="+mn-cs"/>
              </a:rPr>
              <a:t>, </a:t>
            </a:r>
            <a:r>
              <a:rPr kumimoji="0" lang="pl-PL" sz="1100" b="0" i="0" u="none" strike="noStrike" kern="0" cap="none" spc="0" normalizeH="0" baseline="0" noProof="0">
                <a:ln>
                  <a:noFill/>
                </a:ln>
                <a:solidFill>
                  <a:prstClr val="black"/>
                </a:solidFill>
                <a:effectLst/>
                <a:uLnTx/>
                <a:uFillTx/>
                <a:ea typeface="+mn-ea"/>
                <a:cs typeface="+mn-cs"/>
              </a:rPr>
              <a:t>business </a:t>
            </a:r>
            <a:r>
              <a:rPr kumimoji="0" lang="pl-PL" sz="1100" b="0" i="0" u="none" strike="noStrike" kern="0" cap="none" spc="0" normalizeH="0" baseline="0" noProof="0" err="1">
                <a:ln>
                  <a:noFill/>
                </a:ln>
                <a:solidFill>
                  <a:prstClr val="black"/>
                </a:solidFill>
                <a:effectLst/>
                <a:uLnTx/>
                <a:uFillTx/>
                <a:ea typeface="+mn-ea"/>
                <a:cs typeface="+mn-cs"/>
              </a:rPr>
              <a:t>plans</a:t>
            </a:r>
            <a:r>
              <a:rPr kumimoji="0" lang="pl-PL" sz="1100" b="0" i="0" u="none" strike="noStrike" kern="0" cap="none" spc="0" normalizeH="0" baseline="0" noProof="0">
                <a:ln>
                  <a:noFill/>
                </a:ln>
                <a:solidFill>
                  <a:prstClr val="black"/>
                </a:solidFill>
                <a:effectLst/>
                <a:uLnTx/>
                <a:uFillTx/>
                <a:ea typeface="+mn-ea"/>
                <a:cs typeface="+mn-cs"/>
              </a:rPr>
              <a:t>, </a:t>
            </a:r>
            <a:r>
              <a:rPr kumimoji="0" lang="en-US" sz="1100" b="0" i="0" u="none" strike="noStrike" kern="0" cap="none" spc="0" normalizeH="0" baseline="0" noProof="0">
                <a:ln>
                  <a:noFill/>
                </a:ln>
                <a:solidFill>
                  <a:prstClr val="black"/>
                </a:solidFill>
                <a:effectLst/>
                <a:uLnTx/>
                <a:uFillTx/>
                <a:ea typeface="+mn-ea"/>
                <a:cs typeface="+mn-cs"/>
              </a:rPr>
              <a:t>internal compensation and targets, executive involvement and governance processes in place</a:t>
            </a:r>
            <a:r>
              <a:rPr kumimoji="0" lang="pl-PL" sz="1100" b="0" i="0" u="none" strike="noStrike" kern="0" cap="none" spc="0" normalizeH="0" baseline="0" noProof="0">
                <a:ln>
                  <a:noFill/>
                </a:ln>
                <a:solidFill>
                  <a:prstClr val="black"/>
                </a:solidFill>
                <a:effectLst/>
                <a:uLnTx/>
                <a:uFillTx/>
                <a:ea typeface="+mn-ea"/>
                <a:cs typeface="+mn-cs"/>
              </a:rPr>
              <a:t>. </a:t>
            </a:r>
            <a:endParaRPr kumimoji="0" lang="en-US" sz="1100" b="0" i="0" u="none" strike="noStrike" kern="0" cap="none" spc="0" normalizeH="0" baseline="0" noProof="0">
              <a:ln>
                <a:noFill/>
              </a:ln>
              <a:solidFill>
                <a:prstClr val="black"/>
              </a:solidFill>
              <a:effectLst/>
              <a:uLnTx/>
              <a:uFillTx/>
              <a:ea typeface="+mn-ea"/>
              <a:cs typeface="+mn-cs"/>
            </a:endParaRPr>
          </a:p>
          <a:p>
            <a:pPr marL="628650" lvl="1" indent="-171450" defTabSz="896214">
              <a:buFont typeface="Arial" panose="020B0604020202020204" pitchFamily="34" charset="0"/>
              <a:buChar char="•"/>
              <a:defRPr/>
            </a:pPr>
            <a:r>
              <a:rPr lang="en-US" sz="1100" kern="0">
                <a:solidFill>
                  <a:prstClr val="black"/>
                </a:solidFill>
              </a:rPr>
              <a:t>New partners: proven digital success/expertise, cloud-like/MSP-like core business model</a:t>
            </a:r>
            <a:r>
              <a:rPr lang="pl-PL" sz="1100" kern="0">
                <a:solidFill>
                  <a:prstClr val="black"/>
                </a:solidFill>
              </a:rPr>
              <a:t>. </a:t>
            </a:r>
            <a:endParaRPr kumimoji="0" lang="en-US" sz="1100" b="0" i="0" u="none" strike="noStrike" kern="0" cap="none" spc="0" normalizeH="0" baseline="0" noProof="0">
              <a:ln>
                <a:noFill/>
              </a:ln>
              <a:solidFill>
                <a:prstClr val="black"/>
              </a:solidFill>
              <a:effectLst/>
              <a:uLnTx/>
              <a:uFillTx/>
              <a:ea typeface="+mn-ea"/>
              <a:cs typeface="+mn-cs"/>
            </a:endParaRPr>
          </a:p>
          <a:p>
            <a:pPr marL="742950" marR="0" lvl="1" indent="-2857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611173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00788"/>
            <a:ext cx="2743200" cy="365125"/>
          </a:xfrm>
          <a:prstGeom prst="rect">
            <a:avLst/>
          </a:prstGeom>
        </p:spPr>
        <p:txBody>
          <a:bodyPr/>
          <a:lstStyle/>
          <a:p>
            <a:fld id="{24E1F60D-77CA-4F03-8D91-C8D8059E76F1}" type="slidenum">
              <a:rPr lang="en-US" smtClean="0"/>
              <a:t>8</a:t>
            </a:fld>
            <a:endParaRPr lang="en-US"/>
          </a:p>
        </p:txBody>
      </p:sp>
      <p:grpSp>
        <p:nvGrpSpPr>
          <p:cNvPr id="28" name="Group 27"/>
          <p:cNvGrpSpPr/>
          <p:nvPr/>
        </p:nvGrpSpPr>
        <p:grpSpPr>
          <a:xfrm>
            <a:off x="0" y="-3863"/>
            <a:ext cx="12191999" cy="6714376"/>
            <a:chOff x="-504561" y="-2030"/>
            <a:chExt cx="12191999" cy="6522667"/>
          </a:xfrm>
        </p:grpSpPr>
        <p:grpSp>
          <p:nvGrpSpPr>
            <p:cNvPr id="4" name="Group 3"/>
            <p:cNvGrpSpPr/>
            <p:nvPr/>
          </p:nvGrpSpPr>
          <p:grpSpPr>
            <a:xfrm>
              <a:off x="-504561" y="-2030"/>
              <a:ext cx="12191999" cy="1618454"/>
              <a:chOff x="-473793" y="-73945"/>
              <a:chExt cx="12161778" cy="1618454"/>
            </a:xfrm>
          </p:grpSpPr>
          <p:sp>
            <p:nvSpPr>
              <p:cNvPr id="5" name="Title 13"/>
              <p:cNvSpPr txBox="1">
                <a:spLocks/>
              </p:cNvSpPr>
              <p:nvPr/>
            </p:nvSpPr>
            <p:spPr>
              <a:xfrm>
                <a:off x="-473793" y="-73945"/>
                <a:ext cx="12161778" cy="785147"/>
              </a:xfrm>
              <a:prstGeom prst="rect">
                <a:avLst/>
              </a:prstGeom>
              <a:solidFill>
                <a:srgbClr val="00188F">
                  <a:alpha val="80000"/>
                </a:srgbClr>
              </a:solidFill>
              <a:ln w="6350" cap="flat" cmpd="sng" algn="ctr">
                <a:solidFill>
                  <a:srgbClr val="7F7F7F"/>
                </a:solidFill>
                <a:prstDash val="solid"/>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932114" fontAlgn="base">
                  <a:spcAft>
                    <a:spcPct val="0"/>
                  </a:spcAft>
                </a:pPr>
                <a:r>
                  <a:rPr lang="en-US" sz="3600" kern="0">
                    <a:gradFill>
                      <a:gsLst>
                        <a:gs pos="0">
                          <a:srgbClr val="FFFFFF"/>
                        </a:gs>
                        <a:gs pos="100000">
                          <a:srgbClr val="FFFFFF"/>
                        </a:gs>
                      </a:gsLst>
                      <a:lin ang="5400000" scaled="0"/>
                    </a:gradFill>
                    <a:ea typeface="Segoe UI" pitchFamily="34" charset="0"/>
                  </a:rPr>
                  <a:t>Play </a:t>
                </a:r>
                <a:r>
                  <a:rPr lang="pl-PL" sz="3600" kern="0">
                    <a:gradFill>
                      <a:gsLst>
                        <a:gs pos="0">
                          <a:srgbClr val="FFFFFF"/>
                        </a:gs>
                        <a:gs pos="100000">
                          <a:srgbClr val="FFFFFF"/>
                        </a:gs>
                      </a:gsLst>
                      <a:lin ang="5400000" scaled="0"/>
                    </a:gradFill>
                    <a:ea typeface="Segoe UI" pitchFamily="34" charset="0"/>
                  </a:rPr>
                  <a:t># 4:</a:t>
                </a:r>
                <a:r>
                  <a:rPr lang="en-US" sz="3600" kern="0">
                    <a:gradFill>
                      <a:gsLst>
                        <a:gs pos="0">
                          <a:srgbClr val="FFFFFF"/>
                        </a:gs>
                        <a:gs pos="100000">
                          <a:srgbClr val="FFFFFF"/>
                        </a:gs>
                      </a:gsLst>
                      <a:lin ang="5400000" scaled="0"/>
                    </a:gradFill>
                    <a:ea typeface="Segoe UI" pitchFamily="34" charset="0"/>
                  </a:rPr>
                  <a:t> </a:t>
                </a:r>
                <a:r>
                  <a:rPr lang="pl-PL" sz="3600" kern="0">
                    <a:gradFill>
                      <a:gsLst>
                        <a:gs pos="0">
                          <a:srgbClr val="FFFFFF"/>
                        </a:gs>
                        <a:gs pos="100000">
                          <a:srgbClr val="FFFFFF"/>
                        </a:gs>
                      </a:gsLst>
                      <a:lin ang="5400000" scaled="0"/>
                    </a:gradFill>
                    <a:ea typeface="Segoe UI" pitchFamily="34" charset="0"/>
                  </a:rPr>
                  <a:t>Cloud Infrastructure &amp; Mgmt</a:t>
                </a:r>
                <a:endParaRPr lang="en-US" sz="3600" kern="0">
                  <a:solidFill>
                    <a:srgbClr val="FF0000"/>
                  </a:solidFill>
                  <a:ea typeface="Segoe UI" pitchFamily="34" charset="0"/>
                </a:endParaRPr>
              </a:p>
            </p:txBody>
          </p:sp>
          <p:sp>
            <p:nvSpPr>
              <p:cNvPr id="6" name="TextBox 5"/>
              <p:cNvSpPr txBox="1"/>
              <p:nvPr/>
            </p:nvSpPr>
            <p:spPr>
              <a:xfrm>
                <a:off x="-411603" y="711202"/>
                <a:ext cx="4429375" cy="832684"/>
              </a:xfrm>
              <a:prstGeom prst="rect">
                <a:avLst/>
              </a:prstGeom>
              <a:noFill/>
              <a:ln>
                <a:solidFill>
                  <a:srgbClr val="7F7F7F"/>
                </a:solidFill>
              </a:ln>
            </p:spPr>
            <p:txBody>
              <a:bodyPr wrap="square" rtlCol="0">
                <a:spAutoFit/>
              </a:bodyPr>
              <a:lstStyle/>
              <a:p>
                <a:r>
                  <a:rPr lang="en-US" sz="1370" b="1"/>
                  <a:t>1. Market Insights – Why this is important in my Area</a:t>
                </a:r>
                <a:endParaRPr lang="en-US" sz="1400" b="1"/>
              </a:p>
              <a:p>
                <a:pPr marL="117475" indent="-117475">
                  <a:buFont typeface="Arial" panose="020B0604020202020204" pitchFamily="34" charset="0"/>
                  <a:buChar char="•"/>
                </a:pPr>
                <a:r>
                  <a:rPr lang="pl-PL" sz="1200"/>
                  <a:t>Hybrid </a:t>
                </a:r>
                <a:r>
                  <a:rPr lang="pl-PL" sz="1200" err="1"/>
                  <a:t>scenarios</a:t>
                </a:r>
                <a:r>
                  <a:rPr lang="pl-PL" sz="1200"/>
                  <a:t> on Azure and Azure </a:t>
                </a:r>
                <a:r>
                  <a:rPr lang="pl-PL" sz="1200" err="1"/>
                  <a:t>Stack</a:t>
                </a:r>
                <a:r>
                  <a:rPr lang="pl-PL" sz="1200"/>
                  <a:t> as </a:t>
                </a:r>
                <a:r>
                  <a:rPr lang="pl-PL" sz="1200" err="1"/>
                  <a:t>differentiation</a:t>
                </a:r>
                <a:r>
                  <a:rPr lang="pl-PL" sz="1200"/>
                  <a:t>. </a:t>
                </a:r>
                <a:r>
                  <a:rPr lang="en-US" sz="1200"/>
                  <a:t> </a:t>
                </a:r>
                <a:endParaRPr lang="pl-PL" sz="1200"/>
              </a:p>
              <a:p>
                <a:pPr marL="117475" indent="-117475">
                  <a:buFont typeface="Arial" panose="020B0604020202020204" pitchFamily="34" charset="0"/>
                  <a:buChar char="•"/>
                </a:pPr>
                <a:r>
                  <a:rPr lang="pl-PL" sz="1200" err="1"/>
                  <a:t>Visible</a:t>
                </a:r>
                <a:r>
                  <a:rPr lang="pl-PL" sz="1200"/>
                  <a:t> </a:t>
                </a:r>
                <a:r>
                  <a:rPr lang="pl-PL" sz="1200" err="1"/>
                  <a:t>demand</a:t>
                </a:r>
                <a:r>
                  <a:rPr lang="pl-PL" sz="1200"/>
                  <a:t> on </a:t>
                </a:r>
                <a:r>
                  <a:rPr lang="pl-PL" sz="1200" err="1"/>
                  <a:t>customer</a:t>
                </a:r>
                <a:r>
                  <a:rPr lang="pl-PL" sz="1200"/>
                  <a:t> w</a:t>
                </a:r>
                <a:r>
                  <a:rPr lang="en-US" sz="1200" err="1"/>
                  <a:t>orkloads</a:t>
                </a:r>
                <a:r>
                  <a:rPr lang="en-US" sz="1200"/>
                  <a:t> migration to Azure</a:t>
                </a:r>
                <a:r>
                  <a:rPr lang="pl-PL" sz="1200"/>
                  <a:t>.</a:t>
                </a:r>
              </a:p>
              <a:p>
                <a:pPr marL="117475" indent="-117475">
                  <a:buFont typeface="Arial" panose="020B0604020202020204" pitchFamily="34" charset="0"/>
                  <a:buChar char="•"/>
                </a:pPr>
                <a:r>
                  <a:rPr lang="pl-PL" sz="1200" err="1"/>
                  <a:t>Traditional</a:t>
                </a:r>
                <a:r>
                  <a:rPr lang="pl-PL" sz="1200"/>
                  <a:t> </a:t>
                </a:r>
                <a:r>
                  <a:rPr lang="pl-PL" sz="1200" err="1"/>
                  <a:t>local</a:t>
                </a:r>
                <a:r>
                  <a:rPr lang="pl-PL" sz="1200"/>
                  <a:t> </a:t>
                </a:r>
                <a:r>
                  <a:rPr lang="pl-PL" sz="1200" err="1"/>
                  <a:t>hosters</a:t>
                </a:r>
                <a:r>
                  <a:rPr lang="pl-PL" sz="1200"/>
                  <a:t> market with </a:t>
                </a:r>
                <a:r>
                  <a:rPr lang="pl-PL" sz="1200" err="1"/>
                  <a:t>competitive</a:t>
                </a:r>
                <a:r>
                  <a:rPr lang="pl-PL" sz="1200"/>
                  <a:t> </a:t>
                </a:r>
                <a:r>
                  <a:rPr lang="pl-PL" sz="1200" err="1"/>
                  <a:t>offer</a:t>
                </a:r>
                <a:r>
                  <a:rPr lang="pl-PL" sz="1200"/>
                  <a:t>.  </a:t>
                </a:r>
              </a:p>
            </p:txBody>
          </p:sp>
          <p:sp>
            <p:nvSpPr>
              <p:cNvPr id="9" name="TextBox 8">
                <a:extLst>
                  <a:ext uri="{FF2B5EF4-FFF2-40B4-BE49-F238E27FC236}">
                    <a16:creationId xmlns:a16="http://schemas.microsoft.com/office/drawing/2014/main" id="{6B5CC616-ED81-47CD-B387-3BA27AA0726B}"/>
                  </a:ext>
                </a:extLst>
              </p:cNvPr>
              <p:cNvSpPr txBox="1"/>
              <p:nvPr/>
            </p:nvSpPr>
            <p:spPr>
              <a:xfrm>
                <a:off x="4017773" y="711202"/>
                <a:ext cx="3740589" cy="833307"/>
              </a:xfrm>
              <a:prstGeom prst="rect">
                <a:avLst/>
              </a:prstGeom>
              <a:noFill/>
              <a:ln>
                <a:solidFill>
                  <a:srgbClr val="7F7F7F"/>
                </a:solidFill>
              </a:ln>
            </p:spPr>
            <p:txBody>
              <a:bodyPr wrap="square" rtlCol="0">
                <a:spAutoFit/>
              </a:bodyPr>
              <a:lstStyle/>
              <a:p>
                <a:r>
                  <a:rPr lang="en-US" sz="1374" b="1">
                    <a:solidFill>
                      <a:schemeClr val="tx1">
                        <a:lumMod val="75000"/>
                        <a:lumOff val="25000"/>
                      </a:schemeClr>
                    </a:solidFill>
                  </a:rPr>
                  <a:t>2. Dependencies/Blockers in my Area</a:t>
                </a:r>
              </a:p>
              <a:p>
                <a:pPr marL="117475" indent="-117475">
                  <a:buFont typeface="Arial" panose="020B0604020202020204" pitchFamily="34" charset="0"/>
                  <a:buChar char="•"/>
                </a:pPr>
                <a:r>
                  <a:rPr lang="pl-PL" sz="1200"/>
                  <a:t>P</a:t>
                </a:r>
                <a:r>
                  <a:rPr lang="en-US" sz="1200" err="1"/>
                  <a:t>enetration</a:t>
                </a:r>
                <a:r>
                  <a:rPr lang="en-US" sz="1200"/>
                  <a:t> of Open source </a:t>
                </a:r>
                <a:r>
                  <a:rPr lang="pl-PL" sz="1200"/>
                  <a:t>management </a:t>
                </a:r>
                <a:r>
                  <a:rPr lang="en-US" sz="1200"/>
                  <a:t>solutions</a:t>
                </a:r>
                <a:r>
                  <a:rPr lang="pl-PL" sz="1200"/>
                  <a:t>. </a:t>
                </a:r>
                <a:endParaRPr lang="en-US" sz="1200"/>
              </a:p>
              <a:p>
                <a:pPr marL="117475" indent="-117475">
                  <a:buFont typeface="Arial" panose="020B0604020202020204" pitchFamily="34" charset="0"/>
                  <a:buChar char="•"/>
                </a:pPr>
                <a:r>
                  <a:rPr lang="en-US" sz="1200"/>
                  <a:t>Availability of Azure </a:t>
                </a:r>
                <a:r>
                  <a:rPr lang="pl-PL" sz="1200"/>
                  <a:t>S</a:t>
                </a:r>
                <a:r>
                  <a:rPr lang="en-US" sz="1200"/>
                  <a:t>tack</a:t>
                </a:r>
              </a:p>
              <a:p>
                <a:pPr marL="117475" indent="-117475">
                  <a:buFont typeface="Arial" panose="020B0604020202020204" pitchFamily="34" charset="0"/>
                  <a:buChar char="•"/>
                </a:pPr>
                <a:r>
                  <a:rPr lang="en-US" sz="1200"/>
                  <a:t>Partner readiness </a:t>
                </a:r>
                <a:endParaRPr lang="en-US" sz="1400"/>
              </a:p>
            </p:txBody>
          </p:sp>
        </p:grpSp>
        <p:sp>
          <p:nvSpPr>
            <p:cNvPr id="11" name="Rectangle 10">
              <a:extLst>
                <a:ext uri="{FF2B5EF4-FFF2-40B4-BE49-F238E27FC236}">
                  <a16:creationId xmlns:a16="http://schemas.microsoft.com/office/drawing/2014/main" id="{C58E8F76-C2EF-4403-9F8D-3518DE3FD32C}"/>
                </a:ext>
              </a:extLst>
            </p:cNvPr>
            <p:cNvSpPr/>
            <p:nvPr/>
          </p:nvSpPr>
          <p:spPr>
            <a:xfrm>
              <a:off x="-356431" y="1741962"/>
              <a:ext cx="5876248" cy="984782"/>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96214">
                <a:defRPr/>
              </a:pPr>
              <a:r>
                <a:rPr lang="en-GB" sz="1371" kern="0">
                  <a:solidFill>
                    <a:schemeClr val="tx1"/>
                  </a:solidFill>
                </a:rPr>
                <a:t>4. LOCAL BUSINESS OBJECTIVES + </a:t>
              </a:r>
              <a:r>
                <a:rPr lang="en-GB" sz="1371" b="1" kern="0">
                  <a:solidFill>
                    <a:schemeClr val="tx1"/>
                  </a:solidFill>
                  <a:latin typeface="+mj-lt"/>
                </a:rPr>
                <a:t>TARGET OUTCOMES:</a:t>
              </a:r>
              <a:endParaRPr lang="en-US" sz="1371" b="1" kern="0">
                <a:solidFill>
                  <a:schemeClr val="tx1"/>
                </a:solidFill>
                <a:latin typeface="+mj-lt"/>
              </a:endParaRPr>
            </a:p>
            <a:p>
              <a:pPr marL="285750" indent="-285750" defTabSz="896214">
                <a:buFont typeface="Arial" panose="020B0604020202020204" pitchFamily="34" charset="0"/>
                <a:buChar char="•"/>
                <a:defRPr/>
              </a:pPr>
              <a:r>
                <a:rPr lang="en-US" sz="1200" b="1" kern="0">
                  <a:solidFill>
                    <a:schemeClr val="tx1"/>
                  </a:solidFill>
                  <a:latin typeface="+mj-lt"/>
                </a:rPr>
                <a:t>5 Azure </a:t>
              </a:r>
              <a:r>
                <a:rPr lang="pl-PL" sz="1200" b="1" kern="0">
                  <a:solidFill>
                    <a:schemeClr val="tx1"/>
                  </a:solidFill>
                  <a:latin typeface="+mj-lt"/>
                </a:rPr>
                <a:t>S</a:t>
              </a:r>
              <a:r>
                <a:rPr lang="en-US" sz="1200" b="1" kern="0">
                  <a:solidFill>
                    <a:schemeClr val="tx1"/>
                  </a:solidFill>
                  <a:latin typeface="+mj-lt"/>
                </a:rPr>
                <a:t>tack </a:t>
              </a:r>
              <a:r>
                <a:rPr lang="en-US" sz="1200" kern="0">
                  <a:solidFill>
                    <a:schemeClr val="tx1"/>
                  </a:solidFill>
                  <a:latin typeface="+mj-lt"/>
                </a:rPr>
                <a:t>deployments, in case of availability in </a:t>
              </a:r>
              <a:r>
                <a:rPr lang="pl-PL" sz="1200" kern="0">
                  <a:solidFill>
                    <a:schemeClr val="tx1"/>
                  </a:solidFill>
                  <a:latin typeface="+mj-lt"/>
                </a:rPr>
                <a:t>RU/</a:t>
              </a:r>
              <a:r>
                <a:rPr lang="en-US" sz="1200" kern="0">
                  <a:solidFill>
                    <a:schemeClr val="tx1"/>
                  </a:solidFill>
                  <a:latin typeface="+mj-lt"/>
                </a:rPr>
                <a:t>PL/CZ/HU/Baltics</a:t>
              </a:r>
            </a:p>
            <a:p>
              <a:pPr marL="285750" indent="-285750" defTabSz="896214">
                <a:buFont typeface="Arial" panose="020B0604020202020204" pitchFamily="34" charset="0"/>
                <a:buChar char="•"/>
                <a:defRPr/>
              </a:pPr>
              <a:r>
                <a:rPr lang="pl-PL" sz="1200" b="1" kern="0">
                  <a:solidFill>
                    <a:schemeClr val="tx1"/>
                  </a:solidFill>
                  <a:latin typeface="+mj-lt"/>
                </a:rPr>
                <a:t>10</a:t>
              </a:r>
              <a:r>
                <a:rPr lang="en-US" sz="1200" b="1" kern="0">
                  <a:solidFill>
                    <a:schemeClr val="tx1"/>
                  </a:solidFill>
                  <a:latin typeface="+mj-lt"/>
                </a:rPr>
                <a:t> Azure CSP Hi</a:t>
              </a:r>
              <a:r>
                <a:rPr lang="pl-PL" sz="1200" b="1" kern="0">
                  <a:solidFill>
                    <a:schemeClr val="tx1"/>
                  </a:solidFill>
                  <a:latin typeface="+mj-lt"/>
                </a:rPr>
                <a:t>P</a:t>
              </a:r>
              <a:r>
                <a:rPr lang="en-US" sz="1200" b="1" kern="0">
                  <a:solidFill>
                    <a:schemeClr val="tx1"/>
                  </a:solidFill>
                  <a:latin typeface="+mj-lt"/>
                </a:rPr>
                <a:t>o</a:t>
              </a:r>
              <a:r>
                <a:rPr lang="pl-PL" sz="1200" b="1" kern="0">
                  <a:solidFill>
                    <a:schemeClr val="tx1"/>
                  </a:solidFill>
                  <a:latin typeface="+mj-lt"/>
                </a:rPr>
                <a:t> from MPL with 0.5 M revenue: &gt; 15 customers and &gt; 5 K Azure RR. </a:t>
              </a:r>
              <a:endParaRPr lang="en-US" sz="1200" b="1" kern="0">
                <a:solidFill>
                  <a:schemeClr val="tx1"/>
                </a:solidFill>
                <a:latin typeface="+mj-lt"/>
              </a:endParaRPr>
            </a:p>
            <a:p>
              <a:pPr marL="285750" indent="-285750" defTabSz="896214">
                <a:buFont typeface="Arial" panose="020B0604020202020204" pitchFamily="34" charset="0"/>
                <a:buChar char="•"/>
                <a:defRPr/>
              </a:pPr>
              <a:r>
                <a:rPr lang="pl-PL" sz="1200" b="1" kern="0">
                  <a:solidFill>
                    <a:schemeClr val="tx1"/>
                  </a:solidFill>
                  <a:latin typeface="+mj-lt"/>
                </a:rPr>
                <a:t>0.8 </a:t>
              </a:r>
              <a:r>
                <a:rPr lang="en-US" sz="1200" b="1" kern="0">
                  <a:solidFill>
                    <a:schemeClr val="tx1"/>
                  </a:solidFill>
                  <a:latin typeface="+mj-lt"/>
                </a:rPr>
                <a:t>M Azure </a:t>
              </a:r>
              <a:r>
                <a:rPr lang="en-US" sz="1200" kern="0">
                  <a:solidFill>
                    <a:schemeClr val="tx1"/>
                  </a:solidFill>
                  <a:latin typeface="+mj-lt"/>
                </a:rPr>
                <a:t>consumed revenue from </a:t>
              </a:r>
              <a:r>
                <a:rPr lang="pl-PL" sz="1200" kern="0">
                  <a:solidFill>
                    <a:schemeClr val="tx1"/>
                  </a:solidFill>
                  <a:latin typeface="+mj-lt"/>
                </a:rPr>
                <a:t>customers workloads migrations</a:t>
              </a:r>
              <a:r>
                <a:rPr lang="en-US" sz="1200" kern="0">
                  <a:solidFill>
                    <a:schemeClr val="tx1"/>
                  </a:solidFill>
                  <a:latin typeface="+mj-lt"/>
                </a:rPr>
                <a:t>.</a:t>
              </a:r>
            </a:p>
            <a:p>
              <a:pPr marL="285750" indent="-285750" defTabSz="896214">
                <a:buFont typeface="Arial" panose="020B0604020202020204" pitchFamily="34" charset="0"/>
                <a:buChar char="•"/>
                <a:defRPr/>
              </a:pPr>
              <a:r>
                <a:rPr lang="pl-PL" sz="1200" b="1" kern="0">
                  <a:solidFill>
                    <a:schemeClr val="tx1"/>
                  </a:solidFill>
                  <a:latin typeface="+mj-lt"/>
                </a:rPr>
                <a:t>5</a:t>
              </a:r>
              <a:r>
                <a:rPr lang="en-US" sz="1200" b="1" kern="0">
                  <a:solidFill>
                    <a:schemeClr val="tx1"/>
                  </a:solidFill>
                  <a:latin typeface="+mj-lt"/>
                </a:rPr>
                <a:t> </a:t>
              </a:r>
              <a:r>
                <a:rPr lang="pl-PL" sz="1200" b="1" kern="0">
                  <a:solidFill>
                    <a:schemeClr val="tx1"/>
                  </a:solidFill>
                  <a:latin typeface="+mj-lt"/>
                </a:rPr>
                <a:t>x </a:t>
              </a:r>
              <a:r>
                <a:rPr lang="en-US" sz="1200" b="1" kern="0" err="1">
                  <a:solidFill>
                    <a:schemeClr val="tx1"/>
                  </a:solidFill>
                  <a:latin typeface="+mj-lt"/>
                </a:rPr>
                <a:t>Hosters</a:t>
              </a:r>
              <a:r>
                <a:rPr lang="en-US" sz="1200" b="1" kern="0">
                  <a:solidFill>
                    <a:schemeClr val="tx1"/>
                  </a:solidFill>
                  <a:latin typeface="+mj-lt"/>
                </a:rPr>
                <a:t> </a:t>
              </a:r>
              <a:r>
                <a:rPr lang="pl-PL" sz="1200" b="1" kern="0">
                  <a:solidFill>
                    <a:schemeClr val="tx1"/>
                  </a:solidFill>
                  <a:latin typeface="+mj-lt"/>
                </a:rPr>
                <a:t>DC </a:t>
              </a:r>
              <a:r>
                <a:rPr lang="en-US" sz="1200" b="1" kern="0">
                  <a:solidFill>
                    <a:schemeClr val="tx1"/>
                  </a:solidFill>
                  <a:latin typeface="+mj-lt"/>
                </a:rPr>
                <a:t>optimized</a:t>
              </a:r>
              <a:r>
                <a:rPr lang="pl-PL" sz="1200" kern="0">
                  <a:solidFill>
                    <a:schemeClr val="tx1"/>
                  </a:solidFill>
                  <a:latin typeface="+mj-lt"/>
                </a:rPr>
                <a:t>. </a:t>
              </a:r>
              <a:endParaRPr lang="en-US" sz="1200" kern="0">
                <a:solidFill>
                  <a:schemeClr val="tx1"/>
                </a:solidFill>
                <a:latin typeface="+mj-lt"/>
              </a:endParaRPr>
            </a:p>
            <a:p>
              <a:pPr marL="285750" indent="-285750" defTabSz="896214">
                <a:buFont typeface="Arial" panose="020B0604020202020204" pitchFamily="34" charset="0"/>
                <a:buChar char="•"/>
                <a:defRPr/>
              </a:pPr>
              <a:endParaRPr lang="en-US" sz="1371" b="1" kern="0">
                <a:solidFill>
                  <a:schemeClr val="tx1"/>
                </a:solidFill>
                <a:latin typeface="+mj-lt"/>
              </a:endParaRPr>
            </a:p>
            <a:p>
              <a:pPr defTabSz="896214">
                <a:defRPr/>
              </a:pPr>
              <a:endParaRPr lang="en-US" sz="1371" b="1" kern="0">
                <a:solidFill>
                  <a:schemeClr val="tx1"/>
                </a:solidFill>
                <a:latin typeface="+mj-lt"/>
              </a:endParaRPr>
            </a:p>
            <a:p>
              <a:pPr defTabSz="896214">
                <a:defRPr/>
              </a:pPr>
              <a:endParaRPr lang="en-US" sz="1371" b="1" kern="0">
                <a:solidFill>
                  <a:schemeClr val="tx1"/>
                </a:solidFill>
                <a:latin typeface="+mj-lt"/>
              </a:endParaRPr>
            </a:p>
            <a:p>
              <a:pPr defTabSz="896214">
                <a:defRPr/>
              </a:pPr>
              <a:endParaRPr lang="en-US" sz="1371" b="1" kern="0">
                <a:solidFill>
                  <a:schemeClr val="tx1"/>
                </a:solidFill>
                <a:latin typeface="+mj-lt"/>
              </a:endParaRPr>
            </a:p>
          </p:txBody>
        </p:sp>
        <p:sp>
          <p:nvSpPr>
            <p:cNvPr id="13" name="Rectangle 12">
              <a:extLst>
                <a:ext uri="{FF2B5EF4-FFF2-40B4-BE49-F238E27FC236}">
                  <a16:creationId xmlns:a16="http://schemas.microsoft.com/office/drawing/2014/main" id="{22B2E1A9-5568-4E79-A7F2-77D0927AD691}"/>
                </a:ext>
              </a:extLst>
            </p:cNvPr>
            <p:cNvSpPr/>
            <p:nvPr/>
          </p:nvSpPr>
          <p:spPr>
            <a:xfrm>
              <a:off x="-356431" y="5075210"/>
              <a:ext cx="5876249" cy="1445427"/>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96214">
                <a:defRPr/>
              </a:pPr>
              <a:r>
                <a:rPr lang="pl-PL" sz="1371" b="1" kern="0">
                  <a:solidFill>
                    <a:schemeClr val="tx1">
                      <a:lumMod val="75000"/>
                      <a:lumOff val="25000"/>
                    </a:schemeClr>
                  </a:solidFill>
                  <a:latin typeface="+mj-lt"/>
                </a:rPr>
                <a:t>6</a:t>
              </a:r>
              <a:r>
                <a:rPr lang="en-GB" sz="1371" b="1" kern="0">
                  <a:solidFill>
                    <a:schemeClr val="tx1">
                      <a:lumMod val="75000"/>
                      <a:lumOff val="25000"/>
                    </a:schemeClr>
                  </a:solidFill>
                  <a:latin typeface="+mj-lt"/>
                </a:rPr>
                <a:t>. </a:t>
              </a:r>
              <a:r>
                <a:rPr lang="pl-PL" sz="1371" b="1" kern="0">
                  <a:solidFill>
                    <a:schemeClr val="tx1">
                      <a:lumMod val="75000"/>
                      <a:lumOff val="25000"/>
                    </a:schemeClr>
                  </a:solidFill>
                  <a:latin typeface="+mj-lt"/>
                </a:rPr>
                <a:t>Top </a:t>
              </a:r>
              <a:r>
                <a:rPr lang="pl-PL" sz="1371" b="1" kern="0" err="1">
                  <a:solidFill>
                    <a:schemeClr val="tx1">
                      <a:lumMod val="75000"/>
                      <a:lumOff val="25000"/>
                    </a:schemeClr>
                  </a:solidFill>
                  <a:latin typeface="+mj-lt"/>
                </a:rPr>
                <a:t>partners</a:t>
              </a:r>
              <a:r>
                <a:rPr lang="pl-PL" sz="1371" b="1" kern="0">
                  <a:solidFill>
                    <a:schemeClr val="tx1">
                      <a:lumMod val="75000"/>
                      <a:lumOff val="25000"/>
                    </a:schemeClr>
                  </a:solidFill>
                  <a:latin typeface="+mj-lt"/>
                </a:rPr>
                <a:t> and expected outcome:</a:t>
              </a:r>
              <a:endParaRPr lang="en-US" sz="1371" b="1" kern="0">
                <a:solidFill>
                  <a:schemeClr val="tx1">
                    <a:lumMod val="75000"/>
                    <a:lumOff val="25000"/>
                  </a:schemeClr>
                </a:solidFill>
                <a:latin typeface="+mj-lt"/>
              </a:endParaRPr>
            </a:p>
            <a:p>
              <a:pPr defTabSz="896214">
                <a:defRPr/>
              </a:pPr>
              <a:r>
                <a:rPr lang="pl-PL" sz="1200" b="1" kern="0">
                  <a:solidFill>
                    <a:schemeClr val="tx1"/>
                  </a:solidFill>
                </a:rPr>
                <a:t>Partners: </a:t>
              </a:r>
            </a:p>
            <a:p>
              <a:pPr marL="171450" indent="-171450" defTabSz="896214">
                <a:buFont typeface="Arial" panose="020B0604020202020204" pitchFamily="34" charset="0"/>
                <a:buChar char="•"/>
                <a:defRPr/>
              </a:pPr>
              <a:r>
                <a:rPr lang="en-US" sz="1100" b="1" kern="0">
                  <a:solidFill>
                    <a:schemeClr val="tx1"/>
                  </a:solidFill>
                </a:rPr>
                <a:t>Azure Stack: </a:t>
              </a:r>
              <a:r>
                <a:rPr lang="en-US" sz="1100" kern="0">
                  <a:solidFill>
                    <a:schemeClr val="tx1"/>
                  </a:solidFill>
                </a:rPr>
                <a:t>Beyond; T-Systems; </a:t>
              </a:r>
              <a:r>
                <a:rPr lang="en-US" sz="1100" kern="0" err="1">
                  <a:solidFill>
                    <a:schemeClr val="tx1"/>
                  </a:solidFill>
                </a:rPr>
                <a:t>Telia</a:t>
              </a:r>
              <a:r>
                <a:rPr lang="en-US" sz="1100" kern="0">
                  <a:solidFill>
                    <a:schemeClr val="tx1"/>
                  </a:solidFill>
                </a:rPr>
                <a:t> </a:t>
              </a:r>
              <a:r>
                <a:rPr lang="en-US" sz="1100" kern="0" err="1">
                  <a:solidFill>
                    <a:schemeClr val="tx1"/>
                  </a:solidFill>
                </a:rPr>
                <a:t>Eesti</a:t>
              </a:r>
              <a:r>
                <a:rPr lang="en-US" sz="1100" kern="0">
                  <a:solidFill>
                    <a:schemeClr val="tx1"/>
                  </a:solidFill>
                </a:rPr>
                <a:t>;</a:t>
              </a:r>
              <a:r>
                <a:rPr lang="pl-PL" sz="1100" kern="0">
                  <a:solidFill>
                    <a:schemeClr val="tx1"/>
                  </a:solidFill>
                </a:rPr>
                <a:t> EAI Partners. </a:t>
              </a:r>
              <a:endParaRPr lang="en-US" sz="1100" kern="0">
                <a:solidFill>
                  <a:schemeClr val="tx1"/>
                </a:solidFill>
              </a:endParaRPr>
            </a:p>
            <a:p>
              <a:pPr marL="171450" indent="-171450" defTabSz="896214">
                <a:buFont typeface="Arial" panose="020B0604020202020204" pitchFamily="34" charset="0"/>
                <a:buChar char="•"/>
                <a:defRPr/>
              </a:pPr>
              <a:r>
                <a:rPr lang="en-US" sz="1100" b="1" kern="0">
                  <a:solidFill>
                    <a:schemeClr val="tx1"/>
                  </a:solidFill>
                </a:rPr>
                <a:t>DC </a:t>
              </a:r>
              <a:r>
                <a:rPr lang="pl-PL" sz="1100" b="1" kern="0" err="1">
                  <a:solidFill>
                    <a:schemeClr val="tx1"/>
                  </a:solidFill>
                </a:rPr>
                <a:t>Optimization</a:t>
              </a:r>
              <a:r>
                <a:rPr lang="pl-PL" sz="1100" b="1" kern="0">
                  <a:solidFill>
                    <a:schemeClr val="tx1"/>
                  </a:solidFill>
                </a:rPr>
                <a:t>: </a:t>
              </a:r>
              <a:r>
                <a:rPr lang="en-US" sz="1100" kern="0" err="1">
                  <a:solidFill>
                    <a:schemeClr val="tx1"/>
                  </a:solidFill>
                </a:rPr>
                <a:t>Wizrom</a:t>
              </a:r>
              <a:r>
                <a:rPr lang="en-US" sz="1100" kern="0">
                  <a:solidFill>
                    <a:schemeClr val="tx1"/>
                  </a:solidFill>
                </a:rPr>
                <a:t>; Home.PL</a:t>
              </a:r>
              <a:r>
                <a:rPr lang="pl-PL" sz="1100" kern="0">
                  <a:solidFill>
                    <a:schemeClr val="tx1"/>
                  </a:solidFill>
                </a:rPr>
                <a:t> and </a:t>
              </a:r>
              <a:r>
                <a:rPr lang="pl-PL" sz="1100" kern="0" err="1">
                  <a:solidFill>
                    <a:schemeClr val="tx1"/>
                  </a:solidFill>
                </a:rPr>
                <a:t>Asset</a:t>
              </a:r>
              <a:r>
                <a:rPr lang="pl-PL" sz="1100" kern="0">
                  <a:solidFill>
                    <a:schemeClr val="tx1"/>
                  </a:solidFill>
                </a:rPr>
                <a:t> Heavy Partners</a:t>
              </a:r>
            </a:p>
            <a:p>
              <a:pPr marL="171450" indent="-171450" defTabSz="896214">
                <a:buFont typeface="Arial" panose="020B0604020202020204" pitchFamily="34" charset="0"/>
                <a:buChar char="•"/>
                <a:defRPr/>
              </a:pPr>
              <a:r>
                <a:rPr lang="en-US" sz="1100" b="1" kern="0">
                  <a:solidFill>
                    <a:schemeClr val="tx1"/>
                  </a:solidFill>
                </a:rPr>
                <a:t>Migration</a:t>
              </a:r>
              <a:r>
                <a:rPr lang="pl-PL" sz="1100" b="1" kern="0">
                  <a:solidFill>
                    <a:schemeClr val="tx1"/>
                  </a:solidFill>
                </a:rPr>
                <a:t> and </a:t>
              </a:r>
              <a:r>
                <a:rPr lang="en-US" sz="1100" b="1" kern="0">
                  <a:solidFill>
                    <a:schemeClr val="tx1"/>
                  </a:solidFill>
                </a:rPr>
                <a:t>Azure</a:t>
              </a:r>
              <a:r>
                <a:rPr lang="pl-PL" sz="1100" kern="0">
                  <a:solidFill>
                    <a:schemeClr val="tx1"/>
                  </a:solidFill>
                </a:rPr>
                <a:t>: </a:t>
              </a:r>
              <a:r>
                <a:rPr lang="pl-PL" sz="1100" kern="0" err="1">
                  <a:solidFill>
                    <a:schemeClr val="tx1"/>
                  </a:solidFill>
                </a:rPr>
                <a:t>Syntegra</a:t>
              </a:r>
              <a:r>
                <a:rPr lang="pl-PL" sz="1100" kern="0">
                  <a:solidFill>
                    <a:schemeClr val="tx1"/>
                  </a:solidFill>
                </a:rPr>
                <a:t>, </a:t>
              </a:r>
              <a:r>
                <a:rPr lang="pl-PL" sz="1100" kern="0" err="1">
                  <a:solidFill>
                    <a:schemeClr val="tx1"/>
                  </a:solidFill>
                </a:rPr>
                <a:t>Tcomtech</a:t>
              </a:r>
              <a:r>
                <a:rPr lang="pl-PL" sz="1100" kern="0">
                  <a:solidFill>
                    <a:schemeClr val="tx1"/>
                  </a:solidFill>
                </a:rPr>
                <a:t>, AVIS, </a:t>
              </a:r>
              <a:r>
                <a:rPr lang="pl-PL" sz="1100" kern="0" err="1">
                  <a:solidFill>
                    <a:schemeClr val="tx1"/>
                  </a:solidFill>
                </a:rPr>
                <a:t>Datagroup</a:t>
              </a:r>
              <a:r>
                <a:rPr lang="pl-PL" sz="1100" kern="0">
                  <a:solidFill>
                    <a:schemeClr val="tx1"/>
                  </a:solidFill>
                </a:rPr>
                <a:t>, Cloud4Com, </a:t>
              </a:r>
              <a:r>
                <a:rPr lang="pl-PL" sz="1100" kern="0" err="1">
                  <a:solidFill>
                    <a:schemeClr val="tx1"/>
                  </a:solidFill>
                </a:rPr>
                <a:t>Computime</a:t>
              </a:r>
              <a:r>
                <a:rPr lang="pl-PL" sz="1100" kern="0">
                  <a:solidFill>
                    <a:schemeClr val="tx1"/>
                  </a:solidFill>
                </a:rPr>
                <a:t> </a:t>
              </a:r>
            </a:p>
            <a:p>
              <a:pPr defTabSz="896214">
                <a:defRPr/>
              </a:pPr>
              <a:r>
                <a:rPr lang="en-US" sz="1200" b="1" kern="0">
                  <a:solidFill>
                    <a:schemeClr val="tx1"/>
                  </a:solidFill>
                </a:rPr>
                <a:t>Revenue</a:t>
              </a:r>
              <a:r>
                <a:rPr lang="pl-PL" sz="1200" b="1" kern="0">
                  <a:solidFill>
                    <a:schemeClr val="tx1"/>
                  </a:solidFill>
                </a:rPr>
                <a:t>:</a:t>
              </a:r>
              <a:r>
                <a:rPr lang="en-US" sz="1200" b="1" kern="0">
                  <a:solidFill>
                    <a:schemeClr val="tx1"/>
                  </a:solidFill>
                </a:rPr>
                <a:t> </a:t>
              </a:r>
              <a:endParaRPr lang="pl-PL" sz="1200" b="1" kern="0">
                <a:solidFill>
                  <a:schemeClr val="tx1"/>
                </a:solidFill>
              </a:endParaRPr>
            </a:p>
            <a:p>
              <a:pPr marL="171450" indent="-171450" defTabSz="896214">
                <a:buFont typeface="Arial" panose="020B0604020202020204" pitchFamily="34" charset="0"/>
                <a:buChar char="•"/>
                <a:defRPr/>
              </a:pPr>
              <a:r>
                <a:rPr lang="pl-PL" sz="1100" kern="0">
                  <a:solidFill>
                    <a:schemeClr val="tx1"/>
                  </a:solidFill>
                </a:rPr>
                <a:t>0.8 </a:t>
              </a:r>
              <a:r>
                <a:rPr lang="en-US" sz="1100" kern="0">
                  <a:solidFill>
                    <a:schemeClr val="tx1"/>
                  </a:solidFill>
                </a:rPr>
                <a:t>M </a:t>
              </a:r>
              <a:r>
                <a:rPr lang="pl-PL" sz="1100" kern="0">
                  <a:solidFill>
                    <a:schemeClr val="tx1"/>
                  </a:solidFill>
                </a:rPr>
                <a:t>from c</a:t>
              </a:r>
              <a:r>
                <a:rPr lang="en-US" sz="1100" kern="0" err="1">
                  <a:solidFill>
                    <a:schemeClr val="tx1"/>
                  </a:solidFill>
                </a:rPr>
                <a:t>ustomer</a:t>
              </a:r>
              <a:r>
                <a:rPr lang="pl-PL" sz="1100" kern="0">
                  <a:solidFill>
                    <a:schemeClr val="tx1"/>
                  </a:solidFill>
                </a:rPr>
                <a:t>s </a:t>
              </a:r>
              <a:r>
                <a:rPr lang="pl-PL" sz="1100" kern="0" err="1">
                  <a:solidFill>
                    <a:schemeClr val="tx1"/>
                  </a:solidFill>
                </a:rPr>
                <a:t>workloads</a:t>
              </a:r>
              <a:r>
                <a:rPr lang="pl-PL" sz="1100" kern="0">
                  <a:solidFill>
                    <a:schemeClr val="tx1"/>
                  </a:solidFill>
                </a:rPr>
                <a:t> m</a:t>
              </a:r>
              <a:r>
                <a:rPr lang="en-US" sz="1100" kern="0" err="1">
                  <a:solidFill>
                    <a:schemeClr val="tx1"/>
                  </a:solidFill>
                </a:rPr>
                <a:t>igration</a:t>
              </a:r>
              <a:r>
                <a:rPr lang="pl-PL" sz="1100" kern="0">
                  <a:solidFill>
                    <a:schemeClr val="tx1"/>
                  </a:solidFill>
                </a:rPr>
                <a:t> to Azure (Oracle/</a:t>
              </a:r>
              <a:r>
                <a:rPr lang="pl-PL" sz="1100" kern="0" err="1">
                  <a:solidFill>
                    <a:schemeClr val="tx1"/>
                  </a:solidFill>
                </a:rPr>
                <a:t>Sysbase</a:t>
              </a:r>
              <a:r>
                <a:rPr lang="pl-PL" sz="1100" kern="0">
                  <a:solidFill>
                    <a:schemeClr val="tx1"/>
                  </a:solidFill>
                </a:rPr>
                <a:t>/MySQL to SQL 2017) </a:t>
              </a:r>
            </a:p>
            <a:p>
              <a:pPr marL="171450" indent="-171450" defTabSz="896214">
                <a:buFont typeface="Arial" panose="020B0604020202020204" pitchFamily="34" charset="0"/>
                <a:buChar char="•"/>
                <a:defRPr/>
              </a:pPr>
              <a:r>
                <a:rPr lang="en-US" sz="1100" kern="0">
                  <a:solidFill>
                    <a:schemeClr val="tx1"/>
                  </a:solidFill>
                </a:rPr>
                <a:t>0.</a:t>
              </a:r>
              <a:r>
                <a:rPr lang="pl-PL" sz="1100" kern="0">
                  <a:solidFill>
                    <a:schemeClr val="tx1"/>
                  </a:solidFill>
                </a:rPr>
                <a:t>4</a:t>
              </a:r>
              <a:r>
                <a:rPr lang="en-US" sz="1100" kern="0">
                  <a:solidFill>
                    <a:schemeClr val="tx1"/>
                  </a:solidFill>
                </a:rPr>
                <a:t> </a:t>
              </a:r>
              <a:r>
                <a:rPr lang="pl-PL" sz="1100" kern="0">
                  <a:solidFill>
                    <a:schemeClr val="tx1"/>
                  </a:solidFill>
                </a:rPr>
                <a:t>M from MSP </a:t>
              </a:r>
              <a:r>
                <a:rPr lang="pl-PL" sz="1100" kern="0" err="1">
                  <a:solidFill>
                    <a:schemeClr val="tx1"/>
                  </a:solidFill>
                </a:rPr>
                <a:t>HiPo</a:t>
              </a:r>
              <a:r>
                <a:rPr lang="pl-PL" sz="1100" kern="0">
                  <a:solidFill>
                    <a:schemeClr val="tx1"/>
                  </a:solidFill>
                </a:rPr>
                <a:t> </a:t>
              </a:r>
              <a:r>
                <a:rPr lang="pl-PL" sz="1100" kern="0" err="1">
                  <a:solidFill>
                    <a:schemeClr val="tx1"/>
                  </a:solidFill>
                </a:rPr>
                <a:t>demand</a:t>
              </a:r>
              <a:r>
                <a:rPr lang="pl-PL" sz="1100" kern="0">
                  <a:solidFill>
                    <a:schemeClr val="tx1"/>
                  </a:solidFill>
                </a:rPr>
                <a:t> </a:t>
              </a:r>
              <a:r>
                <a:rPr lang="pl-PL" sz="1100" kern="0" err="1">
                  <a:solidFill>
                    <a:schemeClr val="tx1"/>
                  </a:solidFill>
                </a:rPr>
                <a:t>generation</a:t>
              </a:r>
              <a:r>
                <a:rPr lang="pl-PL" sz="1100" kern="0">
                  <a:solidFill>
                    <a:schemeClr val="tx1"/>
                  </a:solidFill>
                </a:rPr>
                <a:t> </a:t>
              </a:r>
              <a:r>
                <a:rPr lang="pl-PL" sz="1100" kern="0" err="1">
                  <a:solidFill>
                    <a:schemeClr val="tx1"/>
                  </a:solidFill>
                </a:rPr>
                <a:t>campaigns</a:t>
              </a:r>
              <a:r>
                <a:rPr lang="pl-PL" sz="1100" kern="0">
                  <a:solidFill>
                    <a:schemeClr val="tx1"/>
                  </a:solidFill>
                </a:rPr>
                <a:t>. </a:t>
              </a:r>
              <a:endParaRPr lang="en-US" sz="1100" kern="0">
                <a:solidFill>
                  <a:schemeClr val="tx1"/>
                </a:solidFill>
              </a:endParaRPr>
            </a:p>
            <a:p>
              <a:pPr defTabSz="896214">
                <a:defRPr/>
              </a:pPr>
              <a:r>
                <a:rPr lang="pl-PL" sz="1000" kern="0">
                  <a:solidFill>
                    <a:schemeClr val="tx1"/>
                  </a:solidFill>
                </a:rPr>
                <a:t>.  </a:t>
              </a:r>
              <a:r>
                <a:rPr lang="en-US" sz="1000" kern="0">
                  <a:solidFill>
                    <a:schemeClr val="tx1"/>
                  </a:solidFill>
                </a:rPr>
                <a:t> </a:t>
              </a:r>
              <a:endParaRPr lang="en-US" sz="1371" b="1" kern="0">
                <a:solidFill>
                  <a:schemeClr val="tx1"/>
                </a:solidFill>
                <a:latin typeface="+mj-lt"/>
              </a:endParaRPr>
            </a:p>
            <a:p>
              <a:pPr defTabSz="896214">
                <a:defRPr/>
              </a:pPr>
              <a:endParaRPr lang="en-US" sz="1371" b="1" kern="0">
                <a:solidFill>
                  <a:schemeClr val="tx1"/>
                </a:solidFill>
                <a:latin typeface="+mj-lt"/>
              </a:endParaRPr>
            </a:p>
          </p:txBody>
        </p:sp>
      </p:grpSp>
      <p:graphicFrame>
        <p:nvGraphicFramePr>
          <p:cNvPr id="16" name="Table 15"/>
          <p:cNvGraphicFramePr>
            <a:graphicFrameLocks noGrp="1"/>
          </p:cNvGraphicFramePr>
          <p:nvPr>
            <p:extLst>
              <p:ext uri="{D42A27DB-BD31-4B8C-83A1-F6EECF244321}">
                <p14:modId xmlns:p14="http://schemas.microsoft.com/office/powerpoint/2010/main" val="866301862"/>
              </p:ext>
            </p:extLst>
          </p:nvPr>
        </p:nvGraphicFramePr>
        <p:xfrm>
          <a:off x="6305772" y="1791387"/>
          <a:ext cx="5602208" cy="2465305"/>
        </p:xfrm>
        <a:graphic>
          <a:graphicData uri="http://schemas.openxmlformats.org/drawingml/2006/table">
            <a:tbl>
              <a:tblPr>
                <a:tableStyleId>{616DA210-FB5B-4158-B5E0-FEB733F419BA}</a:tableStyleId>
              </a:tblPr>
              <a:tblGrid>
                <a:gridCol w="219719">
                  <a:extLst>
                    <a:ext uri="{9D8B030D-6E8A-4147-A177-3AD203B41FA5}">
                      <a16:colId xmlns:a16="http://schemas.microsoft.com/office/drawing/2014/main" val="1206727105"/>
                    </a:ext>
                  </a:extLst>
                </a:gridCol>
                <a:gridCol w="2001653">
                  <a:extLst>
                    <a:ext uri="{9D8B030D-6E8A-4147-A177-3AD203B41FA5}">
                      <a16:colId xmlns:a16="http://schemas.microsoft.com/office/drawing/2014/main" val="245940988"/>
                    </a:ext>
                  </a:extLst>
                </a:gridCol>
                <a:gridCol w="863600">
                  <a:extLst>
                    <a:ext uri="{9D8B030D-6E8A-4147-A177-3AD203B41FA5}">
                      <a16:colId xmlns:a16="http://schemas.microsoft.com/office/drawing/2014/main" val="3430624284"/>
                    </a:ext>
                  </a:extLst>
                </a:gridCol>
                <a:gridCol w="619165">
                  <a:extLst>
                    <a:ext uri="{9D8B030D-6E8A-4147-A177-3AD203B41FA5}">
                      <a16:colId xmlns:a16="http://schemas.microsoft.com/office/drawing/2014/main" val="4027886329"/>
                    </a:ext>
                  </a:extLst>
                </a:gridCol>
                <a:gridCol w="1898071">
                  <a:extLst>
                    <a:ext uri="{9D8B030D-6E8A-4147-A177-3AD203B41FA5}">
                      <a16:colId xmlns:a16="http://schemas.microsoft.com/office/drawing/2014/main" val="3505313657"/>
                    </a:ext>
                  </a:extLst>
                </a:gridCol>
              </a:tblGrid>
              <a:tr h="316852">
                <a:tc gridSpan="4">
                  <a:txBody>
                    <a:bodyPr/>
                    <a:lstStyle/>
                    <a:p>
                      <a:pPr algn="ctr" fontAlgn="ctr"/>
                      <a:r>
                        <a:rPr lang="en-US" sz="1400" b="1" u="none" strike="noStrike">
                          <a:solidFill>
                            <a:schemeClr val="bg1"/>
                          </a:solidFill>
                          <a:effectLst/>
                        </a:rPr>
                        <a:t>7. MS Tactics and Field</a:t>
                      </a:r>
                      <a:r>
                        <a:rPr lang="en-US" sz="1400" b="1" u="none" strike="noStrike" baseline="0">
                          <a:solidFill>
                            <a:schemeClr val="bg1"/>
                          </a:solidFill>
                          <a:effectLst/>
                        </a:rPr>
                        <a:t> Go Do’s</a:t>
                      </a:r>
                      <a:endParaRPr lang="en-US" sz="1400" b="1" i="0" u="none" strike="noStrike">
                        <a:solidFill>
                          <a:schemeClr val="bg1"/>
                        </a:solidFill>
                        <a:effectLst/>
                        <a:latin typeface="+mj-lt"/>
                      </a:endParaRPr>
                    </a:p>
                  </a:txBody>
                  <a:tcPr marL="9525" marR="9525" marT="9525" marB="0" anchor="ctr">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400" b="1" i="0" u="none" strike="noStrike">
                        <a:solidFill>
                          <a:schemeClr val="bg1"/>
                        </a:solidFill>
                        <a:effectLst/>
                        <a:latin typeface="+mj-lt"/>
                      </a:endParaRPr>
                    </a:p>
                  </a:txBody>
                  <a:tcPr marL="9525" marR="9525" marT="9525" marB="0" anchor="ctr">
                    <a:solidFill>
                      <a:srgbClr val="7F7F7F"/>
                    </a:solidFill>
                  </a:tcPr>
                </a:tc>
                <a:extLst>
                  <a:ext uri="{0D108BD9-81ED-4DB2-BD59-A6C34878D82A}">
                    <a16:rowId xmlns:a16="http://schemas.microsoft.com/office/drawing/2014/main" val="2576622483"/>
                  </a:ext>
                </a:extLst>
              </a:tr>
              <a:tr h="321026">
                <a:tc>
                  <a:txBody>
                    <a:bodyPr/>
                    <a:lstStyle/>
                    <a:p>
                      <a:pPr algn="ctr" fontAlgn="ctr"/>
                      <a:endParaRPr lang="en-US" sz="2000" b="0"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What    </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Who </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When</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370" b="1" i="0" u="none" strike="noStrike">
                          <a:solidFill>
                            <a:schemeClr val="bg1"/>
                          </a:solidFill>
                          <a:effectLst/>
                          <a:latin typeface="Calibri Light" panose="020F0302020204030204" pitchFamily="34" charset="0"/>
                        </a:rPr>
                        <a:t>Expected Outcome / Revenue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extLst>
                  <a:ext uri="{0D108BD9-81ED-4DB2-BD59-A6C34878D82A}">
                    <a16:rowId xmlns:a16="http://schemas.microsoft.com/office/drawing/2014/main" val="3347755063"/>
                  </a:ext>
                </a:extLst>
              </a:tr>
              <a:tr h="385174">
                <a:tc>
                  <a:txBody>
                    <a:bodyPr/>
                    <a:lstStyle/>
                    <a:p>
                      <a:pPr algn="ctr" fontAlgn="ctr"/>
                      <a:r>
                        <a:rPr lang="en-US" sz="1100" u="none" strike="noStrike">
                          <a:effectLst/>
                          <a:latin typeface="+mj-lt"/>
                        </a:rPr>
                        <a:t>1</a:t>
                      </a:r>
                      <a:endParaRPr lang="en-US" sz="1100" b="0" i="0" u="none" strike="noStrike">
                        <a:solidFill>
                          <a:srgbClr val="000000"/>
                        </a:solidFill>
                        <a:effectLst/>
                        <a:latin typeface="+mj-lt"/>
                      </a:endParaRPr>
                    </a:p>
                  </a:txBody>
                  <a:tcPr marL="9525" marR="9525" marT="9525" marB="0" anchor="ctr"/>
                </a:tc>
                <a:tc>
                  <a:txBody>
                    <a:bodyPr/>
                    <a:lstStyle/>
                    <a:p>
                      <a:pPr algn="l" fontAlgn="ctr"/>
                      <a:r>
                        <a:rPr lang="pl-PL" sz="1100" b="0" i="0" u="none" strike="noStrike">
                          <a:solidFill>
                            <a:srgbClr val="000000"/>
                          </a:solidFill>
                          <a:effectLst/>
                          <a:latin typeface="+mj-lt"/>
                        </a:rPr>
                        <a:t>Deploy Azure Stack on availability</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PDM + PTS</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FY18</a:t>
                      </a:r>
                      <a:endParaRPr lang="en-US" sz="1100" b="0" i="0" u="none" strike="noStrike">
                        <a:solidFill>
                          <a:srgbClr val="000000"/>
                        </a:solidFill>
                        <a:effectLst/>
                        <a:latin typeface="+mj-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100" b="0" i="0" u="none" strike="noStrike" kern="1200">
                          <a:solidFill>
                            <a:srgbClr val="000000"/>
                          </a:solidFill>
                          <a:effectLst/>
                          <a:latin typeface="+mn-lt"/>
                          <a:ea typeface="+mn-ea"/>
                          <a:cs typeface="+mn-cs"/>
                        </a:rPr>
                        <a:t>5 AS Deployment</a:t>
                      </a:r>
                      <a:endParaRPr lang="pl-PL" sz="11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286352346"/>
                  </a:ext>
                </a:extLst>
              </a:tr>
              <a:tr h="216212">
                <a:tc>
                  <a:txBody>
                    <a:bodyPr/>
                    <a:lstStyle/>
                    <a:p>
                      <a:pPr algn="ctr" fontAlgn="ctr"/>
                      <a:r>
                        <a:rPr lang="en-US" sz="1100" u="none" strike="noStrike">
                          <a:effectLst/>
                          <a:latin typeface="+mj-lt"/>
                        </a:rPr>
                        <a:t>2</a:t>
                      </a:r>
                      <a:endParaRPr lang="en-US" sz="1100" b="0" i="0" u="none" strike="noStrike">
                        <a:solidFill>
                          <a:srgbClr val="000000"/>
                        </a:solidFill>
                        <a:effectLst/>
                        <a:latin typeface="+mj-lt"/>
                      </a:endParaRPr>
                    </a:p>
                  </a:txBody>
                  <a:tcPr marL="9525" marR="9525" marT="9525" marB="0" anchor="ctr"/>
                </a:tc>
                <a:tc>
                  <a:txBody>
                    <a:bodyPr/>
                    <a:lstStyle/>
                    <a:p>
                      <a:pPr algn="l" fontAlgn="ctr"/>
                      <a:r>
                        <a:rPr lang="pl-PL" sz="1100" b="0" i="0" u="none" strike="noStrike">
                          <a:solidFill>
                            <a:srgbClr val="000000"/>
                          </a:solidFill>
                          <a:effectLst/>
                          <a:latin typeface="+mj-lt"/>
                        </a:rPr>
                        <a:t>Drive programmatic c</a:t>
                      </a:r>
                      <a:r>
                        <a:rPr lang="en-US" sz="1100" b="0" i="0" u="none" strike="noStrike">
                          <a:solidFill>
                            <a:srgbClr val="000000"/>
                          </a:solidFill>
                          <a:effectLst/>
                          <a:latin typeface="+mj-lt"/>
                        </a:rPr>
                        <a:t>u</a:t>
                      </a:r>
                      <a:r>
                        <a:rPr lang="pl-PL" sz="1100" b="0" i="0" u="none" strike="noStrike">
                          <a:solidFill>
                            <a:srgbClr val="000000"/>
                          </a:solidFill>
                          <a:effectLst/>
                          <a:latin typeface="+mj-lt"/>
                        </a:rPr>
                        <a:t>stomer workloads migration to Azure </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PDM + PTS</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FY18</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0.6 M; 60 workloads migarted</a:t>
                      </a:r>
                      <a:endParaRPr lang="en-US" sz="11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543900702"/>
                  </a:ext>
                </a:extLst>
              </a:tr>
              <a:tr h="216212">
                <a:tc>
                  <a:txBody>
                    <a:bodyPr/>
                    <a:lstStyle/>
                    <a:p>
                      <a:pPr algn="ctr" fontAlgn="ctr"/>
                      <a:r>
                        <a:rPr lang="en-US" sz="1100" u="none" strike="noStrike">
                          <a:effectLst/>
                          <a:latin typeface="+mj-lt"/>
                        </a:rPr>
                        <a:t>3</a:t>
                      </a:r>
                      <a:endParaRPr lang="en-US" sz="1100" b="0" i="0" u="none" strike="noStrike">
                        <a:solidFill>
                          <a:srgbClr val="000000"/>
                        </a:solidFill>
                        <a:effectLst/>
                        <a:latin typeface="+mj-lt"/>
                      </a:endParaRPr>
                    </a:p>
                  </a:txBody>
                  <a:tcPr marL="9525" marR="9525" marT="9525" marB="0" anchor="ctr"/>
                </a:tc>
                <a:tc>
                  <a:txBody>
                    <a:bodyPr/>
                    <a:lstStyle/>
                    <a:p>
                      <a:pPr algn="l" fontAlgn="ctr"/>
                      <a:r>
                        <a:rPr lang="pl-PL" sz="1100" b="0" i="0" u="none" strike="noStrike">
                          <a:solidFill>
                            <a:srgbClr val="000000"/>
                          </a:solidFill>
                          <a:effectLst/>
                          <a:latin typeface="+mj-lt"/>
                        </a:rPr>
                        <a:t>Land Azure CSP HiPo framework through top MSP’s</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kern="1200">
                          <a:solidFill>
                            <a:srgbClr val="000000"/>
                          </a:solidFill>
                          <a:effectLst/>
                          <a:latin typeface="+mn-lt"/>
                          <a:ea typeface="+mn-ea"/>
                          <a:cs typeface="+mn-cs"/>
                        </a:rPr>
                        <a:t>PDM + PTS</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FY18</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0.4 M</a:t>
                      </a:r>
                      <a:endParaRPr lang="en-US" sz="11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878968974"/>
                  </a:ext>
                </a:extLst>
              </a:tr>
              <a:tr h="301763">
                <a:tc>
                  <a:txBody>
                    <a:bodyPr/>
                    <a:lstStyle/>
                    <a:p>
                      <a:pPr algn="ctr" fontAlgn="ctr"/>
                      <a:r>
                        <a:rPr lang="en-US" sz="1100" u="none" strike="noStrike">
                          <a:effectLst/>
                          <a:latin typeface="+mj-lt"/>
                        </a:rPr>
                        <a:t>4</a:t>
                      </a:r>
                      <a:endParaRPr lang="en-US" sz="1100" b="0" i="0" u="none" strike="noStrike">
                        <a:solidFill>
                          <a:srgbClr val="000000"/>
                        </a:solidFill>
                        <a:effectLst/>
                        <a:latin typeface="+mj-lt"/>
                      </a:endParaRPr>
                    </a:p>
                  </a:txBody>
                  <a:tcPr marL="9525" marR="9525" marT="9525" marB="0" anchor="ctr"/>
                </a:tc>
                <a:tc>
                  <a:txBody>
                    <a:bodyPr/>
                    <a:lstStyle/>
                    <a:p>
                      <a:pPr algn="l" fontAlgn="ctr"/>
                      <a:r>
                        <a:rPr lang="pl-PL" sz="1100" b="0" i="0" u="none" strike="noStrike">
                          <a:solidFill>
                            <a:srgbClr val="000000"/>
                          </a:solidFill>
                          <a:effectLst/>
                          <a:latin typeface="+mj-lt"/>
                        </a:rPr>
                        <a:t>Drive MSP DC optimization</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kern="1200">
                          <a:solidFill>
                            <a:srgbClr val="000000"/>
                          </a:solidFill>
                          <a:effectLst/>
                          <a:latin typeface="+mn-lt"/>
                          <a:ea typeface="+mn-ea"/>
                          <a:cs typeface="+mn-cs"/>
                        </a:rPr>
                        <a:t>PDM + PTS</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FY18 </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5 x DC optimized in CEE</a:t>
                      </a:r>
                    </a:p>
                    <a:p>
                      <a:pPr algn="ctr" fontAlgn="ctr"/>
                      <a:endParaRPr lang="en-US" sz="11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448877676"/>
                  </a:ext>
                </a:extLst>
              </a:tr>
              <a:tr h="301763">
                <a:tc>
                  <a:txBody>
                    <a:bodyPr/>
                    <a:lstStyle/>
                    <a:p>
                      <a:pPr marL="0" algn="ctr" defTabSz="914400" rtl="0" eaLnBrk="1" fontAlgn="ctr" latinLnBrk="0" hangingPunct="1"/>
                      <a:r>
                        <a:rPr lang="en-US" sz="1100" u="none" strike="noStrike" kern="1200">
                          <a:solidFill>
                            <a:schemeClr val="tx1"/>
                          </a:solidFill>
                          <a:effectLst/>
                          <a:latin typeface="+mj-lt"/>
                          <a:ea typeface="+mn-ea"/>
                          <a:cs typeface="+mn-cs"/>
                        </a:rPr>
                        <a:t>5</a:t>
                      </a:r>
                      <a:endParaRPr lang="lt-LT" sz="1100" u="none" strike="noStrike" kern="1200">
                        <a:solidFill>
                          <a:schemeClr val="tx1"/>
                        </a:solidFill>
                        <a:effectLst/>
                        <a:latin typeface="+mj-lt"/>
                        <a:ea typeface="+mn-ea"/>
                        <a:cs typeface="+mn-cs"/>
                      </a:endParaRPr>
                    </a:p>
                  </a:txBody>
                  <a:tcPr marL="9525" marR="9525" marT="9525" marB="0" anchor="ctr"/>
                </a:tc>
                <a:tc>
                  <a:txBody>
                    <a:bodyPr/>
                    <a:lstStyle/>
                    <a:p>
                      <a:pPr algn="l" fontAlgn="ctr"/>
                      <a:r>
                        <a:rPr lang="en-US" sz="1100" b="0" i="0" u="none" strike="noStrike">
                          <a:solidFill>
                            <a:srgbClr val="000000"/>
                          </a:solidFill>
                          <a:effectLst/>
                          <a:latin typeface="+mj-lt"/>
                        </a:rPr>
                        <a:t>M</a:t>
                      </a:r>
                      <a:r>
                        <a:rPr lang="pl-PL" sz="1100" b="0" i="0" u="none" strike="noStrike">
                          <a:solidFill>
                            <a:srgbClr val="000000"/>
                          </a:solidFill>
                          <a:effectLst/>
                          <a:latin typeface="+mj-lt"/>
                        </a:rPr>
                        <a:t>gM</a:t>
                      </a:r>
                      <a:r>
                        <a:rPr lang="en-US" sz="1100" b="0" i="0" u="none" strike="noStrike">
                          <a:solidFill>
                            <a:srgbClr val="000000"/>
                          </a:solidFill>
                          <a:effectLst/>
                          <a:latin typeface="+mj-lt"/>
                        </a:rPr>
                        <a:t> and DC security</a:t>
                      </a:r>
                      <a:r>
                        <a:rPr lang="pl-PL" sz="1100" b="0" i="0" u="none" strike="noStrike">
                          <a:solidFill>
                            <a:srgbClr val="000000"/>
                          </a:solidFill>
                          <a:effectLst/>
                          <a:latin typeface="+mj-lt"/>
                        </a:rPr>
                        <a:t> roadshow</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PTS</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H1</a:t>
                      </a:r>
                      <a:endParaRPr lang="en-US" sz="1100" b="0" i="0" u="none" strike="noStrike">
                        <a:solidFill>
                          <a:srgbClr val="000000"/>
                        </a:solidFill>
                        <a:effectLst/>
                        <a:latin typeface="+mj-lt"/>
                      </a:endParaRPr>
                    </a:p>
                  </a:txBody>
                  <a:tcPr marL="9525" marR="9525" marT="9525" marB="0" anchor="ctr"/>
                </a:tc>
                <a:tc>
                  <a:txBody>
                    <a:bodyPr/>
                    <a:lstStyle/>
                    <a:p>
                      <a:pPr algn="ctr" fontAlgn="ctr"/>
                      <a:r>
                        <a:rPr lang="pl-PL" sz="1100" b="0" i="0" u="none" strike="noStrike">
                          <a:solidFill>
                            <a:srgbClr val="000000"/>
                          </a:solidFill>
                          <a:effectLst/>
                          <a:latin typeface="+mj-lt"/>
                        </a:rPr>
                        <a:t>Delivered in every Sub </a:t>
                      </a:r>
                    </a:p>
                  </a:txBody>
                  <a:tcPr marL="9525" marR="9525" marT="9525" marB="0" anchor="ctr"/>
                </a:tc>
                <a:extLst>
                  <a:ext uri="{0D108BD9-81ED-4DB2-BD59-A6C34878D82A}">
                    <a16:rowId xmlns:a16="http://schemas.microsoft.com/office/drawing/2014/main" val="3934483899"/>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382205960"/>
              </p:ext>
            </p:extLst>
          </p:nvPr>
        </p:nvGraphicFramePr>
        <p:xfrm>
          <a:off x="6305771" y="4515480"/>
          <a:ext cx="5602209" cy="2055258"/>
        </p:xfrm>
        <a:graphic>
          <a:graphicData uri="http://schemas.openxmlformats.org/drawingml/2006/table">
            <a:tbl>
              <a:tblPr>
                <a:tableStyleId>{616DA210-FB5B-4158-B5E0-FEB733F419BA}</a:tableStyleId>
              </a:tblPr>
              <a:tblGrid>
                <a:gridCol w="2904904">
                  <a:extLst>
                    <a:ext uri="{9D8B030D-6E8A-4147-A177-3AD203B41FA5}">
                      <a16:colId xmlns:a16="http://schemas.microsoft.com/office/drawing/2014/main" val="1773356748"/>
                    </a:ext>
                  </a:extLst>
                </a:gridCol>
                <a:gridCol w="1108981">
                  <a:extLst>
                    <a:ext uri="{9D8B030D-6E8A-4147-A177-3AD203B41FA5}">
                      <a16:colId xmlns:a16="http://schemas.microsoft.com/office/drawing/2014/main" val="2041741173"/>
                    </a:ext>
                  </a:extLst>
                </a:gridCol>
                <a:gridCol w="1588324">
                  <a:extLst>
                    <a:ext uri="{9D8B030D-6E8A-4147-A177-3AD203B41FA5}">
                      <a16:colId xmlns:a16="http://schemas.microsoft.com/office/drawing/2014/main" val="207247418"/>
                    </a:ext>
                  </a:extLst>
                </a:gridCol>
              </a:tblGrid>
              <a:tr h="420492">
                <a:tc>
                  <a:txBody>
                    <a:bodyPr/>
                    <a:lstStyle/>
                    <a:p>
                      <a:pPr algn="ctr" fontAlgn="ctr"/>
                      <a:r>
                        <a:rPr lang="en-US" sz="1370" b="1" u="none" strike="noStrike">
                          <a:solidFill>
                            <a:schemeClr val="bg1"/>
                          </a:solidFill>
                          <a:effectLst/>
                        </a:rPr>
                        <a:t>8. MS Investments /Incentives  </a:t>
                      </a:r>
                      <a:r>
                        <a:rPr lang="pl-PL" sz="1370" b="1" u="none" strike="noStrike">
                          <a:solidFill>
                            <a:schemeClr val="bg1"/>
                          </a:solidFill>
                          <a:effectLst/>
                        </a:rPr>
                        <a:t>/ Asks</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Source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tc>
                  <a:txBody>
                    <a:bodyPr/>
                    <a:lstStyle/>
                    <a:p>
                      <a:pPr algn="ctr" fontAlgn="ctr"/>
                      <a:r>
                        <a:rPr lang="pl-PL" sz="1370" b="1" i="0" u="none" strike="noStrike">
                          <a:solidFill>
                            <a:schemeClr val="bg1"/>
                          </a:solidFill>
                          <a:effectLst/>
                          <a:latin typeface="Calibri Light" panose="020F0302020204030204" pitchFamily="34" charset="0"/>
                        </a:rPr>
                        <a:t>Expected Outcome / Revenue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extLst>
                  <a:ext uri="{0D108BD9-81ED-4DB2-BD59-A6C34878D82A}">
                    <a16:rowId xmlns:a16="http://schemas.microsoft.com/office/drawing/2014/main" val="1533761680"/>
                  </a:ext>
                </a:extLst>
              </a:tr>
              <a:tr h="128295">
                <a:tc>
                  <a:txBody>
                    <a:bodyPr/>
                    <a:lstStyle/>
                    <a:p>
                      <a:pPr algn="l" fontAlgn="ctr"/>
                      <a:r>
                        <a:rPr lang="pl-PL" sz="1100" b="1" u="none" strike="noStrike">
                          <a:solidFill>
                            <a:schemeClr val="tx1"/>
                          </a:solidFill>
                          <a:effectLst/>
                          <a:latin typeface="+mj-lt"/>
                        </a:rPr>
                        <a:t>200 K BIF / GTM  </a:t>
                      </a:r>
                      <a:r>
                        <a:rPr lang="pl-PL" sz="1100" u="none" strike="noStrike">
                          <a:solidFill>
                            <a:schemeClr val="tx1"/>
                          </a:solidFill>
                          <a:effectLst/>
                          <a:latin typeface="+mj-lt"/>
                        </a:rPr>
                        <a:t>for </a:t>
                      </a:r>
                      <a:r>
                        <a:rPr lang="en-US" sz="1100" u="none" strike="noStrike">
                          <a:solidFill>
                            <a:schemeClr val="tx1"/>
                          </a:solidFill>
                          <a:effectLst/>
                          <a:latin typeface="+mj-lt"/>
                        </a:rPr>
                        <a:t>MSP Azure migration program</a:t>
                      </a:r>
                      <a:endParaRPr lang="en-US" sz="1100" b="0" i="0" u="none" strike="noStrike">
                        <a:solidFill>
                          <a:schemeClr val="tx1"/>
                        </a:solidFill>
                        <a:effectLst/>
                        <a:latin typeface="+mj-lt"/>
                      </a:endParaRPr>
                    </a:p>
                  </a:txBody>
                  <a:tcPr marL="9525" marR="9525" marT="9525" marB="0" anchor="ctr"/>
                </a:tc>
                <a:tc>
                  <a:txBody>
                    <a:bodyPr/>
                    <a:lstStyle/>
                    <a:p>
                      <a:pPr algn="ctr" fontAlgn="ctr"/>
                      <a:r>
                        <a:rPr lang="en-US" sz="1100" u="none" strike="noStrike">
                          <a:solidFill>
                            <a:schemeClr val="tx1"/>
                          </a:solidFill>
                          <a:effectLst/>
                          <a:latin typeface="+mj-lt"/>
                        </a:rPr>
                        <a:t> Local</a:t>
                      </a:r>
                      <a:endParaRPr lang="en-US" sz="1100" b="0" i="0" u="none" strike="noStrike">
                        <a:solidFill>
                          <a:schemeClr val="tx1"/>
                        </a:solidFill>
                        <a:effectLst/>
                        <a:latin typeface="+mj-lt"/>
                      </a:endParaRPr>
                    </a:p>
                  </a:txBody>
                  <a:tcPr marL="9525" marR="9525" marT="9525" marB="0" anchor="ctr"/>
                </a:tc>
                <a:tc>
                  <a:txBody>
                    <a:bodyPr/>
                    <a:lstStyle/>
                    <a:p>
                      <a:pPr algn="ctr" fontAlgn="ctr"/>
                      <a:endParaRPr lang="pl-PL" sz="1100" b="1" u="none" strike="noStrike">
                        <a:solidFill>
                          <a:schemeClr val="tx1"/>
                        </a:solidFill>
                        <a:effectLst/>
                        <a:latin typeface="+mj-lt"/>
                      </a:endParaRPr>
                    </a:p>
                    <a:p>
                      <a:pPr algn="ctr" fontAlgn="ctr"/>
                      <a:r>
                        <a:rPr lang="en-US" sz="1100" b="1" u="none" strike="noStrike">
                          <a:solidFill>
                            <a:schemeClr val="tx1"/>
                          </a:solidFill>
                          <a:effectLst/>
                          <a:latin typeface="+mj-lt"/>
                        </a:rPr>
                        <a:t> </a:t>
                      </a:r>
                      <a:r>
                        <a:rPr lang="pl-PL" sz="1100" b="1" i="0" u="none" strike="noStrike" kern="1200">
                          <a:solidFill>
                            <a:srgbClr val="000000"/>
                          </a:solidFill>
                          <a:effectLst/>
                          <a:latin typeface="+mn-lt"/>
                          <a:ea typeface="+mn-ea"/>
                          <a:cs typeface="+mn-cs"/>
                        </a:rPr>
                        <a:t>0.6</a:t>
                      </a:r>
                      <a:r>
                        <a:rPr lang="en-US" sz="1100" b="1" i="0" u="none" strike="noStrike" kern="1200">
                          <a:solidFill>
                            <a:srgbClr val="000000"/>
                          </a:solidFill>
                          <a:effectLst/>
                          <a:latin typeface="+mn-lt"/>
                          <a:ea typeface="+mn-ea"/>
                          <a:cs typeface="+mn-cs"/>
                        </a:rPr>
                        <a:t> M</a:t>
                      </a:r>
                      <a:endParaRPr lang="en-US" sz="1100" b="1" i="0" u="none" strike="noStrike">
                        <a:solidFill>
                          <a:schemeClr val="tx1"/>
                        </a:solidFill>
                        <a:effectLst/>
                        <a:latin typeface="+mj-lt"/>
                      </a:endParaRPr>
                    </a:p>
                  </a:txBody>
                  <a:tcPr marL="9525" marR="9525" marT="9525" marB="0" anchor="ctr"/>
                </a:tc>
                <a:extLst>
                  <a:ext uri="{0D108BD9-81ED-4DB2-BD59-A6C34878D82A}">
                    <a16:rowId xmlns:a16="http://schemas.microsoft.com/office/drawing/2014/main" val="1616642769"/>
                  </a:ext>
                </a:extLst>
              </a:tr>
              <a:tr h="427784">
                <a:tc>
                  <a:txBody>
                    <a:bodyPr/>
                    <a:lstStyle/>
                    <a:p>
                      <a:pPr algn="l" fontAlgn="ctr"/>
                      <a:r>
                        <a:rPr lang="en-US" sz="1100" u="none" strike="noStrike">
                          <a:solidFill>
                            <a:schemeClr val="tx1"/>
                          </a:solidFill>
                          <a:effectLst/>
                          <a:latin typeface="+mj-lt"/>
                        </a:rPr>
                        <a:t> Azure </a:t>
                      </a:r>
                      <a:r>
                        <a:rPr lang="pl-PL" sz="1100" u="none" strike="noStrike">
                          <a:solidFill>
                            <a:schemeClr val="tx1"/>
                          </a:solidFill>
                          <a:effectLst/>
                          <a:latin typeface="+mj-lt"/>
                        </a:rPr>
                        <a:t>S</a:t>
                      </a:r>
                      <a:r>
                        <a:rPr lang="en-US" sz="1100" u="none" strike="noStrike">
                          <a:solidFill>
                            <a:schemeClr val="tx1"/>
                          </a:solidFill>
                          <a:effectLst/>
                          <a:latin typeface="+mj-lt"/>
                        </a:rPr>
                        <a:t>tack availability</a:t>
                      </a:r>
                      <a:endParaRPr lang="en-US" sz="1100" b="0" i="0" u="none" strike="noStrike">
                        <a:solidFill>
                          <a:schemeClr val="tx1"/>
                        </a:solidFill>
                        <a:effectLst/>
                        <a:latin typeface="+mj-lt"/>
                      </a:endParaRPr>
                    </a:p>
                  </a:txBody>
                  <a:tcPr marL="9525" marR="9525" marT="9525" marB="0" anchor="ctr"/>
                </a:tc>
                <a:tc>
                  <a:txBody>
                    <a:bodyPr/>
                    <a:lstStyle/>
                    <a:p>
                      <a:pPr algn="ctr" fontAlgn="ctr"/>
                      <a:r>
                        <a:rPr lang="en-US" sz="1100" u="none" strike="noStrike">
                          <a:solidFill>
                            <a:schemeClr val="tx1"/>
                          </a:solidFill>
                          <a:effectLst/>
                          <a:latin typeface="+mj-lt"/>
                        </a:rPr>
                        <a:t> BG/Local GM’s</a:t>
                      </a:r>
                      <a:endParaRPr lang="en-US" sz="1100" b="0" i="0" u="none" strike="noStrike">
                        <a:solidFill>
                          <a:schemeClr val="tx1"/>
                        </a:solidFill>
                        <a:effectLst/>
                        <a:latin typeface="+mj-lt"/>
                      </a:endParaRPr>
                    </a:p>
                  </a:txBody>
                  <a:tcPr marL="9525" marR="9525" marT="9525" marB="0" anchor="ctr"/>
                </a:tc>
                <a:tc>
                  <a:txBody>
                    <a:bodyPr/>
                    <a:lstStyle/>
                    <a:p>
                      <a:pPr algn="ctr" fontAlgn="ctr"/>
                      <a:r>
                        <a:rPr lang="pl-PL" sz="1100" b="1" i="0" u="none" strike="noStrike">
                          <a:solidFill>
                            <a:schemeClr val="tx1"/>
                          </a:solidFill>
                          <a:effectLst/>
                          <a:latin typeface="+mj-lt"/>
                        </a:rPr>
                        <a:t>5 x AS in CEE</a:t>
                      </a:r>
                      <a:endParaRPr lang="en-US" sz="1100" b="1" i="0" u="none" strike="noStrike">
                        <a:solidFill>
                          <a:schemeClr val="tx1"/>
                        </a:solidFill>
                        <a:effectLst/>
                        <a:latin typeface="+mj-lt"/>
                      </a:endParaRPr>
                    </a:p>
                  </a:txBody>
                  <a:tcPr marL="9525" marR="9525" marT="9525" marB="0" anchor="ctr"/>
                </a:tc>
                <a:extLst>
                  <a:ext uri="{0D108BD9-81ED-4DB2-BD59-A6C34878D82A}">
                    <a16:rowId xmlns:a16="http://schemas.microsoft.com/office/drawing/2014/main" val="1269099920"/>
                  </a:ext>
                </a:extLst>
              </a:tr>
              <a:tr h="427784">
                <a:tc>
                  <a:txBody>
                    <a:bodyPr/>
                    <a:lstStyle/>
                    <a:p>
                      <a:pPr algn="l" fontAlgn="ctr"/>
                      <a:r>
                        <a:rPr lang="pl-PL" sz="1100" b="1" i="0" u="none" strike="noStrike">
                          <a:solidFill>
                            <a:schemeClr val="tx1"/>
                          </a:solidFill>
                          <a:effectLst/>
                          <a:latin typeface="+mj-lt"/>
                        </a:rPr>
                        <a:t>100 K</a:t>
                      </a:r>
                      <a:r>
                        <a:rPr lang="pl-PL" sz="1100" b="0" i="0" u="none" strike="noStrike">
                          <a:solidFill>
                            <a:schemeClr val="tx1"/>
                          </a:solidFill>
                          <a:effectLst/>
                          <a:latin typeface="+mj-lt"/>
                        </a:rPr>
                        <a:t> GTM funds to drive Azure through HiPo CSP</a:t>
                      </a:r>
                      <a:endParaRPr lang="en-US" sz="1100" b="0" i="0" u="none" strike="noStrike">
                        <a:solidFill>
                          <a:schemeClr val="tx1"/>
                        </a:solidFill>
                        <a:effectLst/>
                        <a:latin typeface="+mj-lt"/>
                      </a:endParaRPr>
                    </a:p>
                  </a:txBody>
                  <a:tcPr marL="9525" marR="9525" marT="9525" marB="0" anchor="ctr"/>
                </a:tc>
                <a:tc>
                  <a:txBody>
                    <a:bodyPr/>
                    <a:lstStyle/>
                    <a:p>
                      <a:pPr algn="ctr" fontAlgn="ctr"/>
                      <a:r>
                        <a:rPr lang="pl-PL" sz="1100" b="0" i="0" u="none" strike="noStrike">
                          <a:solidFill>
                            <a:schemeClr val="tx1"/>
                          </a:solidFill>
                          <a:effectLst/>
                          <a:latin typeface="+mj-lt"/>
                        </a:rPr>
                        <a:t>Local </a:t>
                      </a:r>
                      <a:endParaRPr lang="en-US" sz="1100" b="0" i="0" u="none" strike="noStrike">
                        <a:solidFill>
                          <a:schemeClr val="tx1"/>
                        </a:solidFill>
                        <a:effectLst/>
                        <a:latin typeface="+mj-lt"/>
                      </a:endParaRPr>
                    </a:p>
                  </a:txBody>
                  <a:tcPr marL="9525" marR="9525" marT="9525" marB="0" anchor="ctr"/>
                </a:tc>
                <a:tc>
                  <a:txBody>
                    <a:bodyPr/>
                    <a:lstStyle/>
                    <a:p>
                      <a:pPr algn="ctr" fontAlgn="ctr"/>
                      <a:r>
                        <a:rPr lang="pl-PL" sz="1100" b="1" i="0" u="none" strike="noStrike">
                          <a:solidFill>
                            <a:schemeClr val="tx1"/>
                          </a:solidFill>
                          <a:effectLst/>
                          <a:latin typeface="+mj-lt"/>
                        </a:rPr>
                        <a:t>0.4 M</a:t>
                      </a:r>
                      <a:endParaRPr lang="en-US" sz="1100" b="1" i="0" u="none" strike="noStrike">
                        <a:solidFill>
                          <a:schemeClr val="tx1"/>
                        </a:solidFill>
                        <a:effectLst/>
                        <a:latin typeface="+mj-lt"/>
                      </a:endParaRPr>
                    </a:p>
                  </a:txBody>
                  <a:tcPr marL="9525" marR="9525" marT="9525" marB="0" anchor="ctr"/>
                </a:tc>
                <a:extLst>
                  <a:ext uri="{0D108BD9-81ED-4DB2-BD59-A6C34878D82A}">
                    <a16:rowId xmlns:a16="http://schemas.microsoft.com/office/drawing/2014/main" val="427860014"/>
                  </a:ext>
                </a:extLst>
              </a:tr>
              <a:tr h="427784">
                <a:tc>
                  <a:txBody>
                    <a:bodyPr/>
                    <a:lstStyle/>
                    <a:p>
                      <a:pPr algn="l" fontAlgn="ctr"/>
                      <a:r>
                        <a:rPr lang="pl-PL" sz="1100" b="1" i="0" u="none" strike="noStrike">
                          <a:solidFill>
                            <a:schemeClr val="tx1"/>
                          </a:solidFill>
                          <a:effectLst/>
                          <a:latin typeface="+mj-lt"/>
                        </a:rPr>
                        <a:t>15 K </a:t>
                      </a:r>
                      <a:r>
                        <a:rPr lang="pl-PL" sz="1100" b="0" i="0" u="none" strike="noStrike">
                          <a:solidFill>
                            <a:schemeClr val="tx1"/>
                          </a:solidFill>
                          <a:effectLst/>
                          <a:latin typeface="+mj-lt"/>
                        </a:rPr>
                        <a:t>GTM to land DC and MgM roadshow </a:t>
                      </a:r>
                      <a:endParaRPr lang="en-US" sz="1100" b="0" i="0" u="none" strike="noStrike">
                        <a:solidFill>
                          <a:schemeClr val="tx1"/>
                        </a:solidFill>
                        <a:effectLst/>
                        <a:latin typeface="+mj-lt"/>
                      </a:endParaRPr>
                    </a:p>
                  </a:txBody>
                  <a:tcPr marL="9525" marR="9525" marT="9525" marB="0" anchor="ctr"/>
                </a:tc>
                <a:tc>
                  <a:txBody>
                    <a:bodyPr/>
                    <a:lstStyle/>
                    <a:p>
                      <a:pPr algn="ctr" fontAlgn="ctr"/>
                      <a:r>
                        <a:rPr lang="pl-PL" sz="1100" b="0" i="0" u="none" strike="noStrike">
                          <a:solidFill>
                            <a:schemeClr val="tx1"/>
                          </a:solidFill>
                          <a:effectLst/>
                          <a:latin typeface="+mj-lt"/>
                        </a:rPr>
                        <a:t>Local </a:t>
                      </a:r>
                      <a:endParaRPr lang="en-US" sz="1100" b="0" i="0" u="none" strike="noStrike">
                        <a:solidFill>
                          <a:schemeClr val="tx1"/>
                        </a:solidFill>
                        <a:effectLst/>
                        <a:latin typeface="+mj-lt"/>
                      </a:endParaRPr>
                    </a:p>
                  </a:txBody>
                  <a:tcPr marL="9525" marR="9525" marT="9525" marB="0" anchor="ctr"/>
                </a:tc>
                <a:tc>
                  <a:txBody>
                    <a:bodyPr/>
                    <a:lstStyle/>
                    <a:p>
                      <a:pPr algn="ctr" fontAlgn="ctr"/>
                      <a:endParaRPr lang="en-US" sz="1100" b="1" i="0" u="none" strike="noStrike">
                        <a:solidFill>
                          <a:schemeClr val="tx1"/>
                        </a:solidFill>
                        <a:effectLst/>
                        <a:latin typeface="+mj-lt"/>
                      </a:endParaRPr>
                    </a:p>
                  </a:txBody>
                  <a:tcPr marL="9525" marR="9525" marT="9525" marB="0" anchor="ctr"/>
                </a:tc>
                <a:extLst>
                  <a:ext uri="{0D108BD9-81ED-4DB2-BD59-A6C34878D82A}">
                    <a16:rowId xmlns:a16="http://schemas.microsoft.com/office/drawing/2014/main" val="359473389"/>
                  </a:ext>
                </a:extLst>
              </a:tr>
            </a:tbl>
          </a:graphicData>
        </a:graphic>
      </p:graphicFrame>
      <p:sp>
        <p:nvSpPr>
          <p:cNvPr id="7" name="Rectangle 6"/>
          <p:cNvSpPr/>
          <p:nvPr/>
        </p:nvSpPr>
        <p:spPr>
          <a:xfrm>
            <a:off x="8252611" y="804362"/>
            <a:ext cx="3655369" cy="857798"/>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70" b="1">
                <a:solidFill>
                  <a:schemeClr val="tx1"/>
                </a:solidFill>
              </a:rPr>
              <a:t>3. Risks</a:t>
            </a:r>
            <a:r>
              <a:rPr lang="en-US" sz="1370" b="1">
                <a:solidFill>
                  <a:schemeClr val="tx1">
                    <a:lumMod val="75000"/>
                    <a:lumOff val="25000"/>
                  </a:schemeClr>
                </a:solidFill>
              </a:rPr>
              <a:t> and Key Assumptions</a:t>
            </a:r>
          </a:p>
          <a:p>
            <a:pPr marL="171450" indent="-171450">
              <a:buFont typeface="Arial" panose="020B0604020202020204" pitchFamily="34" charset="0"/>
              <a:buChar char="•"/>
            </a:pPr>
            <a:r>
              <a:rPr lang="en-US" sz="1200">
                <a:solidFill>
                  <a:schemeClr val="tx1"/>
                </a:solidFill>
              </a:rPr>
              <a:t>Competition with other </a:t>
            </a:r>
            <a:r>
              <a:rPr lang="pl-PL" sz="1200">
                <a:solidFill>
                  <a:schemeClr val="tx1"/>
                </a:solidFill>
              </a:rPr>
              <a:t>cloud providers on migration</a:t>
            </a:r>
            <a:endParaRPr lang="en-US" sz="1200">
              <a:solidFill>
                <a:schemeClr val="tx1"/>
              </a:solidFill>
            </a:endParaRPr>
          </a:p>
          <a:p>
            <a:pPr marL="171450" indent="-171450">
              <a:buFont typeface="Arial" panose="020B0604020202020204" pitchFamily="34" charset="0"/>
              <a:buChar char="•"/>
            </a:pPr>
            <a:r>
              <a:rPr lang="en-US" sz="1200">
                <a:solidFill>
                  <a:schemeClr val="tx1"/>
                </a:solidFill>
              </a:rPr>
              <a:t>Cost and technical limitations of migration</a:t>
            </a:r>
            <a:r>
              <a:rPr lang="pl-PL" sz="1200">
                <a:solidFill>
                  <a:schemeClr val="tx1"/>
                </a:solidFill>
              </a:rPr>
              <a:t>s</a:t>
            </a:r>
            <a:endParaRPr lang="en-US" sz="1200">
              <a:solidFill>
                <a:schemeClr val="tx1"/>
              </a:solidFill>
            </a:endParaRPr>
          </a:p>
        </p:txBody>
      </p:sp>
      <p:sp>
        <p:nvSpPr>
          <p:cNvPr id="17" name="Rectangle 16">
            <a:extLst>
              <a:ext uri="{FF2B5EF4-FFF2-40B4-BE49-F238E27FC236}">
                <a16:creationId xmlns:a16="http://schemas.microsoft.com/office/drawing/2014/main" id="{AF77D741-1EDE-49D1-A294-184BF6C88D76}"/>
              </a:ext>
            </a:extLst>
          </p:cNvPr>
          <p:cNvSpPr/>
          <p:nvPr/>
        </p:nvSpPr>
        <p:spPr>
          <a:xfrm>
            <a:off x="148130" y="2800783"/>
            <a:ext cx="5876248" cy="2417532"/>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GB" sz="1371"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5. Partner </a:t>
            </a:r>
            <a:r>
              <a:rPr kumimoji="0" lang="pl-PL" sz="1371"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Value Proposition / </a:t>
            </a:r>
            <a:r>
              <a:rPr kumimoji="0" lang="en-GB" sz="1371"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Solution/Plays and Selection Criteria:</a:t>
            </a:r>
          </a:p>
          <a:p>
            <a:pPr marL="285750" marR="0" lvl="0" indent="-2857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71" kern="0">
                <a:solidFill>
                  <a:prstClr val="black"/>
                </a:solidFill>
                <a:latin typeface="Calibri" panose="020F0502020204030204"/>
              </a:rPr>
              <a:t>Partner Value Proposition: </a:t>
            </a:r>
          </a:p>
          <a:p>
            <a:pPr marL="742950" lvl="1" indent="-285750" defTabSz="896214">
              <a:buFont typeface="Arial" panose="020B0604020202020204" pitchFamily="34" charset="0"/>
              <a:buChar char="•"/>
              <a:defRPr/>
            </a:pPr>
            <a:r>
              <a:rPr kumimoji="0" lang="pl-PL" sz="1100" b="1" i="0" u="none" strike="noStrike" kern="0" cap="none" spc="0" normalizeH="0" baseline="0" noProof="0">
                <a:ln>
                  <a:noFill/>
                </a:ln>
                <a:solidFill>
                  <a:prstClr val="black"/>
                </a:solidFill>
                <a:effectLst/>
                <a:uLnTx/>
                <a:uFillTx/>
                <a:latin typeface="Calibri" panose="020F0502020204030204"/>
                <a:ea typeface="+mn-ea"/>
                <a:cs typeface="+mn-cs"/>
              </a:rPr>
              <a:t>Azure 10 </a:t>
            </a:r>
            <a:r>
              <a:rPr kumimoji="0" lang="pl-PL" sz="1100" b="1" i="0" u="none" strike="noStrike" kern="0" cap="none" spc="0" normalizeH="0" baseline="0" noProof="0" err="1">
                <a:ln>
                  <a:noFill/>
                </a:ln>
                <a:solidFill>
                  <a:prstClr val="black"/>
                </a:solidFill>
                <a:effectLst/>
                <a:uLnTx/>
                <a:uFillTx/>
                <a:latin typeface="Calibri" panose="020F0502020204030204"/>
                <a:ea typeface="+mn-ea"/>
                <a:cs typeface="+mn-cs"/>
              </a:rPr>
              <a:t>solutions</a:t>
            </a:r>
            <a:r>
              <a:rPr lang="pl-PL" sz="1100" b="1" kern="0">
                <a:solidFill>
                  <a:prstClr val="black"/>
                </a:solidFill>
                <a:latin typeface="Calibri" panose="020F0502020204030204"/>
              </a:rPr>
              <a:t>, </a:t>
            </a:r>
            <a:r>
              <a:rPr lang="en-US" sz="1100">
                <a:solidFill>
                  <a:schemeClr val="tx1"/>
                </a:solidFill>
                <a:cs typeface="Segoe UI" pitchFamily="34" charset="0"/>
                <a:hlinkClick r:id="rId3"/>
              </a:rPr>
              <a:t>Digital Win Room</a:t>
            </a:r>
            <a:r>
              <a:rPr lang="pl-PL" sz="1100">
                <a:solidFill>
                  <a:schemeClr val="tx1"/>
                </a:solidFill>
                <a:cs typeface="Segoe UI" pitchFamily="34" charset="0"/>
                <a:hlinkClick r:id="rId3"/>
              </a:rPr>
              <a:t>, </a:t>
            </a:r>
            <a:r>
              <a:rPr lang="en-US" sz="1100">
                <a:solidFill>
                  <a:schemeClr val="tx1"/>
                </a:solidFill>
                <a:cs typeface="Segoe UI" pitchFamily="34" charset="0"/>
                <a:hlinkClick r:id="rId3"/>
              </a:rPr>
              <a:t> </a:t>
            </a:r>
            <a:endParaRPr kumimoji="0" lang="pl-PL" sz="1100" b="1" i="0" u="none" strike="noStrike" kern="0" cap="none" spc="0" normalizeH="0" baseline="0" noProof="0">
              <a:ln>
                <a:noFill/>
              </a:ln>
              <a:solidFill>
                <a:prstClr val="black"/>
              </a:solidFill>
              <a:effectLst/>
              <a:uLnTx/>
              <a:uFillTx/>
              <a:latin typeface="Calibri" panose="020F0502020204030204"/>
              <a:ea typeface="+mn-ea"/>
              <a:cs typeface="+mn-cs"/>
            </a:endParaRPr>
          </a:p>
          <a:p>
            <a:pPr marL="742950" lvl="1" indent="-285750" defTabSz="896214">
              <a:buFont typeface="Arial" panose="020B0604020202020204" pitchFamily="34" charset="0"/>
              <a:buChar char="•"/>
              <a:defRPr/>
            </a:pPr>
            <a:r>
              <a:rPr lang="en-US" sz="1100" err="1">
                <a:solidFill>
                  <a:schemeClr val="tx1"/>
                </a:solidFill>
                <a:cs typeface="Segoe UI" pitchFamily="34" charset="0"/>
                <a:hlinkClick r:id="rId4"/>
              </a:rPr>
              <a:t>Hoster</a:t>
            </a:r>
            <a:r>
              <a:rPr lang="en-US" sz="1100">
                <a:solidFill>
                  <a:schemeClr val="tx1"/>
                </a:solidFill>
                <a:cs typeface="Segoe UI" pitchFamily="34" charset="0"/>
                <a:hlinkClick r:id="rId4"/>
              </a:rPr>
              <a:t> Datacenter Migration in a Box</a:t>
            </a:r>
            <a:r>
              <a:rPr lang="pl-PL" sz="1100" kern="0">
                <a:solidFill>
                  <a:prstClr val="black"/>
                </a:solidFill>
              </a:rPr>
              <a:t>; </a:t>
            </a:r>
            <a:r>
              <a:rPr lang="en-US" sz="1100" kern="0">
                <a:solidFill>
                  <a:prstClr val="black"/>
                </a:solidFill>
              </a:rPr>
              <a:t>Azure CSP-in-a-Box</a:t>
            </a:r>
          </a:p>
          <a:p>
            <a:pPr marL="742950" lvl="1" indent="-285750" defTabSz="896214">
              <a:buFont typeface="Arial" panose="020B0604020202020204" pitchFamily="34" charset="0"/>
              <a:buChar char="•"/>
              <a:defRPr/>
            </a:pPr>
            <a:r>
              <a:rPr lang="en-US" sz="1100" kern="0">
                <a:solidFill>
                  <a:prstClr val="black"/>
                </a:solidFill>
              </a:rPr>
              <a:t>Azure CSP Hi</a:t>
            </a:r>
            <a:r>
              <a:rPr lang="pl-PL" sz="1100" kern="0">
                <a:solidFill>
                  <a:prstClr val="black"/>
                </a:solidFill>
              </a:rPr>
              <a:t>P</a:t>
            </a:r>
            <a:r>
              <a:rPr lang="en-US" sz="1100" kern="0">
                <a:solidFill>
                  <a:prstClr val="black"/>
                </a:solidFill>
              </a:rPr>
              <a:t>o CEE framework</a:t>
            </a:r>
            <a:r>
              <a:rPr lang="pl-PL" sz="1100" kern="0">
                <a:solidFill>
                  <a:prstClr val="black"/>
                </a:solidFill>
              </a:rPr>
              <a:t>, Azure CSP Migration Program, BIF&amp;CIF. </a:t>
            </a:r>
          </a:p>
          <a:p>
            <a:pPr marL="285750" marR="0" lvl="0" indent="-2857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71" b="0" i="0" u="none" strike="noStrike" kern="0" cap="none" spc="0" normalizeH="0" baseline="0" noProof="0">
                <a:ln>
                  <a:noFill/>
                </a:ln>
                <a:solidFill>
                  <a:prstClr val="black"/>
                </a:solidFill>
                <a:effectLst/>
                <a:uLnTx/>
                <a:uFillTx/>
                <a:latin typeface="Calibri" panose="020F0502020204030204"/>
                <a:ea typeface="+mn-ea"/>
                <a:cs typeface="+mn-cs"/>
              </a:rPr>
              <a:t>Partner Solutions/Plays: </a:t>
            </a:r>
            <a:endParaRPr kumimoji="0" lang="pl-PL" sz="1371" b="0" i="0" u="none" strike="noStrike" kern="0" cap="none" spc="0" normalizeH="0" baseline="0" noProof="0">
              <a:ln>
                <a:noFill/>
              </a:ln>
              <a:solidFill>
                <a:prstClr val="black"/>
              </a:solidFill>
              <a:effectLst/>
              <a:uLnTx/>
              <a:uFillTx/>
              <a:latin typeface="Calibri" panose="020F0502020204030204"/>
              <a:ea typeface="+mn-ea"/>
              <a:cs typeface="+mn-cs"/>
            </a:endParaRPr>
          </a:p>
          <a:p>
            <a:pPr marL="742950" lvl="1" indent="-285750" defTabSz="896214">
              <a:buFont typeface="Arial" panose="020B0604020202020204" pitchFamily="34" charset="0"/>
              <a:buChar char="•"/>
              <a:defRPr/>
            </a:pPr>
            <a:r>
              <a:rPr lang="pl-PL" sz="1100" kern="0">
                <a:solidFill>
                  <a:prstClr val="black"/>
                </a:solidFill>
              </a:rPr>
              <a:t>C</a:t>
            </a:r>
            <a:r>
              <a:rPr lang="en-US" sz="1100" kern="0" err="1">
                <a:solidFill>
                  <a:prstClr val="black"/>
                </a:solidFill>
              </a:rPr>
              <a:t>ustomer</a:t>
            </a:r>
            <a:r>
              <a:rPr lang="pl-PL" sz="1100" kern="0">
                <a:solidFill>
                  <a:prstClr val="black"/>
                </a:solidFill>
              </a:rPr>
              <a:t>s</a:t>
            </a:r>
            <a:r>
              <a:rPr lang="en-US" sz="1100" kern="0">
                <a:solidFill>
                  <a:prstClr val="black"/>
                </a:solidFill>
              </a:rPr>
              <a:t> workloads Migration</a:t>
            </a:r>
            <a:r>
              <a:rPr lang="pl-PL" sz="1100" kern="0">
                <a:solidFill>
                  <a:prstClr val="black"/>
                </a:solidFill>
              </a:rPr>
              <a:t> to Azure. Hybrid </a:t>
            </a:r>
            <a:r>
              <a:rPr lang="pl-PL" sz="1100" kern="0" err="1">
                <a:solidFill>
                  <a:prstClr val="black"/>
                </a:solidFill>
              </a:rPr>
              <a:t>scenarions</a:t>
            </a:r>
            <a:r>
              <a:rPr lang="pl-PL" sz="1100" kern="0">
                <a:solidFill>
                  <a:prstClr val="black"/>
                </a:solidFill>
              </a:rPr>
              <a:t> on Azure </a:t>
            </a:r>
            <a:r>
              <a:rPr lang="pl-PL" sz="1100" kern="0" err="1">
                <a:solidFill>
                  <a:prstClr val="black"/>
                </a:solidFill>
              </a:rPr>
              <a:t>Stack</a:t>
            </a:r>
            <a:r>
              <a:rPr lang="pl-PL" sz="1100" kern="0">
                <a:solidFill>
                  <a:prstClr val="black"/>
                </a:solidFill>
              </a:rPr>
              <a:t> and Azure.  </a:t>
            </a:r>
            <a:endParaRPr lang="pl-PL" sz="1100" kern="0">
              <a:solidFill>
                <a:schemeClr val="tx1"/>
              </a:solidFill>
            </a:endParaRPr>
          </a:p>
          <a:p>
            <a:pPr marL="742950" lvl="1" indent="-285750" defTabSz="896214">
              <a:buFont typeface="Arial" panose="020B0604020202020204" pitchFamily="34" charset="0"/>
              <a:buChar char="•"/>
              <a:defRPr/>
            </a:pPr>
            <a:r>
              <a:rPr lang="pl-PL" sz="1100" b="1" kern="0">
                <a:solidFill>
                  <a:prstClr val="black"/>
                </a:solidFill>
              </a:rPr>
              <a:t>Azure Hybrid </a:t>
            </a:r>
            <a:r>
              <a:rPr lang="pl-PL" sz="1100" b="1" kern="0" err="1">
                <a:solidFill>
                  <a:prstClr val="black"/>
                </a:solidFill>
              </a:rPr>
              <a:t>Use</a:t>
            </a:r>
            <a:r>
              <a:rPr lang="pl-PL" sz="1100" b="1" kern="0">
                <a:solidFill>
                  <a:prstClr val="black"/>
                </a:solidFill>
              </a:rPr>
              <a:t> Benefit on </a:t>
            </a:r>
            <a:r>
              <a:rPr lang="pl-PL" sz="1100" kern="0">
                <a:solidFill>
                  <a:prstClr val="black"/>
                </a:solidFill>
              </a:rPr>
              <a:t>Windows Server w/o Azure </a:t>
            </a:r>
            <a:r>
              <a:rPr lang="pl-PL" sz="1100" kern="0" err="1">
                <a:solidFill>
                  <a:prstClr val="black"/>
                </a:solidFill>
              </a:rPr>
              <a:t>usage</a:t>
            </a:r>
            <a:r>
              <a:rPr lang="pl-PL" sz="1100" kern="0">
                <a:solidFill>
                  <a:prstClr val="black"/>
                </a:solidFill>
              </a:rPr>
              <a:t>. </a:t>
            </a:r>
          </a:p>
          <a:p>
            <a:pPr marL="742950" lvl="1" indent="-285750" defTabSz="896214">
              <a:buFont typeface="Arial" panose="020B0604020202020204" pitchFamily="34" charset="0"/>
              <a:buChar char="•"/>
              <a:defRPr/>
            </a:pPr>
            <a:r>
              <a:rPr lang="en-US" sz="1100" kern="0">
                <a:solidFill>
                  <a:schemeClr val="tx1"/>
                </a:solidFill>
                <a:latin typeface="Calibri" panose="020F0502020204030204"/>
              </a:rPr>
              <a:t>Azure Security and Management services </a:t>
            </a:r>
            <a:r>
              <a:rPr lang="pl-PL" sz="1100" kern="0">
                <a:solidFill>
                  <a:schemeClr val="tx1"/>
                </a:solidFill>
                <a:latin typeface="Calibri" panose="020F0502020204030204"/>
              </a:rPr>
              <a:t>on </a:t>
            </a:r>
            <a:r>
              <a:rPr lang="en-US" sz="1100" kern="0">
                <a:solidFill>
                  <a:schemeClr val="tx1"/>
                </a:solidFill>
                <a:latin typeface="Calibri" panose="020F0502020204030204"/>
              </a:rPr>
              <a:t>every IaaS VM</a:t>
            </a:r>
          </a:p>
          <a:p>
            <a:pPr marL="285750" marR="0" lvl="0" indent="-285750"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71" kern="0">
                <a:solidFill>
                  <a:prstClr val="black"/>
                </a:solidFill>
                <a:latin typeface="Calibri" panose="020F0502020204030204"/>
              </a:rPr>
              <a:t>Partner Selection Criteria: </a:t>
            </a:r>
            <a:endParaRPr lang="en-US" sz="1371" kern="0">
              <a:solidFill>
                <a:prstClr val="black"/>
              </a:solidFill>
            </a:endParaRPr>
          </a:p>
          <a:p>
            <a:pPr marL="742950" lvl="1" indent="-285750" defTabSz="896214">
              <a:buFont typeface="Arial" panose="020B0604020202020204" pitchFamily="34" charset="0"/>
              <a:buChar char="•"/>
              <a:defRPr/>
            </a:pPr>
            <a:r>
              <a:rPr lang="en-US" sz="1100" kern="0" err="1">
                <a:solidFill>
                  <a:prstClr val="black"/>
                </a:solidFill>
              </a:rPr>
              <a:t>HiPo</a:t>
            </a:r>
            <a:r>
              <a:rPr lang="en-US" sz="1100" kern="0">
                <a:solidFill>
                  <a:prstClr val="black"/>
                </a:solidFill>
              </a:rPr>
              <a:t> </a:t>
            </a:r>
            <a:r>
              <a:rPr lang="en-US" sz="1100" kern="0" err="1">
                <a:solidFill>
                  <a:prstClr val="black"/>
                </a:solidFill>
              </a:rPr>
              <a:t>Telcos</a:t>
            </a:r>
            <a:r>
              <a:rPr lang="en-US" sz="1100" kern="0">
                <a:solidFill>
                  <a:prstClr val="black"/>
                </a:solidFill>
              </a:rPr>
              <a:t>/MSPs </a:t>
            </a:r>
            <a:r>
              <a:rPr lang="pl-PL" sz="1100" kern="0">
                <a:solidFill>
                  <a:prstClr val="black"/>
                </a:solidFill>
              </a:rPr>
              <a:t>from </a:t>
            </a:r>
            <a:r>
              <a:rPr lang="en-US" sz="1100" kern="0">
                <a:solidFill>
                  <a:prstClr val="black"/>
                </a:solidFill>
              </a:rPr>
              <a:t>MPL</a:t>
            </a:r>
            <a:r>
              <a:rPr lang="pl-PL" sz="1100" kern="0">
                <a:solidFill>
                  <a:prstClr val="black"/>
                </a:solidFill>
              </a:rPr>
              <a:t>/ Dynamics AX/NAV/SAP/SAP Hana. </a:t>
            </a:r>
            <a:endParaRPr lang="en-US" sz="1100" kern="0">
              <a:solidFill>
                <a:prstClr val="black"/>
              </a:solidFill>
            </a:endParaRPr>
          </a:p>
          <a:p>
            <a:pPr marL="742950" lvl="1" indent="-285750" defTabSz="896214">
              <a:buFont typeface="Arial" panose="020B0604020202020204" pitchFamily="34" charset="0"/>
              <a:buChar char="•"/>
              <a:defRPr/>
            </a:pPr>
            <a:r>
              <a:rPr lang="en-US" sz="1100" kern="0">
                <a:solidFill>
                  <a:prstClr val="black"/>
                </a:solidFill>
              </a:rPr>
              <a:t>Capable of optimization (IaaS to PaaS), rearchitecting apps</a:t>
            </a:r>
            <a:endParaRPr lang="pl-PL" sz="1100" kern="0">
              <a:solidFill>
                <a:prstClr val="black"/>
              </a:solidFill>
            </a:endParaRPr>
          </a:p>
          <a:p>
            <a:pPr marL="742950" lvl="1" indent="-285750" defTabSz="896214">
              <a:buFont typeface="Arial" panose="020B0604020202020204" pitchFamily="34" charset="0"/>
              <a:buChar char="•"/>
              <a:defRPr/>
            </a:pPr>
            <a:r>
              <a:rPr lang="pl-PL" sz="1100" kern="0" err="1">
                <a:solidFill>
                  <a:prstClr val="black"/>
                </a:solidFill>
              </a:rPr>
              <a:t>Ability</a:t>
            </a:r>
            <a:r>
              <a:rPr lang="pl-PL" sz="1100" kern="0">
                <a:solidFill>
                  <a:prstClr val="black"/>
                </a:solidFill>
              </a:rPr>
              <a:t> to do Cloud </a:t>
            </a:r>
            <a:r>
              <a:rPr lang="pl-PL" sz="1100" kern="0" err="1">
                <a:solidFill>
                  <a:prstClr val="black"/>
                </a:solidFill>
              </a:rPr>
              <a:t>Assessment</a:t>
            </a:r>
            <a:r>
              <a:rPr lang="pl-PL" sz="1100" kern="0">
                <a:solidFill>
                  <a:prstClr val="black"/>
                </a:solidFill>
              </a:rPr>
              <a:t>, Cost </a:t>
            </a:r>
            <a:r>
              <a:rPr lang="pl-PL" sz="1100" kern="0" err="1">
                <a:solidFill>
                  <a:prstClr val="black"/>
                </a:solidFill>
              </a:rPr>
              <a:t>analysis</a:t>
            </a:r>
            <a:r>
              <a:rPr lang="pl-PL" sz="1100" kern="0">
                <a:solidFill>
                  <a:prstClr val="black"/>
                </a:solidFill>
              </a:rPr>
              <a:t> &amp; Technical Migration </a:t>
            </a:r>
            <a:r>
              <a:rPr lang="pl-PL" sz="1100" kern="0" err="1">
                <a:solidFill>
                  <a:prstClr val="black"/>
                </a:solidFill>
              </a:rPr>
              <a:t>offerings</a:t>
            </a:r>
            <a:r>
              <a:rPr lang="pl-PL" sz="1100" kern="0">
                <a:solidFill>
                  <a:prstClr val="black"/>
                </a:solidFill>
              </a:rPr>
              <a:t>.   </a:t>
            </a:r>
            <a:endParaRPr lang="en-US" sz="1100" kern="0">
              <a:solidFill>
                <a:prstClr val="black"/>
              </a:solidFill>
            </a:endParaRPr>
          </a:p>
        </p:txBody>
      </p:sp>
    </p:spTree>
    <p:extLst>
      <p:ext uri="{BB962C8B-B14F-4D97-AF65-F5344CB8AC3E}">
        <p14:creationId xmlns:p14="http://schemas.microsoft.com/office/powerpoint/2010/main" val="25790186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3863"/>
            <a:ext cx="12191999" cy="6797856"/>
            <a:chOff x="-504561" y="-2030"/>
            <a:chExt cx="12191999" cy="6603760"/>
          </a:xfrm>
        </p:grpSpPr>
        <p:grpSp>
          <p:nvGrpSpPr>
            <p:cNvPr id="4" name="Group 3"/>
            <p:cNvGrpSpPr/>
            <p:nvPr/>
          </p:nvGrpSpPr>
          <p:grpSpPr>
            <a:xfrm>
              <a:off x="-504561" y="-2030"/>
              <a:ext cx="12191999" cy="1709734"/>
              <a:chOff x="-473793" y="-73945"/>
              <a:chExt cx="12161778" cy="1709734"/>
            </a:xfrm>
          </p:grpSpPr>
          <p:sp>
            <p:nvSpPr>
              <p:cNvPr id="5" name="Title 13"/>
              <p:cNvSpPr txBox="1">
                <a:spLocks/>
              </p:cNvSpPr>
              <p:nvPr/>
            </p:nvSpPr>
            <p:spPr>
              <a:xfrm>
                <a:off x="-473793" y="-73945"/>
                <a:ext cx="12161778" cy="785147"/>
              </a:xfrm>
              <a:prstGeom prst="rect">
                <a:avLst/>
              </a:prstGeom>
              <a:solidFill>
                <a:srgbClr val="00188F">
                  <a:alpha val="80000"/>
                </a:srgbClr>
              </a:solidFill>
              <a:ln w="6350" cap="flat" cmpd="sng" algn="ctr">
                <a:solidFill>
                  <a:srgbClr val="7F7F7F"/>
                </a:solidFill>
                <a:prstDash val="solid"/>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932114" fontAlgn="base">
                  <a:spcAft>
                    <a:spcPct val="0"/>
                  </a:spcAft>
                </a:pPr>
                <a:r>
                  <a:rPr lang="en-US" sz="3600" kern="0">
                    <a:gradFill>
                      <a:gsLst>
                        <a:gs pos="0">
                          <a:srgbClr val="FFFFFF"/>
                        </a:gs>
                        <a:gs pos="100000">
                          <a:srgbClr val="FFFFFF"/>
                        </a:gs>
                      </a:gsLst>
                      <a:lin ang="5400000" scaled="0"/>
                    </a:gradFill>
                    <a:ea typeface="Segoe UI" pitchFamily="34" charset="0"/>
                  </a:rPr>
                  <a:t>Play </a:t>
                </a:r>
                <a:r>
                  <a:rPr lang="pl-PL" sz="3600" kern="0">
                    <a:gradFill>
                      <a:gsLst>
                        <a:gs pos="0">
                          <a:srgbClr val="FFFFFF"/>
                        </a:gs>
                        <a:gs pos="100000">
                          <a:srgbClr val="FFFFFF"/>
                        </a:gs>
                      </a:gsLst>
                      <a:lin ang="5400000" scaled="0"/>
                    </a:gradFill>
                    <a:ea typeface="Segoe UI" pitchFamily="34" charset="0"/>
                  </a:rPr>
                  <a:t># 5:</a:t>
                </a:r>
                <a:r>
                  <a:rPr lang="en-US" sz="3600" kern="0">
                    <a:gradFill>
                      <a:gsLst>
                        <a:gs pos="0">
                          <a:srgbClr val="FFFFFF"/>
                        </a:gs>
                        <a:gs pos="100000">
                          <a:srgbClr val="FFFFFF"/>
                        </a:gs>
                      </a:gsLst>
                      <a:lin ang="5400000" scaled="0"/>
                    </a:gradFill>
                    <a:ea typeface="Segoe UI" pitchFamily="34" charset="0"/>
                  </a:rPr>
                  <a:t> </a:t>
                </a:r>
                <a:r>
                  <a:rPr lang="pl-PL" sz="3600" kern="0">
                    <a:gradFill>
                      <a:gsLst>
                        <a:gs pos="0">
                          <a:srgbClr val="FFFFFF"/>
                        </a:gs>
                        <a:gs pos="100000">
                          <a:srgbClr val="FFFFFF"/>
                        </a:gs>
                      </a:gsLst>
                      <a:lin ang="5400000" scaled="0"/>
                    </a:gradFill>
                    <a:ea typeface="Segoe UI" pitchFamily="34" charset="0"/>
                  </a:rPr>
                  <a:t>Compliance &amp; Security</a:t>
                </a:r>
                <a:endParaRPr lang="en-US" sz="3600" kern="0">
                  <a:solidFill>
                    <a:srgbClr val="FF0000"/>
                  </a:solidFill>
                  <a:ea typeface="Segoe UI" pitchFamily="34" charset="0"/>
                </a:endParaRPr>
              </a:p>
            </p:txBody>
          </p:sp>
          <p:sp>
            <p:nvSpPr>
              <p:cNvPr id="6" name="TextBox 5"/>
              <p:cNvSpPr txBox="1"/>
              <p:nvPr/>
            </p:nvSpPr>
            <p:spPr>
              <a:xfrm>
                <a:off x="-359091" y="803105"/>
                <a:ext cx="4233426" cy="832684"/>
              </a:xfrm>
              <a:prstGeom prst="rect">
                <a:avLst/>
              </a:prstGeom>
              <a:noFill/>
              <a:ln>
                <a:solidFill>
                  <a:srgbClr val="7F7F7F"/>
                </a:solidFill>
              </a:ln>
            </p:spPr>
            <p:txBody>
              <a:bodyPr wrap="square" rtlCol="0">
                <a:spAutoFit/>
              </a:bodyPr>
              <a:lstStyle/>
              <a:p>
                <a:r>
                  <a:rPr lang="en-US" sz="1370" b="1"/>
                  <a:t>1. Market Insights – Why this is important in my Area</a:t>
                </a:r>
                <a:endParaRPr lang="en-US" sz="1400" b="1"/>
              </a:p>
              <a:p>
                <a:pPr marL="117475" indent="-117475">
                  <a:buFont typeface="Arial" panose="020B0604020202020204" pitchFamily="34" charset="0"/>
                  <a:buChar char="•"/>
                </a:pPr>
                <a:r>
                  <a:rPr lang="hu-HU" sz="1200"/>
                  <a:t>Security and GDPR (Finance, Public, Telco’s) </a:t>
                </a:r>
              </a:p>
              <a:p>
                <a:pPr marL="117475" indent="-117475">
                  <a:buFont typeface="Arial" panose="020B0604020202020204" pitchFamily="34" charset="0"/>
                  <a:buChar char="•"/>
                </a:pPr>
                <a:r>
                  <a:rPr lang="hu-HU" sz="1200"/>
                  <a:t>SPLA compliance improvement amongst MSP. </a:t>
                </a:r>
              </a:p>
              <a:p>
                <a:pPr marL="117475" indent="-117475">
                  <a:buFont typeface="Arial" panose="020B0604020202020204" pitchFamily="34" charset="0"/>
                  <a:buChar char="•"/>
                </a:pPr>
                <a:r>
                  <a:rPr lang="en-US" sz="1200"/>
                  <a:t>Back up providers do not have multifactor authentication.</a:t>
                </a:r>
              </a:p>
            </p:txBody>
          </p:sp>
          <p:sp>
            <p:nvSpPr>
              <p:cNvPr id="9" name="TextBox 8">
                <a:extLst>
                  <a:ext uri="{FF2B5EF4-FFF2-40B4-BE49-F238E27FC236}">
                    <a16:creationId xmlns:a16="http://schemas.microsoft.com/office/drawing/2014/main" id="{6B5CC616-ED81-47CD-B387-3BA27AA0726B}"/>
                  </a:ext>
                </a:extLst>
              </p:cNvPr>
              <p:cNvSpPr txBox="1"/>
              <p:nvPr/>
            </p:nvSpPr>
            <p:spPr>
              <a:xfrm>
                <a:off x="3874335" y="791787"/>
                <a:ext cx="3884027" cy="833307"/>
              </a:xfrm>
              <a:prstGeom prst="rect">
                <a:avLst/>
              </a:prstGeom>
              <a:noFill/>
              <a:ln>
                <a:solidFill>
                  <a:srgbClr val="7F7F7F"/>
                </a:solidFill>
              </a:ln>
            </p:spPr>
            <p:txBody>
              <a:bodyPr wrap="square" rtlCol="0">
                <a:spAutoFit/>
              </a:bodyPr>
              <a:lstStyle/>
              <a:p>
                <a:r>
                  <a:rPr lang="en-US" sz="1374" b="1">
                    <a:solidFill>
                      <a:schemeClr val="tx1">
                        <a:lumMod val="75000"/>
                        <a:lumOff val="25000"/>
                      </a:schemeClr>
                    </a:solidFill>
                  </a:rPr>
                  <a:t>2. Dependencies/Blockers in my Area</a:t>
                </a:r>
              </a:p>
              <a:p>
                <a:pPr marL="117475" indent="-117475">
                  <a:buFont typeface="Arial" panose="020B0604020202020204" pitchFamily="34" charset="0"/>
                  <a:buChar char="•"/>
                </a:pPr>
                <a:r>
                  <a:rPr lang="hu-HU" sz="1200"/>
                  <a:t>Demand for OMS through CSP</a:t>
                </a:r>
                <a:endParaRPr lang="en-US" sz="1200"/>
              </a:p>
              <a:p>
                <a:pPr marL="117475" indent="-117475">
                  <a:buFont typeface="Arial" panose="020B0604020202020204" pitchFamily="34" charset="0"/>
                  <a:buChar char="•"/>
                </a:pPr>
                <a:r>
                  <a:rPr lang="hu-HU" sz="1200"/>
                  <a:t>Lack of local security TSP</a:t>
                </a:r>
              </a:p>
              <a:p>
                <a:pPr marL="117475" indent="-117475">
                  <a:buFont typeface="Arial" panose="020B0604020202020204" pitchFamily="34" charset="0"/>
                  <a:buChar char="•"/>
                </a:pPr>
                <a:r>
                  <a:rPr lang="en-US" sz="1200"/>
                  <a:t>AWS DB migration service. </a:t>
                </a:r>
                <a:endParaRPr lang="pl-PL" sz="1200"/>
              </a:p>
            </p:txBody>
          </p:sp>
        </p:grpSp>
        <p:sp>
          <p:nvSpPr>
            <p:cNvPr id="11" name="Rectangle 10">
              <a:extLst>
                <a:ext uri="{FF2B5EF4-FFF2-40B4-BE49-F238E27FC236}">
                  <a16:creationId xmlns:a16="http://schemas.microsoft.com/office/drawing/2014/main" id="{C58E8F76-C2EF-4403-9F8D-3518DE3FD32C}"/>
                </a:ext>
              </a:extLst>
            </p:cNvPr>
            <p:cNvSpPr/>
            <p:nvPr/>
          </p:nvSpPr>
          <p:spPr>
            <a:xfrm>
              <a:off x="-356431" y="1775522"/>
              <a:ext cx="5876248" cy="1370471"/>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96214">
                <a:defRPr/>
              </a:pPr>
              <a:r>
                <a:rPr lang="en-GB" sz="1371" kern="0">
                  <a:solidFill>
                    <a:schemeClr val="tx1"/>
                  </a:solidFill>
                </a:rPr>
                <a:t>4. LOCAL BUSINESS OBJECTIVES + </a:t>
              </a:r>
              <a:r>
                <a:rPr lang="en-GB" sz="1371" b="1" kern="0">
                  <a:solidFill>
                    <a:schemeClr val="tx1"/>
                  </a:solidFill>
                  <a:latin typeface="+mj-lt"/>
                </a:rPr>
                <a:t>TARGET OUTCOMES:</a:t>
              </a:r>
              <a:endParaRPr lang="en-US" sz="1371" b="1" kern="0">
                <a:solidFill>
                  <a:schemeClr val="tx1"/>
                </a:solidFill>
                <a:latin typeface="+mj-lt"/>
              </a:endParaRPr>
            </a:p>
            <a:p>
              <a:pPr marL="285750" indent="-285750" defTabSz="896214">
                <a:buFont typeface="Arial" panose="020B0604020202020204" pitchFamily="34" charset="0"/>
                <a:buChar char="•"/>
                <a:defRPr/>
              </a:pPr>
              <a:r>
                <a:rPr lang="hu-HU" sz="1200" b="1" kern="0">
                  <a:solidFill>
                    <a:schemeClr val="tx1"/>
                  </a:solidFill>
                  <a:latin typeface="Calibri Light" panose="020F0302020204030204" pitchFamily="34" charset="0"/>
                  <a:cs typeface="Calibri Light" panose="020F0302020204030204" pitchFamily="34" charset="0"/>
                </a:rPr>
                <a:t>Lead with Productivity and Security as a Service pitch to build solutions with MSP. </a:t>
              </a:r>
              <a:endParaRPr lang="en-US" sz="1200" b="1" kern="0">
                <a:solidFill>
                  <a:schemeClr val="tx1"/>
                </a:solidFill>
                <a:latin typeface="Calibri Light" panose="020F0302020204030204" pitchFamily="34" charset="0"/>
                <a:cs typeface="Calibri Light" panose="020F0302020204030204" pitchFamily="34" charset="0"/>
              </a:endParaRPr>
            </a:p>
            <a:p>
              <a:pPr marL="285750" indent="-285750" defTabSz="896214">
                <a:buFont typeface="Arial" panose="020B0604020202020204" pitchFamily="34" charset="0"/>
                <a:buChar char="•"/>
                <a:defRPr/>
              </a:pPr>
              <a:r>
                <a:rPr lang="hu-HU" sz="1200" b="1" kern="0">
                  <a:solidFill>
                    <a:schemeClr val="tx1"/>
                  </a:solidFill>
                  <a:latin typeface="Calibri Light" panose="020F0302020204030204" pitchFamily="34" charset="0"/>
                  <a:cs typeface="Calibri Light" panose="020F0302020204030204" pitchFamily="34" charset="0"/>
                </a:rPr>
                <a:t>$700k from </a:t>
              </a:r>
              <a:r>
                <a:rPr lang="hu-HU" sz="1200" kern="0">
                  <a:solidFill>
                    <a:schemeClr val="tx1"/>
                  </a:solidFill>
                  <a:latin typeface="Calibri Light" panose="020F0302020204030204" pitchFamily="34" charset="0"/>
                  <a:cs typeface="Calibri Light" panose="020F0302020204030204" pitchFamily="34" charset="0"/>
                </a:rPr>
                <a:t>SPLA Tele-Assesment, SAM SPLA and LCC Audits. </a:t>
              </a:r>
              <a:endParaRPr lang="en-US" sz="1200" b="1" kern="0">
                <a:solidFill>
                  <a:schemeClr val="tx1"/>
                </a:solidFill>
                <a:latin typeface="Calibri Light" panose="020F0302020204030204" pitchFamily="34" charset="0"/>
                <a:cs typeface="Calibri Light" panose="020F0302020204030204" pitchFamily="34" charset="0"/>
              </a:endParaRPr>
            </a:p>
            <a:p>
              <a:pPr marL="285750" indent="-285750" defTabSz="896214">
                <a:buFont typeface="Arial" panose="020B0604020202020204" pitchFamily="34" charset="0"/>
                <a:buChar char="•"/>
                <a:defRPr/>
              </a:pPr>
              <a:r>
                <a:rPr lang="hu-HU" sz="1200" b="1" kern="0">
                  <a:solidFill>
                    <a:schemeClr val="tx1"/>
                  </a:solidFill>
                  <a:latin typeface="Calibri Light" panose="020F0302020204030204" pitchFamily="34" charset="0"/>
                  <a:cs typeface="Calibri Light" panose="020F0302020204030204" pitchFamily="34" charset="0"/>
                </a:rPr>
                <a:t>Compliance best practice engine </a:t>
              </a:r>
              <a:r>
                <a:rPr lang="hu-HU" sz="1200" kern="0">
                  <a:solidFill>
                    <a:schemeClr val="tx1"/>
                  </a:solidFill>
                  <a:latin typeface="Calibri Light" panose="020F0302020204030204" pitchFamily="34" charset="0"/>
                  <a:cs typeface="Calibri Light" panose="020F0302020204030204" pitchFamily="34" charset="0"/>
                </a:rPr>
                <a:t>including trainings with exams (Octopus Cloud), </a:t>
              </a:r>
            </a:p>
            <a:p>
              <a:pPr marL="285750" indent="-285750" defTabSz="896214">
                <a:buFont typeface="Arial" panose="020B0604020202020204" pitchFamily="34" charset="0"/>
                <a:buChar char="•"/>
                <a:defRPr/>
              </a:pPr>
              <a:r>
                <a:rPr lang="hu-HU" sz="1200" b="1" kern="0">
                  <a:solidFill>
                    <a:schemeClr val="tx1"/>
                  </a:solidFill>
                  <a:latin typeface="Calibri Light" panose="020F0302020204030204" pitchFamily="34" charset="0"/>
                  <a:cs typeface="Calibri Light" panose="020F0302020204030204" pitchFamily="34" charset="0"/>
                </a:rPr>
                <a:t>MSP’s get GDPR-ready status: </a:t>
              </a:r>
            </a:p>
            <a:p>
              <a:pPr marL="742950" lvl="1" indent="-285750" defTabSz="896214">
                <a:buFont typeface="Arial" panose="020B0604020202020204" pitchFamily="34" charset="0"/>
                <a:buChar char="•"/>
                <a:defRPr/>
              </a:pPr>
              <a:r>
                <a:rPr lang="hu-HU" sz="1200" b="1" kern="0">
                  <a:solidFill>
                    <a:schemeClr val="tx1"/>
                  </a:solidFill>
                  <a:latin typeface="Calibri Light" panose="020F0302020204030204" pitchFamily="34" charset="0"/>
                  <a:cs typeface="Calibri Light" panose="020F0302020204030204" pitchFamily="34" charset="0"/>
                </a:rPr>
                <a:t>+ 20 GDPR SAM’s </a:t>
              </a:r>
              <a:r>
                <a:rPr lang="hu-HU" sz="1200" kern="0">
                  <a:solidFill>
                    <a:schemeClr val="tx1"/>
                  </a:solidFill>
                  <a:latin typeface="Calibri Light" panose="020F0302020204030204" pitchFamily="34" charset="0"/>
                  <a:cs typeface="Calibri Light" panose="020F0302020204030204" pitchFamily="34" charset="0"/>
                </a:rPr>
                <a:t>assessing admin rights, application discovery and cleanup, </a:t>
              </a:r>
            </a:p>
            <a:p>
              <a:pPr marL="742950" lvl="1" indent="-285750" defTabSz="896214">
                <a:buFont typeface="Arial" panose="020B0604020202020204" pitchFamily="34" charset="0"/>
                <a:buChar char="•"/>
                <a:defRPr/>
              </a:pPr>
              <a:r>
                <a:rPr lang="hu-HU" sz="1200" kern="0">
                  <a:solidFill>
                    <a:schemeClr val="tx1"/>
                  </a:solidFill>
                  <a:latin typeface="Calibri Light" panose="020F0302020204030204" pitchFamily="34" charset="0"/>
                  <a:cs typeface="Calibri Light" panose="020F0302020204030204" pitchFamily="34" charset="0"/>
                </a:rPr>
                <a:t>+ </a:t>
              </a:r>
              <a:r>
                <a:rPr lang="hu-HU" sz="1200" b="1" kern="0">
                  <a:solidFill>
                    <a:schemeClr val="tx1"/>
                  </a:solidFill>
                  <a:latin typeface="Calibri Light" panose="020F0302020204030204" pitchFamily="34" charset="0"/>
                  <a:cs typeface="Calibri Light" panose="020F0302020204030204" pitchFamily="34" charset="0"/>
                </a:rPr>
                <a:t>50 GDPR workshops</a:t>
              </a:r>
            </a:p>
            <a:p>
              <a:pPr defTabSz="896214">
                <a:defRPr/>
              </a:pPr>
              <a:endParaRPr lang="en-US" sz="1371" b="1" kern="0">
                <a:solidFill>
                  <a:schemeClr val="tx1"/>
                </a:solidFill>
                <a:latin typeface="+mj-lt"/>
              </a:endParaRPr>
            </a:p>
            <a:p>
              <a:pPr defTabSz="896214">
                <a:defRPr/>
              </a:pPr>
              <a:endParaRPr lang="en-US" sz="1371" b="1" kern="0">
                <a:solidFill>
                  <a:schemeClr val="tx1"/>
                </a:solidFill>
                <a:latin typeface="+mj-lt"/>
              </a:endParaRPr>
            </a:p>
          </p:txBody>
        </p:sp>
        <p:sp>
          <p:nvSpPr>
            <p:cNvPr id="13" name="Rectangle 12">
              <a:extLst>
                <a:ext uri="{FF2B5EF4-FFF2-40B4-BE49-F238E27FC236}">
                  <a16:creationId xmlns:a16="http://schemas.microsoft.com/office/drawing/2014/main" id="{22B2E1A9-5568-4E79-A7F2-77D0927AD691}"/>
                </a:ext>
              </a:extLst>
            </p:cNvPr>
            <p:cNvSpPr/>
            <p:nvPr/>
          </p:nvSpPr>
          <p:spPr>
            <a:xfrm>
              <a:off x="-356431" y="5712169"/>
              <a:ext cx="5876249" cy="889561"/>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96214">
                <a:defRPr/>
              </a:pPr>
              <a:r>
                <a:rPr lang="pl-PL" sz="1371" b="1" kern="0">
                  <a:solidFill>
                    <a:schemeClr val="tx1">
                      <a:lumMod val="75000"/>
                      <a:lumOff val="25000"/>
                    </a:schemeClr>
                  </a:solidFill>
                  <a:latin typeface="+mj-lt"/>
                </a:rPr>
                <a:t>6</a:t>
              </a:r>
              <a:r>
                <a:rPr lang="en-GB" sz="1371" b="1" kern="0">
                  <a:solidFill>
                    <a:schemeClr val="tx1">
                      <a:lumMod val="75000"/>
                      <a:lumOff val="25000"/>
                    </a:schemeClr>
                  </a:solidFill>
                  <a:latin typeface="+mj-lt"/>
                </a:rPr>
                <a:t>. </a:t>
              </a:r>
              <a:r>
                <a:rPr lang="pl-PL" sz="1371" b="1" kern="0">
                  <a:solidFill>
                    <a:schemeClr val="tx1">
                      <a:lumMod val="75000"/>
                      <a:lumOff val="25000"/>
                    </a:schemeClr>
                  </a:solidFill>
                  <a:latin typeface="+mj-lt"/>
                </a:rPr>
                <a:t>Top </a:t>
              </a:r>
              <a:r>
                <a:rPr lang="pl-PL" sz="1371" b="1" kern="0" err="1">
                  <a:solidFill>
                    <a:schemeClr val="tx1">
                      <a:lumMod val="75000"/>
                      <a:lumOff val="25000"/>
                    </a:schemeClr>
                  </a:solidFill>
                  <a:latin typeface="+mj-lt"/>
                </a:rPr>
                <a:t>partners</a:t>
              </a:r>
              <a:r>
                <a:rPr lang="pl-PL" sz="1371" b="1" kern="0">
                  <a:solidFill>
                    <a:schemeClr val="tx1">
                      <a:lumMod val="75000"/>
                      <a:lumOff val="25000"/>
                    </a:schemeClr>
                  </a:solidFill>
                  <a:latin typeface="+mj-lt"/>
                </a:rPr>
                <a:t> and expected outcome:</a:t>
              </a:r>
              <a:endParaRPr lang="en-US" sz="1371" b="1" kern="0">
                <a:solidFill>
                  <a:schemeClr val="tx1">
                    <a:lumMod val="75000"/>
                    <a:lumOff val="25000"/>
                  </a:schemeClr>
                </a:solidFill>
                <a:latin typeface="+mj-lt"/>
              </a:endParaRPr>
            </a:p>
            <a:p>
              <a:pPr marL="285750" indent="-285750" defTabSz="896214">
                <a:buFont typeface="Arial" panose="020B0604020202020204" pitchFamily="34" charset="0"/>
                <a:buChar char="•"/>
                <a:defRPr/>
              </a:pPr>
              <a:r>
                <a:rPr lang="pl-PL" sz="1200" kern="0">
                  <a:solidFill>
                    <a:schemeClr val="tx1"/>
                  </a:solidFill>
                  <a:latin typeface="+mj-lt"/>
                </a:rPr>
                <a:t>Partners: MSP MPL</a:t>
              </a:r>
            </a:p>
            <a:p>
              <a:pPr marL="285750" indent="-285750" defTabSz="896214">
                <a:buFont typeface="Arial" panose="020B0604020202020204" pitchFamily="34" charset="0"/>
                <a:buChar char="•"/>
                <a:defRPr/>
              </a:pPr>
              <a:r>
                <a:rPr lang="pl-PL" sz="1200" kern="0">
                  <a:solidFill>
                    <a:schemeClr val="tx1"/>
                  </a:solidFill>
                  <a:latin typeface="+mj-lt"/>
                </a:rPr>
                <a:t>Revenue growth: $200k from Azure, EMS</a:t>
              </a:r>
              <a:endParaRPr lang="en-US" sz="1200" kern="0">
                <a:solidFill>
                  <a:schemeClr val="tx1"/>
                </a:solidFill>
                <a:latin typeface="+mj-lt"/>
              </a:endParaRPr>
            </a:p>
            <a:p>
              <a:pPr marL="285750" indent="-285750" defTabSz="896214">
                <a:buFont typeface="Arial" panose="020B0604020202020204" pitchFamily="34" charset="0"/>
                <a:buChar char="•"/>
                <a:defRPr/>
              </a:pPr>
              <a:r>
                <a:rPr lang="pl-PL" sz="1200" kern="0">
                  <a:solidFill>
                    <a:schemeClr val="tx1"/>
                  </a:solidFill>
                  <a:latin typeface="+mj-lt"/>
                </a:rPr>
                <a:t>Compliance: </a:t>
              </a:r>
              <a:r>
                <a:rPr lang="pl-PL" sz="1200" kern="0">
                  <a:solidFill>
                    <a:schemeClr val="tx1"/>
                  </a:solidFill>
                </a:rPr>
                <a:t>$700k</a:t>
              </a:r>
              <a:endParaRPr lang="en-US" sz="1200" kern="0">
                <a:solidFill>
                  <a:schemeClr val="tx1"/>
                </a:solidFill>
                <a:latin typeface="+mj-lt"/>
              </a:endParaRPr>
            </a:p>
            <a:p>
              <a:pPr defTabSz="896214">
                <a:defRPr/>
              </a:pPr>
              <a:endParaRPr lang="en-US" sz="1371" b="1" kern="0">
                <a:solidFill>
                  <a:schemeClr val="tx1"/>
                </a:solidFill>
                <a:latin typeface="+mj-lt"/>
              </a:endParaRPr>
            </a:p>
            <a:p>
              <a:pPr defTabSz="896214">
                <a:defRPr/>
              </a:pPr>
              <a:endParaRPr lang="en-US" sz="1371" b="1" kern="0">
                <a:solidFill>
                  <a:schemeClr val="tx1"/>
                </a:solidFill>
                <a:latin typeface="+mj-lt"/>
              </a:endParaRPr>
            </a:p>
          </p:txBody>
        </p:sp>
      </p:grpSp>
      <p:graphicFrame>
        <p:nvGraphicFramePr>
          <p:cNvPr id="16" name="Table 15"/>
          <p:cNvGraphicFramePr>
            <a:graphicFrameLocks noGrp="1"/>
          </p:cNvGraphicFramePr>
          <p:nvPr>
            <p:extLst>
              <p:ext uri="{D42A27DB-BD31-4B8C-83A1-F6EECF244321}">
                <p14:modId xmlns:p14="http://schemas.microsoft.com/office/powerpoint/2010/main" val="3437541481"/>
              </p:ext>
            </p:extLst>
          </p:nvPr>
        </p:nvGraphicFramePr>
        <p:xfrm>
          <a:off x="6305771" y="1820986"/>
          <a:ext cx="5602208" cy="2941358"/>
        </p:xfrm>
        <a:graphic>
          <a:graphicData uri="http://schemas.openxmlformats.org/drawingml/2006/table">
            <a:tbl>
              <a:tblPr>
                <a:tableStyleId>{616DA210-FB5B-4158-B5E0-FEB733F419BA}</a:tableStyleId>
              </a:tblPr>
              <a:tblGrid>
                <a:gridCol w="459168">
                  <a:extLst>
                    <a:ext uri="{9D8B030D-6E8A-4147-A177-3AD203B41FA5}">
                      <a16:colId xmlns:a16="http://schemas.microsoft.com/office/drawing/2014/main" val="1206727105"/>
                    </a:ext>
                  </a:extLst>
                </a:gridCol>
                <a:gridCol w="1762204">
                  <a:extLst>
                    <a:ext uri="{9D8B030D-6E8A-4147-A177-3AD203B41FA5}">
                      <a16:colId xmlns:a16="http://schemas.microsoft.com/office/drawing/2014/main" val="245940988"/>
                    </a:ext>
                  </a:extLst>
                </a:gridCol>
                <a:gridCol w="529771">
                  <a:extLst>
                    <a:ext uri="{9D8B030D-6E8A-4147-A177-3AD203B41FA5}">
                      <a16:colId xmlns:a16="http://schemas.microsoft.com/office/drawing/2014/main" val="3430624284"/>
                    </a:ext>
                  </a:extLst>
                </a:gridCol>
                <a:gridCol w="558800">
                  <a:extLst>
                    <a:ext uri="{9D8B030D-6E8A-4147-A177-3AD203B41FA5}">
                      <a16:colId xmlns:a16="http://schemas.microsoft.com/office/drawing/2014/main" val="4027886329"/>
                    </a:ext>
                  </a:extLst>
                </a:gridCol>
                <a:gridCol w="2292265">
                  <a:extLst>
                    <a:ext uri="{9D8B030D-6E8A-4147-A177-3AD203B41FA5}">
                      <a16:colId xmlns:a16="http://schemas.microsoft.com/office/drawing/2014/main" val="3505313657"/>
                    </a:ext>
                  </a:extLst>
                </a:gridCol>
              </a:tblGrid>
              <a:tr h="421548">
                <a:tc gridSpan="4">
                  <a:txBody>
                    <a:bodyPr/>
                    <a:lstStyle/>
                    <a:p>
                      <a:pPr algn="ctr" fontAlgn="ctr"/>
                      <a:r>
                        <a:rPr lang="en-US" sz="1400" b="1" u="none" strike="noStrike">
                          <a:solidFill>
                            <a:schemeClr val="bg1"/>
                          </a:solidFill>
                          <a:effectLst/>
                        </a:rPr>
                        <a:t>7. MS Tactics and Field</a:t>
                      </a:r>
                      <a:r>
                        <a:rPr lang="en-US" sz="1400" b="1" u="none" strike="noStrike" baseline="0">
                          <a:solidFill>
                            <a:schemeClr val="bg1"/>
                          </a:solidFill>
                          <a:effectLst/>
                        </a:rPr>
                        <a:t> Go Do’s</a:t>
                      </a:r>
                      <a:endParaRPr lang="en-US" sz="1400" b="1" i="0" u="none" strike="noStrike">
                        <a:solidFill>
                          <a:schemeClr val="bg1"/>
                        </a:solidFill>
                        <a:effectLst/>
                        <a:latin typeface="+mj-lt"/>
                      </a:endParaRPr>
                    </a:p>
                  </a:txBody>
                  <a:tcPr marL="9525" marR="9525" marT="9525" marB="0" anchor="ctr">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400" b="1" i="0" u="none" strike="noStrike">
                        <a:solidFill>
                          <a:schemeClr val="bg1"/>
                        </a:solidFill>
                        <a:effectLst/>
                        <a:latin typeface="+mj-lt"/>
                      </a:endParaRPr>
                    </a:p>
                  </a:txBody>
                  <a:tcPr marL="9525" marR="9525" marT="9525" marB="0" anchor="ctr">
                    <a:solidFill>
                      <a:srgbClr val="7F7F7F"/>
                    </a:solidFill>
                  </a:tcPr>
                </a:tc>
                <a:extLst>
                  <a:ext uri="{0D108BD9-81ED-4DB2-BD59-A6C34878D82A}">
                    <a16:rowId xmlns:a16="http://schemas.microsoft.com/office/drawing/2014/main" val="2576622483"/>
                  </a:ext>
                </a:extLst>
              </a:tr>
              <a:tr h="401473">
                <a:tc>
                  <a:txBody>
                    <a:bodyPr/>
                    <a:lstStyle/>
                    <a:p>
                      <a:pPr algn="ctr" fontAlgn="ctr"/>
                      <a:endParaRPr lang="en-US" sz="2000" b="0"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What    </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Who </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When</a:t>
                      </a:r>
                      <a:endParaRPr lang="en-US" sz="1370" b="1" i="0" u="none" strike="noStrike">
                        <a:solidFill>
                          <a:schemeClr val="bg1"/>
                        </a:solidFill>
                        <a:effectLst/>
                        <a:latin typeface="+mj-lt"/>
                      </a:endParaRPr>
                    </a:p>
                  </a:txBody>
                  <a:tcPr marL="9525" marR="9525" marT="9525" marB="0" anchor="ctr">
                    <a:solidFill>
                      <a:srgbClr val="00827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370" b="1" i="0" u="none" strike="noStrike">
                          <a:solidFill>
                            <a:schemeClr val="bg1"/>
                          </a:solidFill>
                          <a:effectLst/>
                          <a:latin typeface="Calibri Light" panose="020F0302020204030204" pitchFamily="34" charset="0"/>
                        </a:rPr>
                        <a:t>Expected Outcome / Revenue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extLst>
                  <a:ext uri="{0D108BD9-81ED-4DB2-BD59-A6C34878D82A}">
                    <a16:rowId xmlns:a16="http://schemas.microsoft.com/office/drawing/2014/main" val="3347755063"/>
                  </a:ext>
                </a:extLst>
              </a:tr>
              <a:tr h="401473">
                <a:tc>
                  <a:txBody>
                    <a:bodyPr/>
                    <a:lstStyle/>
                    <a:p>
                      <a:pPr algn="ctr" fontAlgn="ctr"/>
                      <a:r>
                        <a:rPr lang="pl-PL" sz="1100" b="0" i="0" u="none" strike="noStrike">
                          <a:solidFill>
                            <a:srgbClr val="000000"/>
                          </a:solidFill>
                          <a:effectLst/>
                          <a:latin typeface="+mj-lt"/>
                        </a:rPr>
                        <a:t>1</a:t>
                      </a:r>
                      <a:endParaRPr lang="en-US" sz="1100" b="0" i="0" u="none" strike="noStrike">
                        <a:solidFill>
                          <a:srgbClr val="000000"/>
                        </a:solidFill>
                        <a:effectLst/>
                        <a:latin typeface="+mj-lt"/>
                      </a:endParaRPr>
                    </a:p>
                  </a:txBody>
                  <a:tcPr marL="9525" marR="9525" marT="9525" marB="0" anchor="ctr"/>
                </a:tc>
                <a:tc>
                  <a:txBody>
                    <a:bodyPr/>
                    <a:lstStyle/>
                    <a:p>
                      <a:pPr algn="l" fontAlgn="ctr"/>
                      <a:r>
                        <a:rPr lang="pl-PL" sz="1100" u="none" strike="noStrike" kern="1200" err="1">
                          <a:solidFill>
                            <a:schemeClr val="tx1"/>
                          </a:solidFill>
                          <a:effectLst/>
                          <a:latin typeface="+mn-lt"/>
                          <a:ea typeface="+mn-ea"/>
                          <a:cs typeface="+mn-cs"/>
                        </a:rPr>
                        <a:t>Launch</a:t>
                      </a:r>
                      <a:r>
                        <a:rPr lang="pl-PL" sz="1100" u="none" strike="noStrike" kern="1200">
                          <a:solidFill>
                            <a:schemeClr val="tx1"/>
                          </a:solidFill>
                          <a:effectLst/>
                          <a:latin typeface="+mn-lt"/>
                          <a:ea typeface="+mn-ea"/>
                          <a:cs typeface="+mn-cs"/>
                        </a:rPr>
                        <a:t> Security </a:t>
                      </a:r>
                      <a:r>
                        <a:rPr lang="pl-PL" sz="1100" u="none" strike="noStrike" kern="1200" err="1">
                          <a:solidFill>
                            <a:schemeClr val="tx1"/>
                          </a:solidFill>
                          <a:effectLst/>
                          <a:latin typeface="+mn-lt"/>
                          <a:ea typeface="+mn-ea"/>
                          <a:cs typeface="+mn-cs"/>
                        </a:rPr>
                        <a:t>solutions</a:t>
                      </a:r>
                      <a:endParaRPr lang="en-US" sz="1100" u="none" strike="noStrike" kern="1200">
                        <a:solidFill>
                          <a:schemeClr val="tx1"/>
                        </a:solidFill>
                        <a:effectLst/>
                        <a:latin typeface="+mn-lt"/>
                        <a:ea typeface="+mn-ea"/>
                        <a:cs typeface="+mn-cs"/>
                      </a:endParaRPr>
                    </a:p>
                  </a:txBody>
                  <a:tcPr marL="9525" marR="9525" marT="9525" marB="0" anchor="ctr"/>
                </a:tc>
                <a:tc>
                  <a:txBody>
                    <a:bodyPr/>
                    <a:lstStyle/>
                    <a:p>
                      <a:pPr algn="ctr" fontAlgn="ctr"/>
                      <a:r>
                        <a:rPr lang="en-US" sz="1100" b="0" i="0" u="none" strike="noStrike" kern="1200">
                          <a:solidFill>
                            <a:srgbClr val="000000"/>
                          </a:solidFill>
                          <a:effectLst/>
                          <a:latin typeface="+mj-lt"/>
                          <a:ea typeface="+mn-ea"/>
                          <a:cs typeface="+mn-cs"/>
                        </a:rPr>
                        <a:t> PDM</a:t>
                      </a:r>
                      <a:r>
                        <a:rPr lang="pl-PL" sz="1100" b="0" i="0" u="none" strike="noStrike" kern="1200">
                          <a:solidFill>
                            <a:srgbClr val="000000"/>
                          </a:solidFill>
                          <a:effectLst/>
                          <a:latin typeface="+mj-lt"/>
                          <a:ea typeface="+mn-ea"/>
                          <a:cs typeface="+mn-cs"/>
                        </a:rPr>
                        <a:t> + PTS</a:t>
                      </a:r>
                      <a:endParaRPr lang="en-US" sz="1100" b="0" i="0" u="none" strike="noStrike" kern="1200">
                        <a:solidFill>
                          <a:srgbClr val="000000"/>
                        </a:solidFill>
                        <a:effectLst/>
                        <a:latin typeface="+mj-lt"/>
                        <a:ea typeface="+mn-ea"/>
                        <a:cs typeface="+mn-cs"/>
                      </a:endParaRPr>
                    </a:p>
                  </a:txBody>
                  <a:tcPr marL="9525" marR="9525" marT="9525" marB="0" anchor="ctr"/>
                </a:tc>
                <a:tc>
                  <a:txBody>
                    <a:bodyPr/>
                    <a:lstStyle/>
                    <a:p>
                      <a:pPr algn="ctr" fontAlgn="ctr"/>
                      <a:r>
                        <a:rPr lang="en-US" sz="1100" u="none" strike="noStrike">
                          <a:effectLst/>
                          <a:latin typeface="+mj-lt"/>
                        </a:rPr>
                        <a:t> FY18</a:t>
                      </a:r>
                      <a:endParaRPr lang="en-US" sz="1100" b="0" i="0" u="none" strike="noStrike">
                        <a:solidFill>
                          <a:srgbClr val="000000"/>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000" b="0" i="0" u="none" strike="noStrike" kern="1200">
                          <a:solidFill>
                            <a:srgbClr val="000000"/>
                          </a:solidFill>
                          <a:effectLst/>
                          <a:latin typeface="+mj-lt"/>
                          <a:ea typeface="+mn-ea"/>
                          <a:cs typeface="+mn-cs"/>
                        </a:rPr>
                        <a:t>Security offers landed in every Sub. </a:t>
                      </a:r>
                      <a:endParaRPr lang="en-US" sz="10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2376545284"/>
                  </a:ext>
                </a:extLst>
              </a:tr>
              <a:tr h="401473">
                <a:tc>
                  <a:txBody>
                    <a:bodyPr/>
                    <a:lstStyle/>
                    <a:p>
                      <a:pPr algn="ctr" fontAlgn="ctr"/>
                      <a:r>
                        <a:rPr lang="pl-PL" sz="1100" b="0" i="0" u="none" strike="noStrike">
                          <a:solidFill>
                            <a:srgbClr val="000000"/>
                          </a:solidFill>
                          <a:effectLst/>
                          <a:latin typeface="+mj-lt"/>
                        </a:rPr>
                        <a:t>2</a:t>
                      </a:r>
                      <a:endParaRPr lang="en-US" sz="1100" b="0" i="0" u="none" strike="noStrike">
                        <a:solidFill>
                          <a:srgbClr val="000000"/>
                        </a:solidFill>
                        <a:effectLst/>
                        <a:latin typeface="+mj-lt"/>
                      </a:endParaRPr>
                    </a:p>
                  </a:txBody>
                  <a:tcPr marL="9525" marR="9525" marT="9525" marB="0" anchor="ctr"/>
                </a:tc>
                <a:tc>
                  <a:txBody>
                    <a:bodyPr/>
                    <a:lstStyle/>
                    <a:p>
                      <a:pPr algn="l" fontAlgn="ctr"/>
                      <a:r>
                        <a:rPr lang="hu-HU" sz="1100" u="none" strike="noStrike" kern="1200">
                          <a:solidFill>
                            <a:schemeClr val="tx1"/>
                          </a:solidFill>
                          <a:effectLst/>
                          <a:latin typeface="+mn-lt"/>
                          <a:ea typeface="+mn-ea"/>
                          <a:cs typeface="+mn-cs"/>
                        </a:rPr>
                        <a:t> GDPR workshops</a:t>
                      </a:r>
                      <a:endParaRPr lang="en-US" sz="1100" u="none" strike="noStrike" kern="1200">
                        <a:solidFill>
                          <a:schemeClr val="tx1"/>
                        </a:solidFill>
                        <a:effectLst/>
                        <a:latin typeface="+mn-lt"/>
                        <a:ea typeface="+mn-ea"/>
                        <a:cs typeface="+mn-cs"/>
                      </a:endParaRPr>
                    </a:p>
                  </a:txBody>
                  <a:tcPr marL="9525" marR="9525" marT="9525" marB="0" anchor="ctr"/>
                </a:tc>
                <a:tc>
                  <a:txBody>
                    <a:bodyPr/>
                    <a:lstStyle/>
                    <a:p>
                      <a:pPr algn="ctr" fontAlgn="ctr"/>
                      <a:r>
                        <a:rPr lang="hu-HU" sz="1100" b="0" i="0" u="none" strike="noStrike">
                          <a:solidFill>
                            <a:srgbClr val="000000"/>
                          </a:solidFill>
                          <a:effectLst/>
                          <a:latin typeface="+mj-lt"/>
                        </a:rPr>
                        <a:t>PDM</a:t>
                      </a:r>
                      <a:endParaRPr lang="en-US" sz="1100" b="0" i="0" u="none" strike="noStrike">
                        <a:solidFill>
                          <a:srgbClr val="000000"/>
                        </a:solidFill>
                        <a:effectLst/>
                        <a:latin typeface="+mj-lt"/>
                      </a:endParaRPr>
                    </a:p>
                  </a:txBody>
                  <a:tcPr marL="9525" marR="9525" marT="9525" marB="0" anchor="ctr"/>
                </a:tc>
                <a:tc>
                  <a:txBody>
                    <a:bodyPr/>
                    <a:lstStyle/>
                    <a:p>
                      <a:pPr algn="ctr" fontAlgn="ctr"/>
                      <a:r>
                        <a:rPr lang="hu-HU" sz="1100" b="0" i="0" u="none" strike="noStrike">
                          <a:solidFill>
                            <a:srgbClr val="000000"/>
                          </a:solidFill>
                          <a:effectLst/>
                          <a:latin typeface="+mj-lt"/>
                        </a:rPr>
                        <a:t>Q2 - Q3</a:t>
                      </a:r>
                      <a:endParaRPr lang="en-US" sz="1100" b="0" i="0" u="none" strike="noStrike">
                        <a:solidFill>
                          <a:srgbClr val="000000"/>
                        </a:solidFill>
                        <a:effectLst/>
                        <a:latin typeface="+mj-lt"/>
                      </a:endParaRPr>
                    </a:p>
                  </a:txBody>
                  <a:tcPr marL="9525" marR="9525" marT="9525" marB="0" anchor="ctr"/>
                </a:tc>
                <a:tc>
                  <a:txBody>
                    <a:bodyPr/>
                    <a:lstStyle/>
                    <a:p>
                      <a:pPr algn="l" fontAlgn="ctr"/>
                      <a:r>
                        <a:rPr lang="hu-HU" sz="1100" b="0" i="0" u="none" strike="noStrike">
                          <a:solidFill>
                            <a:srgbClr val="000000"/>
                          </a:solidFill>
                          <a:effectLst/>
                          <a:latin typeface="+mj-lt"/>
                        </a:rPr>
                        <a:t>MSP GDPR ready with security solution. </a:t>
                      </a:r>
                      <a:endParaRPr lang="en-US" sz="11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286352346"/>
                  </a:ext>
                </a:extLst>
              </a:tr>
              <a:tr h="401473">
                <a:tc>
                  <a:txBody>
                    <a:bodyPr/>
                    <a:lstStyle/>
                    <a:p>
                      <a:pPr algn="ctr" fontAlgn="ctr"/>
                      <a:r>
                        <a:rPr lang="pl-PL" sz="1100" b="0" i="0" u="none" strike="noStrike">
                          <a:solidFill>
                            <a:srgbClr val="000000"/>
                          </a:solidFill>
                          <a:effectLst/>
                          <a:latin typeface="+mj-lt"/>
                        </a:rPr>
                        <a:t>3</a:t>
                      </a:r>
                      <a:endParaRPr lang="en-US" sz="1100" b="0" i="0" u="none" strike="noStrike">
                        <a:solidFill>
                          <a:srgbClr val="000000"/>
                        </a:solidFill>
                        <a:effectLst/>
                        <a:latin typeface="+mj-lt"/>
                      </a:endParaRPr>
                    </a:p>
                  </a:txBody>
                  <a:tcPr marL="9525" marR="9525" marT="9525" marB="0" anchor="ctr"/>
                </a:tc>
                <a:tc>
                  <a:txBody>
                    <a:bodyPr/>
                    <a:lstStyle/>
                    <a:p>
                      <a:pPr algn="l" fontAlgn="ctr"/>
                      <a:r>
                        <a:rPr lang="hu-HU" sz="1100" u="none" strike="noStrike" kern="1200">
                          <a:solidFill>
                            <a:schemeClr val="tx1"/>
                          </a:solidFill>
                          <a:effectLst/>
                          <a:latin typeface="+mn-lt"/>
                          <a:ea typeface="+mn-ea"/>
                          <a:cs typeface="+mn-cs"/>
                        </a:rPr>
                        <a:t>Security workshops</a:t>
                      </a:r>
                      <a:r>
                        <a:rPr lang="hu-HU" sz="1000" u="none" strike="noStrike" kern="1200">
                          <a:solidFill>
                            <a:schemeClr val="tx1"/>
                          </a:solidFill>
                          <a:effectLst/>
                          <a:latin typeface="+mn-lt"/>
                          <a:ea typeface="+mn-ea"/>
                          <a:cs typeface="+mn-cs"/>
                        </a:rPr>
                        <a:t>: MFA, ATP, DLP, eDisc., AIP, ASM, SecuScore</a:t>
                      </a:r>
                      <a:endParaRPr lang="en-US" sz="1000" u="none" strike="noStrike" kern="1200">
                        <a:solidFill>
                          <a:schemeClr val="tx1"/>
                        </a:solidFill>
                        <a:effectLst/>
                        <a:latin typeface="+mn-lt"/>
                        <a:ea typeface="+mn-ea"/>
                        <a:cs typeface="+mn-cs"/>
                      </a:endParaRPr>
                    </a:p>
                  </a:txBody>
                  <a:tcPr marL="9525" marR="9525" marT="9525" marB="0" anchor="ctr"/>
                </a:tc>
                <a:tc>
                  <a:txBody>
                    <a:bodyPr/>
                    <a:lstStyle/>
                    <a:p>
                      <a:pPr algn="ctr" fontAlgn="ctr"/>
                      <a:r>
                        <a:rPr lang="hu-HU" sz="1100" b="0" i="0" u="none" strike="noStrike">
                          <a:solidFill>
                            <a:srgbClr val="000000"/>
                          </a:solidFill>
                          <a:effectLst/>
                          <a:latin typeface="+mj-lt"/>
                        </a:rPr>
                        <a:t>PTS</a:t>
                      </a:r>
                      <a:endParaRPr lang="en-US" sz="1100" b="0" i="0" u="none" strike="noStrike">
                        <a:solidFill>
                          <a:srgbClr val="000000"/>
                        </a:solidFill>
                        <a:effectLst/>
                        <a:latin typeface="+mj-lt"/>
                      </a:endParaRPr>
                    </a:p>
                  </a:txBody>
                  <a:tcPr marL="9525" marR="9525" marT="9525" marB="0" anchor="ctr"/>
                </a:tc>
                <a:tc>
                  <a:txBody>
                    <a:bodyPr/>
                    <a:lstStyle/>
                    <a:p>
                      <a:pPr algn="ctr" fontAlgn="ctr"/>
                      <a:r>
                        <a:rPr lang="hu-HU" sz="1100" b="0" i="0" u="none" strike="noStrike">
                          <a:solidFill>
                            <a:srgbClr val="000000"/>
                          </a:solidFill>
                          <a:effectLst/>
                          <a:latin typeface="+mj-lt"/>
                        </a:rPr>
                        <a:t>FY18</a:t>
                      </a:r>
                      <a:endParaRPr lang="en-US" sz="1100" b="0" i="0" u="none" strike="noStrike">
                        <a:solidFill>
                          <a:srgbClr val="000000"/>
                        </a:solidFill>
                        <a:effectLst/>
                        <a:latin typeface="+mj-lt"/>
                      </a:endParaRPr>
                    </a:p>
                  </a:txBody>
                  <a:tcPr marL="9525" marR="9525" marT="9525" marB="0" anchor="ctr"/>
                </a:tc>
                <a:tc>
                  <a:txBody>
                    <a:bodyPr/>
                    <a:lstStyle/>
                    <a:p>
                      <a:pPr algn="l" fontAlgn="ctr"/>
                      <a:r>
                        <a:rPr lang="hu-HU" sz="1100" b="0" i="0" u="none" strike="noStrike">
                          <a:solidFill>
                            <a:srgbClr val="000000"/>
                          </a:solidFill>
                          <a:effectLst/>
                          <a:latin typeface="+mj-lt"/>
                        </a:rPr>
                        <a:t>+ 100 K </a:t>
                      </a:r>
                      <a:endParaRPr lang="en-US" sz="11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448877676"/>
                  </a:ext>
                </a:extLst>
              </a:tr>
              <a:tr h="401473">
                <a:tc>
                  <a:txBody>
                    <a:bodyPr/>
                    <a:lstStyle/>
                    <a:p>
                      <a:pPr algn="ctr" fontAlgn="ctr"/>
                      <a:r>
                        <a:rPr lang="pl-PL" sz="1100" b="0" i="0" u="none" strike="noStrike">
                          <a:solidFill>
                            <a:srgbClr val="000000"/>
                          </a:solidFill>
                          <a:effectLst/>
                          <a:latin typeface="+mj-lt"/>
                        </a:rPr>
                        <a:t>4</a:t>
                      </a:r>
                      <a:endParaRPr lang="en-US" sz="1100" b="0" i="0" u="none" strike="noStrike">
                        <a:solidFill>
                          <a:srgbClr val="000000"/>
                        </a:solidFill>
                        <a:effectLst/>
                        <a:latin typeface="+mj-lt"/>
                      </a:endParaRPr>
                    </a:p>
                  </a:txBody>
                  <a:tcPr marL="9525" marR="9525" marT="9525" marB="0" anchor="ctr"/>
                </a:tc>
                <a:tc>
                  <a:txBody>
                    <a:bodyPr/>
                    <a:lstStyle/>
                    <a:p>
                      <a:pPr algn="l" fontAlgn="ctr"/>
                      <a:r>
                        <a:rPr lang="hu-HU" sz="1100" u="none" strike="noStrike" kern="1200">
                          <a:solidFill>
                            <a:schemeClr val="tx1"/>
                          </a:solidFill>
                          <a:effectLst/>
                          <a:latin typeface="+mn-lt"/>
                          <a:ea typeface="+mn-ea"/>
                          <a:cs typeface="+mn-cs"/>
                        </a:rPr>
                        <a:t>Tele-Assesment + SAM SPLA</a:t>
                      </a:r>
                      <a:endParaRPr lang="en-US" sz="1100" u="none" strike="noStrike" kern="1200">
                        <a:solidFill>
                          <a:schemeClr val="tx1"/>
                        </a:solidFill>
                        <a:effectLst/>
                        <a:latin typeface="+mn-lt"/>
                        <a:ea typeface="+mn-ea"/>
                        <a:cs typeface="+mn-cs"/>
                      </a:endParaRPr>
                    </a:p>
                  </a:txBody>
                  <a:tcPr marL="9525" marR="9525" marT="9525" marB="0" anchor="ctr"/>
                </a:tc>
                <a:tc>
                  <a:txBody>
                    <a:bodyPr/>
                    <a:lstStyle/>
                    <a:p>
                      <a:pPr algn="ctr" fontAlgn="ctr"/>
                      <a:r>
                        <a:rPr lang="hu-HU" sz="1100" kern="0">
                          <a:solidFill>
                            <a:schemeClr val="tx1"/>
                          </a:solidFill>
                          <a:latin typeface="Calibri Light" panose="020F0302020204030204" pitchFamily="34" charset="0"/>
                          <a:cs typeface="Calibri Light" panose="020F0302020204030204" pitchFamily="34" charset="0"/>
                        </a:rPr>
                        <a:t>PDM</a:t>
                      </a:r>
                      <a:endParaRPr lang="en-US" sz="1100" b="0" i="0" u="none" strike="noStrike">
                        <a:solidFill>
                          <a:srgbClr val="000000"/>
                        </a:solidFill>
                        <a:effectLst/>
                        <a:latin typeface="+mj-lt"/>
                      </a:endParaRPr>
                    </a:p>
                  </a:txBody>
                  <a:tcPr marL="9525" marR="9525" marT="9525" marB="0" anchor="ctr"/>
                </a:tc>
                <a:tc>
                  <a:txBody>
                    <a:bodyPr/>
                    <a:lstStyle/>
                    <a:p>
                      <a:pPr algn="ctr" fontAlgn="ctr"/>
                      <a:r>
                        <a:rPr lang="hu-HU" sz="1100" u="none" strike="noStrike">
                          <a:effectLst/>
                          <a:latin typeface="+mj-lt"/>
                        </a:rPr>
                        <a:t>FY18</a:t>
                      </a:r>
                      <a:endParaRPr lang="en-US" sz="1100" b="0" i="0" u="none" strike="noStrike">
                        <a:solidFill>
                          <a:srgbClr val="000000"/>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hu-HU" sz="1100" b="0" i="0" u="none" strike="noStrike">
                          <a:solidFill>
                            <a:srgbClr val="000000"/>
                          </a:solidFill>
                          <a:effectLst/>
                          <a:latin typeface="+mj-lt"/>
                        </a:rPr>
                        <a:t>Tele Assesmsnet: 100 % MSP covered</a:t>
                      </a:r>
                    </a:p>
                    <a:p>
                      <a:pPr marL="0" marR="0" lvl="0" indent="0" algn="l" defTabSz="914400" rtl="0" eaLnBrk="1" fontAlgn="ctr" latinLnBrk="0" hangingPunct="1">
                        <a:lnSpc>
                          <a:spcPct val="100000"/>
                        </a:lnSpc>
                        <a:spcBef>
                          <a:spcPts val="0"/>
                        </a:spcBef>
                        <a:spcAft>
                          <a:spcPts val="0"/>
                        </a:spcAft>
                        <a:buClrTx/>
                        <a:buSzTx/>
                        <a:buFontTx/>
                        <a:buNone/>
                        <a:tabLst/>
                        <a:defRPr/>
                      </a:pPr>
                      <a:r>
                        <a:rPr lang="hu-HU" sz="1100" b="0" i="0" u="none" strike="noStrike">
                          <a:solidFill>
                            <a:srgbClr val="000000"/>
                          </a:solidFill>
                          <a:effectLst/>
                          <a:latin typeface="+mj-lt"/>
                        </a:rPr>
                        <a:t>20 SAM SPLA </a:t>
                      </a:r>
                    </a:p>
                    <a:p>
                      <a:pPr marL="0" marR="0" lvl="0" indent="0" algn="l" defTabSz="914400" rtl="0" eaLnBrk="1" fontAlgn="ctr" latinLnBrk="0" hangingPunct="1">
                        <a:lnSpc>
                          <a:spcPct val="100000"/>
                        </a:lnSpc>
                        <a:spcBef>
                          <a:spcPts val="0"/>
                        </a:spcBef>
                        <a:spcAft>
                          <a:spcPts val="0"/>
                        </a:spcAft>
                        <a:buClrTx/>
                        <a:buSzTx/>
                        <a:buFontTx/>
                        <a:buNone/>
                        <a:tabLst/>
                        <a:defRPr/>
                      </a:pPr>
                      <a:r>
                        <a:rPr lang="hu-HU" sz="1100" b="0" i="0" u="none" strike="noStrike">
                          <a:solidFill>
                            <a:srgbClr val="000000"/>
                          </a:solidFill>
                          <a:effectLst/>
                          <a:latin typeface="+mj-lt"/>
                        </a:rPr>
                        <a:t>500 K revenue.</a:t>
                      </a:r>
                      <a:endParaRPr lang="en-US" sz="11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934483899"/>
                  </a:ext>
                </a:extLst>
              </a:tr>
              <a:tr h="401473">
                <a:tc>
                  <a:txBody>
                    <a:bodyPr/>
                    <a:lstStyle/>
                    <a:p>
                      <a:pPr algn="ctr" fontAlgn="ctr"/>
                      <a:r>
                        <a:rPr lang="pl-PL" sz="1100" b="0" i="0" u="none" strike="noStrike">
                          <a:solidFill>
                            <a:srgbClr val="000000"/>
                          </a:solidFill>
                          <a:effectLst/>
                          <a:latin typeface="+mj-lt"/>
                        </a:rPr>
                        <a:t>5</a:t>
                      </a:r>
                      <a:endParaRPr lang="en-US" sz="1100" b="0" i="0" u="none" strike="noStrike">
                        <a:solidFill>
                          <a:srgbClr val="000000"/>
                        </a:solidFill>
                        <a:effectLst/>
                        <a:latin typeface="+mj-lt"/>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hu-HU" sz="1100" u="none" strike="noStrike" kern="1200">
                          <a:solidFill>
                            <a:schemeClr val="tx1"/>
                          </a:solidFill>
                          <a:effectLst/>
                          <a:latin typeface="+mn-lt"/>
                          <a:ea typeface="+mn-ea"/>
                          <a:cs typeface="+mn-cs"/>
                        </a:rPr>
                        <a:t> </a:t>
                      </a:r>
                      <a:r>
                        <a:rPr lang="hu-HU" sz="1100" u="none" strike="noStrike" kern="1200" err="1">
                          <a:solidFill>
                            <a:schemeClr val="tx1"/>
                          </a:solidFill>
                          <a:effectLst/>
                          <a:latin typeface="+mn-lt"/>
                          <a:ea typeface="+mn-ea"/>
                          <a:cs typeface="+mn-cs"/>
                        </a:rPr>
                        <a:t>Audits</a:t>
                      </a:r>
                      <a:endParaRPr lang="en-US" sz="1100" u="none" strike="noStrike" kern="1200">
                        <a:solidFill>
                          <a:schemeClr val="tx1"/>
                        </a:solidFill>
                        <a:effectLst/>
                        <a:latin typeface="+mn-lt"/>
                        <a:ea typeface="+mn-ea"/>
                        <a:cs typeface="+mn-cs"/>
                      </a:endParaRPr>
                    </a:p>
                  </a:txBody>
                  <a:tcPr marL="9525" marR="9525" marT="9525" marB="0" anchor="ctr"/>
                </a:tc>
                <a:tc>
                  <a:txBody>
                    <a:bodyPr/>
                    <a:lstStyle/>
                    <a:p>
                      <a:pPr algn="ctr" fontAlgn="ctr"/>
                      <a:r>
                        <a:rPr lang="en-US" sz="1100" u="none" strike="noStrike">
                          <a:effectLst/>
                          <a:latin typeface="+mj-lt"/>
                        </a:rPr>
                        <a:t> </a:t>
                      </a:r>
                      <a:r>
                        <a:rPr lang="hu-HU" sz="1100" u="none" strike="noStrike">
                          <a:effectLst/>
                          <a:latin typeface="+mj-lt"/>
                        </a:rPr>
                        <a:t>LCC</a:t>
                      </a:r>
                      <a:endParaRPr lang="en-US" sz="1100" b="0" i="0" u="none" strike="noStrike">
                        <a:solidFill>
                          <a:srgbClr val="000000"/>
                        </a:solidFill>
                        <a:effectLst/>
                        <a:latin typeface="+mj-lt"/>
                      </a:endParaRPr>
                    </a:p>
                  </a:txBody>
                  <a:tcPr marL="9525" marR="9525" marT="9525" marB="0" anchor="ctr"/>
                </a:tc>
                <a:tc>
                  <a:txBody>
                    <a:bodyPr/>
                    <a:lstStyle/>
                    <a:p>
                      <a:pPr algn="ctr" fontAlgn="ctr"/>
                      <a:r>
                        <a:rPr lang="en-US" sz="1100" u="none" strike="noStrike">
                          <a:effectLst/>
                          <a:latin typeface="+mj-lt"/>
                        </a:rPr>
                        <a:t> </a:t>
                      </a:r>
                      <a:r>
                        <a:rPr lang="hu-HU" sz="1100" u="none" strike="noStrike">
                          <a:effectLst/>
                          <a:latin typeface="+mj-lt"/>
                        </a:rPr>
                        <a:t>FY18 H1</a:t>
                      </a:r>
                      <a:endParaRPr lang="en-US" sz="1100" b="0" i="0" u="none" strike="noStrike">
                        <a:solidFill>
                          <a:srgbClr val="000000"/>
                        </a:solidFill>
                        <a:effectLst/>
                        <a:latin typeface="+mj-lt"/>
                      </a:endParaRPr>
                    </a:p>
                  </a:txBody>
                  <a:tcPr marL="9525" marR="9525" marT="9525" marB="0" anchor="ctr"/>
                </a:tc>
                <a:tc>
                  <a:txBody>
                    <a:bodyPr/>
                    <a:lstStyle/>
                    <a:p>
                      <a:pPr algn="l" fontAlgn="ctr"/>
                      <a:r>
                        <a:rPr lang="hu-HU" sz="1100" b="0" i="0" u="none" strike="noStrike">
                          <a:solidFill>
                            <a:srgbClr val="000000"/>
                          </a:solidFill>
                          <a:effectLst/>
                          <a:latin typeface="+mj-lt"/>
                        </a:rPr>
                        <a:t>5 audits amongst MSP MPL:  $200 K</a:t>
                      </a:r>
                      <a:endParaRPr lang="en-US" sz="11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23057431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801557840"/>
              </p:ext>
            </p:extLst>
          </p:nvPr>
        </p:nvGraphicFramePr>
        <p:xfrm>
          <a:off x="6305771" y="5072992"/>
          <a:ext cx="5602209" cy="1552600"/>
        </p:xfrm>
        <a:graphic>
          <a:graphicData uri="http://schemas.openxmlformats.org/drawingml/2006/table">
            <a:tbl>
              <a:tblPr>
                <a:tableStyleId>{616DA210-FB5B-4158-B5E0-FEB733F419BA}</a:tableStyleId>
              </a:tblPr>
              <a:tblGrid>
                <a:gridCol w="2896286">
                  <a:extLst>
                    <a:ext uri="{9D8B030D-6E8A-4147-A177-3AD203B41FA5}">
                      <a16:colId xmlns:a16="http://schemas.microsoft.com/office/drawing/2014/main" val="1773356748"/>
                    </a:ext>
                  </a:extLst>
                </a:gridCol>
                <a:gridCol w="834572">
                  <a:extLst>
                    <a:ext uri="{9D8B030D-6E8A-4147-A177-3AD203B41FA5}">
                      <a16:colId xmlns:a16="http://schemas.microsoft.com/office/drawing/2014/main" val="2041741173"/>
                    </a:ext>
                  </a:extLst>
                </a:gridCol>
                <a:gridCol w="1871351">
                  <a:extLst>
                    <a:ext uri="{9D8B030D-6E8A-4147-A177-3AD203B41FA5}">
                      <a16:colId xmlns:a16="http://schemas.microsoft.com/office/drawing/2014/main" val="207247418"/>
                    </a:ext>
                  </a:extLst>
                </a:gridCol>
              </a:tblGrid>
              <a:tr h="291863">
                <a:tc>
                  <a:txBody>
                    <a:bodyPr/>
                    <a:lstStyle/>
                    <a:p>
                      <a:pPr algn="ctr" fontAlgn="ctr"/>
                      <a:r>
                        <a:rPr lang="en-US" sz="1370" b="1" u="none" strike="noStrike">
                          <a:solidFill>
                            <a:schemeClr val="bg1"/>
                          </a:solidFill>
                          <a:effectLst/>
                        </a:rPr>
                        <a:t>8. MS Investments /Incentives  </a:t>
                      </a:r>
                      <a:r>
                        <a:rPr lang="pl-PL" sz="1370" b="1" u="none" strike="noStrike">
                          <a:solidFill>
                            <a:schemeClr val="bg1"/>
                          </a:solidFill>
                          <a:effectLst/>
                        </a:rPr>
                        <a:t>/ Asks</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tc>
                  <a:txBody>
                    <a:bodyPr/>
                    <a:lstStyle/>
                    <a:p>
                      <a:pPr algn="ctr" fontAlgn="ctr"/>
                      <a:r>
                        <a:rPr lang="en-US" sz="1370" b="1" u="none" strike="noStrike">
                          <a:solidFill>
                            <a:schemeClr val="bg1"/>
                          </a:solidFill>
                          <a:effectLst/>
                        </a:rPr>
                        <a:t>Source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tc>
                  <a:txBody>
                    <a:bodyPr/>
                    <a:lstStyle/>
                    <a:p>
                      <a:pPr algn="ctr" fontAlgn="ctr"/>
                      <a:r>
                        <a:rPr lang="pl-PL" sz="1370" b="1" i="0" u="none" strike="noStrike">
                          <a:solidFill>
                            <a:schemeClr val="bg1"/>
                          </a:solidFill>
                          <a:effectLst/>
                          <a:latin typeface="Calibri Light" panose="020F0302020204030204" pitchFamily="34" charset="0"/>
                        </a:rPr>
                        <a:t>Expected Outcome / Revenue</a:t>
                      </a:r>
                      <a:endParaRPr lang="en-US" sz="1370" b="1" i="0" u="none" strike="noStrike">
                        <a:solidFill>
                          <a:schemeClr val="bg1"/>
                        </a:solidFill>
                        <a:effectLst/>
                        <a:latin typeface="Calibri Light" panose="020F0302020204030204" pitchFamily="34" charset="0"/>
                      </a:endParaRPr>
                    </a:p>
                  </a:txBody>
                  <a:tcPr marL="9525" marR="9525" marT="9525" marB="0" anchor="ctr">
                    <a:solidFill>
                      <a:srgbClr val="008272"/>
                    </a:solidFill>
                  </a:tcPr>
                </a:tc>
                <a:extLst>
                  <a:ext uri="{0D108BD9-81ED-4DB2-BD59-A6C34878D82A}">
                    <a16:rowId xmlns:a16="http://schemas.microsoft.com/office/drawing/2014/main" val="1533761680"/>
                  </a:ext>
                </a:extLst>
              </a:tr>
              <a:tr h="424694">
                <a:tc>
                  <a:txBody>
                    <a:bodyPr/>
                    <a:lstStyle/>
                    <a:p>
                      <a:pPr algn="l" fontAlgn="ctr"/>
                      <a:endParaRPr lang="hu-HU" sz="1100" u="none" strike="noStrike">
                        <a:solidFill>
                          <a:schemeClr val="tx1"/>
                        </a:solidFill>
                        <a:effectLst/>
                        <a:latin typeface="+mj-lt"/>
                      </a:endParaRPr>
                    </a:p>
                    <a:p>
                      <a:pPr algn="l" fontAlgn="ctr"/>
                      <a:r>
                        <a:rPr lang="hu-HU" sz="1100" b="1" u="none" strike="noStrike">
                          <a:solidFill>
                            <a:schemeClr val="tx1"/>
                          </a:solidFill>
                          <a:effectLst/>
                          <a:latin typeface="+mj-lt"/>
                        </a:rPr>
                        <a:t>60 K </a:t>
                      </a:r>
                      <a:r>
                        <a:rPr lang="hu-HU" sz="1100" u="none" strike="noStrike">
                          <a:solidFill>
                            <a:schemeClr val="tx1"/>
                          </a:solidFill>
                          <a:effectLst/>
                          <a:latin typeface="+mj-lt"/>
                        </a:rPr>
                        <a:t>to drive 20 SAM SPLA</a:t>
                      </a:r>
                    </a:p>
                    <a:p>
                      <a:pPr algn="l" fontAlgn="ctr"/>
                      <a:r>
                        <a:rPr lang="hu-HU" sz="1100" b="1" i="0" u="none" strike="noStrike">
                          <a:solidFill>
                            <a:schemeClr val="tx1"/>
                          </a:solidFill>
                          <a:effectLst/>
                          <a:latin typeface="+mj-lt"/>
                        </a:rPr>
                        <a:t>20 K </a:t>
                      </a:r>
                      <a:r>
                        <a:rPr lang="hu-HU" sz="1100" b="0" i="0" u="none" strike="noStrike">
                          <a:solidFill>
                            <a:schemeClr val="tx1"/>
                          </a:solidFill>
                          <a:effectLst/>
                          <a:latin typeface="+mj-lt"/>
                        </a:rPr>
                        <a:t>to drive Tele- Assesment through MPL. </a:t>
                      </a:r>
                      <a:endParaRPr lang="en-US" sz="1100" b="0" i="0" u="none" strike="noStrike">
                        <a:solidFill>
                          <a:schemeClr val="tx1"/>
                        </a:solidFill>
                        <a:effectLst/>
                        <a:latin typeface="+mj-lt"/>
                      </a:endParaRPr>
                    </a:p>
                  </a:txBody>
                  <a:tcPr marL="9525" marR="9525" marT="9525" marB="0" anchor="ctr"/>
                </a:tc>
                <a:tc>
                  <a:txBody>
                    <a:bodyPr/>
                    <a:lstStyle/>
                    <a:p>
                      <a:pPr algn="ctr" fontAlgn="ctr"/>
                      <a:r>
                        <a:rPr lang="hu-HU" sz="1100" u="none" strike="noStrike">
                          <a:solidFill>
                            <a:schemeClr val="tx1"/>
                          </a:solidFill>
                          <a:effectLst/>
                          <a:latin typeface="+mj-lt"/>
                        </a:rPr>
                        <a:t>Local </a:t>
                      </a:r>
                      <a:endParaRPr lang="en-US" sz="1100" b="0" i="0" u="none" strike="noStrike">
                        <a:solidFill>
                          <a:schemeClr val="tx1"/>
                        </a:solidFill>
                        <a:effectLst/>
                        <a:latin typeface="+mj-lt"/>
                      </a:endParaRPr>
                    </a:p>
                  </a:txBody>
                  <a:tcPr marL="9525" marR="9525" marT="9525" marB="0" anchor="ctr"/>
                </a:tc>
                <a:tc>
                  <a:txBody>
                    <a:bodyPr/>
                    <a:lstStyle/>
                    <a:p>
                      <a:pPr algn="l" fontAlgn="ctr"/>
                      <a:r>
                        <a:rPr lang="pl-PL" sz="1100" b="0" i="0" u="none" strike="noStrike">
                          <a:solidFill>
                            <a:schemeClr val="tx1"/>
                          </a:solidFill>
                          <a:effectLst/>
                          <a:latin typeface="+mj-lt"/>
                        </a:rPr>
                        <a:t>20 SAM SPLA: </a:t>
                      </a:r>
                      <a:r>
                        <a:rPr lang="pl-PL" sz="1100" b="1" i="0" u="none" strike="noStrike">
                          <a:solidFill>
                            <a:schemeClr val="tx1"/>
                          </a:solidFill>
                          <a:effectLst/>
                          <a:latin typeface="+mj-lt"/>
                        </a:rPr>
                        <a:t>$300k</a:t>
                      </a:r>
                    </a:p>
                    <a:p>
                      <a:pPr algn="l" fontAlgn="ctr"/>
                      <a:r>
                        <a:rPr lang="pl-PL" sz="1100" b="0" i="0" u="none" strike="noStrike">
                          <a:solidFill>
                            <a:schemeClr val="tx1"/>
                          </a:solidFill>
                          <a:effectLst/>
                          <a:latin typeface="+mj-lt"/>
                        </a:rPr>
                        <a:t>Tele – Assesement: </a:t>
                      </a:r>
                      <a:r>
                        <a:rPr lang="pl-PL" sz="1100" b="1" i="0" u="none" strike="noStrike">
                          <a:solidFill>
                            <a:schemeClr val="tx1"/>
                          </a:solidFill>
                          <a:effectLst/>
                          <a:latin typeface="+mj-lt"/>
                        </a:rPr>
                        <a:t>200 K </a:t>
                      </a:r>
                      <a:r>
                        <a:rPr lang="pl-PL" sz="1100" b="0" i="0" u="none" strike="noStrike">
                          <a:solidFill>
                            <a:schemeClr val="tx1"/>
                          </a:solidFill>
                          <a:effectLst/>
                          <a:latin typeface="+mj-lt"/>
                        </a:rPr>
                        <a:t> </a:t>
                      </a:r>
                    </a:p>
                  </a:txBody>
                  <a:tcPr marL="9525" marR="9525" marT="9525" marB="0" anchor="ctr"/>
                </a:tc>
                <a:extLst>
                  <a:ext uri="{0D108BD9-81ED-4DB2-BD59-A6C34878D82A}">
                    <a16:rowId xmlns:a16="http://schemas.microsoft.com/office/drawing/2014/main" val="1269099920"/>
                  </a:ext>
                </a:extLst>
              </a:tr>
              <a:tr h="306527">
                <a:tc>
                  <a:txBody>
                    <a:bodyPr/>
                    <a:lstStyle/>
                    <a:p>
                      <a:pPr algn="l" fontAlgn="ctr"/>
                      <a:r>
                        <a:rPr lang="hu-HU" sz="1100" b="1" i="0" u="none" strike="noStrike">
                          <a:solidFill>
                            <a:schemeClr val="tx1"/>
                          </a:solidFill>
                          <a:effectLst/>
                          <a:latin typeface="+mj-lt"/>
                        </a:rPr>
                        <a:t>40 K</a:t>
                      </a:r>
                      <a:r>
                        <a:rPr lang="hu-HU" sz="1100" b="0" i="0" u="none" strike="noStrike">
                          <a:solidFill>
                            <a:schemeClr val="tx1"/>
                          </a:solidFill>
                          <a:effectLst/>
                          <a:latin typeface="+mj-lt"/>
                        </a:rPr>
                        <a:t> on security GTM</a:t>
                      </a:r>
                      <a:endParaRPr lang="en-US" sz="1100" b="0" i="0" u="none" strike="noStrike">
                        <a:solidFill>
                          <a:schemeClr val="tx1"/>
                        </a:solidFill>
                        <a:effectLst/>
                        <a:latin typeface="+mj-lt"/>
                      </a:endParaRPr>
                    </a:p>
                  </a:txBody>
                  <a:tcPr marL="9525" marR="9525" marT="9525" marB="0" anchor="ctr"/>
                </a:tc>
                <a:tc>
                  <a:txBody>
                    <a:bodyPr/>
                    <a:lstStyle/>
                    <a:p>
                      <a:pPr algn="ctr" fontAlgn="ctr"/>
                      <a:r>
                        <a:rPr lang="hu-HU" sz="1100" b="0" i="0" u="none" strike="noStrike">
                          <a:solidFill>
                            <a:schemeClr val="tx1"/>
                          </a:solidFill>
                          <a:effectLst/>
                          <a:latin typeface="+mj-lt"/>
                        </a:rPr>
                        <a:t>Local</a:t>
                      </a:r>
                      <a:endParaRPr lang="en-US" sz="1100" b="0" i="0" u="none" strike="noStrike">
                        <a:solidFill>
                          <a:schemeClr val="tx1"/>
                        </a:solidFill>
                        <a:effectLst/>
                        <a:latin typeface="+mj-lt"/>
                      </a:endParaRPr>
                    </a:p>
                  </a:txBody>
                  <a:tcPr marL="9525" marR="9525" marT="9525" marB="0" anchor="ctr"/>
                </a:tc>
                <a:tc>
                  <a:txBody>
                    <a:bodyPr/>
                    <a:lstStyle/>
                    <a:p>
                      <a:pPr algn="l" fontAlgn="ctr"/>
                      <a:r>
                        <a:rPr lang="hu-HU" sz="1100" b="0" i="0" u="none" strike="noStrike">
                          <a:solidFill>
                            <a:schemeClr val="tx1"/>
                          </a:solidFill>
                          <a:effectLst/>
                          <a:latin typeface="+mj-lt"/>
                        </a:rPr>
                        <a:t>M365, Azure, EMS: </a:t>
                      </a:r>
                      <a:r>
                        <a:rPr lang="hu-HU" sz="1100" b="1" i="0" u="none" strike="noStrike">
                          <a:solidFill>
                            <a:schemeClr val="tx1"/>
                          </a:solidFill>
                          <a:effectLst/>
                          <a:latin typeface="+mj-lt"/>
                        </a:rPr>
                        <a:t>200 K </a:t>
                      </a:r>
                      <a:endParaRPr lang="en-US" sz="1100" b="1" i="0" u="none" strike="noStrike">
                        <a:solidFill>
                          <a:schemeClr val="tx1"/>
                        </a:solidFill>
                        <a:effectLst/>
                        <a:latin typeface="+mj-lt"/>
                      </a:endParaRPr>
                    </a:p>
                  </a:txBody>
                  <a:tcPr marL="9525" marR="9525" marT="9525" marB="0" anchor="ctr"/>
                </a:tc>
                <a:extLst>
                  <a:ext uri="{0D108BD9-81ED-4DB2-BD59-A6C34878D82A}">
                    <a16:rowId xmlns:a16="http://schemas.microsoft.com/office/drawing/2014/main" val="32983795"/>
                  </a:ext>
                </a:extLst>
              </a:tr>
              <a:tr h="306527">
                <a:tc>
                  <a:txBody>
                    <a:bodyPr/>
                    <a:lstStyle/>
                    <a:p>
                      <a:pPr algn="l" fontAlgn="ctr"/>
                      <a:r>
                        <a:rPr lang="hu-HU" sz="1100" b="1" i="0" u="none" strike="noStrike" kern="1200">
                          <a:solidFill>
                            <a:schemeClr val="tx1"/>
                          </a:solidFill>
                          <a:effectLst/>
                          <a:latin typeface="+mn-lt"/>
                          <a:ea typeface="+mn-ea"/>
                          <a:cs typeface="+mn-cs"/>
                        </a:rPr>
                        <a:t>$30k</a:t>
                      </a:r>
                      <a:r>
                        <a:rPr lang="hu-HU" sz="1100" b="0" i="0" u="none" strike="noStrike" kern="1200">
                          <a:solidFill>
                            <a:schemeClr val="tx1"/>
                          </a:solidFill>
                          <a:effectLst/>
                          <a:latin typeface="+mn-lt"/>
                          <a:ea typeface="+mn-ea"/>
                          <a:cs typeface="+mn-cs"/>
                        </a:rPr>
                        <a:t> </a:t>
                      </a:r>
                      <a:r>
                        <a:rPr lang="hu-HU" sz="1100" b="0" i="0" u="none" strike="noStrike">
                          <a:solidFill>
                            <a:schemeClr val="tx1"/>
                          </a:solidFill>
                          <a:effectLst/>
                          <a:latin typeface="+mj-lt"/>
                        </a:rPr>
                        <a:t>GDPR Workshops</a:t>
                      </a:r>
                      <a:endParaRPr lang="en-US" sz="1100" b="0" i="0" u="none" strike="noStrike">
                        <a:solidFill>
                          <a:schemeClr val="tx1"/>
                        </a:solidFill>
                        <a:effectLst/>
                        <a:latin typeface="+mj-lt"/>
                      </a:endParaRPr>
                    </a:p>
                  </a:txBody>
                  <a:tcPr marL="9525" marR="9525" marT="9525" marB="0" anchor="ctr"/>
                </a:tc>
                <a:tc>
                  <a:txBody>
                    <a:bodyPr/>
                    <a:lstStyle/>
                    <a:p>
                      <a:pPr algn="ctr" fontAlgn="ctr"/>
                      <a:r>
                        <a:rPr lang="hu-HU" sz="1100" b="0" i="0" u="none" strike="noStrike">
                          <a:solidFill>
                            <a:schemeClr val="tx1"/>
                          </a:solidFill>
                          <a:effectLst/>
                          <a:latin typeface="+mj-lt"/>
                        </a:rPr>
                        <a:t>Local</a:t>
                      </a:r>
                      <a:endParaRPr lang="en-US" sz="1100" b="0" i="0" u="none" strike="noStrike">
                        <a:solidFill>
                          <a:schemeClr val="tx1"/>
                        </a:solidFill>
                        <a:effectLst/>
                        <a:latin typeface="+mj-lt"/>
                      </a:endParaRPr>
                    </a:p>
                  </a:txBody>
                  <a:tcPr marL="9525" marR="9525" marT="9525" marB="0" anchor="ctr"/>
                </a:tc>
                <a:tc>
                  <a:txBody>
                    <a:bodyPr/>
                    <a:lstStyle/>
                    <a:p>
                      <a:pPr algn="l" fontAlgn="ctr"/>
                      <a:r>
                        <a:rPr lang="hu-HU" sz="1100" b="1" i="0" u="none" strike="noStrike">
                          <a:solidFill>
                            <a:schemeClr val="tx1"/>
                          </a:solidFill>
                          <a:effectLst/>
                          <a:latin typeface="+mj-lt"/>
                        </a:rPr>
                        <a:t>+ 100 K </a:t>
                      </a:r>
                      <a:endParaRPr lang="en-US" sz="1100" b="1" i="0" u="none" strike="noStrike">
                        <a:solidFill>
                          <a:schemeClr val="tx1"/>
                        </a:solidFill>
                        <a:effectLst/>
                        <a:latin typeface="+mj-lt"/>
                      </a:endParaRPr>
                    </a:p>
                  </a:txBody>
                  <a:tcPr marL="9525" marR="9525" marT="9525" marB="0" anchor="ctr"/>
                </a:tc>
                <a:extLst>
                  <a:ext uri="{0D108BD9-81ED-4DB2-BD59-A6C34878D82A}">
                    <a16:rowId xmlns:a16="http://schemas.microsoft.com/office/drawing/2014/main" val="3792916124"/>
                  </a:ext>
                </a:extLst>
              </a:tr>
            </a:tbl>
          </a:graphicData>
        </a:graphic>
      </p:graphicFrame>
      <p:sp>
        <p:nvSpPr>
          <p:cNvPr id="7" name="Rectangle 6"/>
          <p:cNvSpPr/>
          <p:nvPr/>
        </p:nvSpPr>
        <p:spPr>
          <a:xfrm>
            <a:off x="8252611" y="884406"/>
            <a:ext cx="3655369" cy="868641"/>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70" b="1">
                <a:solidFill>
                  <a:schemeClr val="tx1"/>
                </a:solidFill>
              </a:rPr>
              <a:t>3. Risks</a:t>
            </a:r>
            <a:r>
              <a:rPr lang="en-US" sz="1370" b="1">
                <a:solidFill>
                  <a:schemeClr val="tx1">
                    <a:lumMod val="75000"/>
                    <a:lumOff val="25000"/>
                  </a:schemeClr>
                </a:solidFill>
              </a:rPr>
              <a:t> and Key Assumptions</a:t>
            </a:r>
          </a:p>
          <a:p>
            <a:pPr marL="171450" indent="-171450">
              <a:buFont typeface="Arial" panose="020B0604020202020204" pitchFamily="34" charset="0"/>
              <a:buChar char="•"/>
            </a:pPr>
            <a:r>
              <a:rPr lang="hu-HU" sz="1200">
                <a:solidFill>
                  <a:schemeClr val="tx1"/>
                </a:solidFill>
              </a:rPr>
              <a:t>MS is not well recognized as security vendor </a:t>
            </a:r>
          </a:p>
          <a:p>
            <a:pPr marL="171450" indent="-171450">
              <a:buFont typeface="Arial" panose="020B0604020202020204" pitchFamily="34" charset="0"/>
              <a:buChar char="•"/>
            </a:pPr>
            <a:r>
              <a:rPr lang="en-US" sz="1200">
                <a:solidFill>
                  <a:schemeClr val="tx1"/>
                </a:solidFill>
              </a:rPr>
              <a:t>Only 25 % of Azure customers use Azure Backup</a:t>
            </a:r>
            <a:endParaRPr lang="pl-PL" sz="1200">
              <a:solidFill>
                <a:schemeClr val="tx1"/>
              </a:solidFill>
            </a:endParaRPr>
          </a:p>
          <a:p>
            <a:pPr marL="171450" indent="-171450">
              <a:buFont typeface="Arial" panose="020B0604020202020204" pitchFamily="34" charset="0"/>
              <a:buChar char="•"/>
            </a:pPr>
            <a:endParaRPr lang="en-US" sz="1200">
              <a:solidFill>
                <a:schemeClr val="tx1"/>
              </a:solidFill>
            </a:endParaRPr>
          </a:p>
          <a:p>
            <a:endParaRPr lang="en-US" sz="1370" b="1">
              <a:solidFill>
                <a:schemeClr val="tx1">
                  <a:lumMod val="75000"/>
                  <a:lumOff val="25000"/>
                </a:schemeClr>
              </a:solidFill>
            </a:endParaRPr>
          </a:p>
        </p:txBody>
      </p:sp>
      <p:sp>
        <p:nvSpPr>
          <p:cNvPr id="17" name="Rectangle 16">
            <a:extLst>
              <a:ext uri="{FF2B5EF4-FFF2-40B4-BE49-F238E27FC236}">
                <a16:creationId xmlns:a16="http://schemas.microsoft.com/office/drawing/2014/main" id="{AF77D741-1EDE-49D1-A294-184BF6C88D76}"/>
              </a:ext>
            </a:extLst>
          </p:cNvPr>
          <p:cNvSpPr/>
          <p:nvPr/>
        </p:nvSpPr>
        <p:spPr>
          <a:xfrm>
            <a:off x="148130" y="3236686"/>
            <a:ext cx="5876248" cy="2621832"/>
          </a:xfrm>
          <a:prstGeom prst="rect">
            <a:avLst/>
          </a:pr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GB" sz="1371"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5. Partner </a:t>
            </a:r>
            <a:r>
              <a:rPr kumimoji="0" lang="pl-PL" sz="1371"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Value Proposition / </a:t>
            </a:r>
            <a:r>
              <a:rPr kumimoji="0" lang="en-GB" sz="1371"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rPr>
              <a:t>Solution/Plays and Selection Criteria:</a:t>
            </a:r>
          </a:p>
          <a:p>
            <a:pPr marR="0" lvl="0" algn="l" defTabSz="896214" rtl="0" eaLnBrk="1" fontAlgn="auto" latinLnBrk="0" hangingPunct="1">
              <a:lnSpc>
                <a:spcPct val="100000"/>
              </a:lnSpc>
              <a:spcBef>
                <a:spcPts val="0"/>
              </a:spcBef>
              <a:spcAft>
                <a:spcPts val="0"/>
              </a:spcAft>
              <a:buClrTx/>
              <a:buSzTx/>
              <a:tabLst/>
              <a:defRPr/>
            </a:pPr>
            <a:r>
              <a:rPr lang="pl-PL" sz="1200" kern="0">
                <a:solidFill>
                  <a:prstClr val="black"/>
                </a:solidFill>
                <a:latin typeface="Calibri" panose="020F0502020204030204"/>
              </a:rPr>
              <a:t>Partner Value Proposition: </a:t>
            </a:r>
          </a:p>
          <a:p>
            <a:pPr marL="285750" indent="-285750" defTabSz="896214">
              <a:buFont typeface="Arial" panose="020B0604020202020204" pitchFamily="34" charset="0"/>
              <a:buChar char="•"/>
              <a:defRPr/>
            </a:pPr>
            <a:r>
              <a:rPr lang="pl-PL" sz="1200" kern="0">
                <a:solidFill>
                  <a:prstClr val="black"/>
                </a:solidFill>
                <a:latin typeface="Calibri" panose="020F0502020204030204"/>
              </a:rPr>
              <a:t>Security as </a:t>
            </a:r>
            <a:r>
              <a:rPr lang="pl-PL" sz="1200" kern="0" err="1">
                <a:solidFill>
                  <a:prstClr val="black"/>
                </a:solidFill>
                <a:latin typeface="Calibri" panose="020F0502020204030204"/>
              </a:rPr>
              <a:t>Key</a:t>
            </a:r>
            <a:r>
              <a:rPr lang="pl-PL" sz="1200" kern="0">
                <a:solidFill>
                  <a:prstClr val="black"/>
                </a:solidFill>
                <a:latin typeface="Calibri" panose="020F0502020204030204"/>
              </a:rPr>
              <a:t> differentiator fulfilling market demand (451 </a:t>
            </a:r>
            <a:r>
              <a:rPr lang="pl-PL" sz="1200" kern="0" err="1">
                <a:solidFill>
                  <a:prstClr val="black"/>
                </a:solidFill>
                <a:latin typeface="Calibri" panose="020F0502020204030204"/>
              </a:rPr>
              <a:t>research</a:t>
            </a:r>
            <a:r>
              <a:rPr lang="pl-PL" sz="1200" kern="0">
                <a:solidFill>
                  <a:prstClr val="black"/>
                </a:solidFill>
                <a:latin typeface="Calibri" panose="020F0502020204030204"/>
              </a:rPr>
              <a:t>), </a:t>
            </a:r>
            <a:r>
              <a:rPr lang="en-GB" sz="1200" b="1" kern="0">
                <a:solidFill>
                  <a:prstClr val="black"/>
                </a:solidFill>
                <a:latin typeface="Segoe UI Light" panose="020B0502040204020203" pitchFamily="34" charset="0"/>
                <a:cs typeface="Segoe UI Light" panose="020B0502040204020203" pitchFamily="34" charset="0"/>
                <a:hlinkClick r:id="rId3"/>
              </a:rPr>
              <a:t>aka.ms/</a:t>
            </a:r>
            <a:r>
              <a:rPr lang="en-GB" sz="1200" b="1" kern="0" err="1">
                <a:solidFill>
                  <a:prstClr val="black"/>
                </a:solidFill>
                <a:latin typeface="Segoe UI Light" panose="020B0502040204020203" pitchFamily="34" charset="0"/>
                <a:cs typeface="Segoe UI Light" panose="020B0502040204020203" pitchFamily="34" charset="0"/>
                <a:hlinkClick r:id="rId3"/>
              </a:rPr>
              <a:t>Secaas</a:t>
            </a:r>
            <a:endParaRPr lang="pl-PL" sz="1200" kern="0">
              <a:solidFill>
                <a:prstClr val="black"/>
              </a:solidFill>
              <a:latin typeface="Calibri" panose="020F0502020204030204"/>
            </a:endParaRPr>
          </a:p>
          <a:p>
            <a:pPr marL="285750" indent="-285750" defTabSz="896214">
              <a:buFont typeface="Arial" panose="020B0604020202020204" pitchFamily="34" charset="0"/>
              <a:buChar char="•"/>
              <a:defRPr/>
            </a:pPr>
            <a:r>
              <a:rPr kumimoji="0" lang="pl-PL" sz="1200" b="0" i="0" u="none" strike="noStrike" kern="0" cap="none" spc="0" normalizeH="0" baseline="0" noProof="0" err="1">
                <a:ln>
                  <a:noFill/>
                </a:ln>
                <a:solidFill>
                  <a:prstClr val="black"/>
                </a:solidFill>
                <a:effectLst/>
                <a:uLnTx/>
                <a:uFillTx/>
                <a:latin typeface="Calibri" panose="020F0502020204030204"/>
                <a:ea typeface="+mn-ea"/>
                <a:cs typeface="+mn-cs"/>
              </a:rPr>
              <a:t>Increase</a:t>
            </a:r>
            <a:r>
              <a:rPr kumimoji="0" lang="pl-PL" sz="1200" b="0" i="0" u="none" strike="noStrike" kern="0" cap="none" spc="0" normalizeH="0" baseline="0" noProof="0">
                <a:ln>
                  <a:noFill/>
                </a:ln>
                <a:solidFill>
                  <a:prstClr val="black"/>
                </a:solidFill>
                <a:effectLst/>
                <a:uLnTx/>
                <a:uFillTx/>
                <a:latin typeface="Calibri" panose="020F0502020204030204"/>
                <a:ea typeface="+mn-ea"/>
                <a:cs typeface="+mn-cs"/>
              </a:rPr>
              <a:t> profitability by cross-selling Sec.aaS + impl., analytics, training, etc. </a:t>
            </a:r>
          </a:p>
          <a:p>
            <a:pPr marL="285750" indent="-285750" defTabSz="896214">
              <a:buFont typeface="Arial" panose="020B0604020202020204" pitchFamily="34" charset="0"/>
              <a:buChar char="•"/>
              <a:defRPr/>
            </a:pPr>
            <a:r>
              <a:rPr lang="en-GB" sz="1200" kern="0">
                <a:solidFill>
                  <a:prstClr val="black"/>
                </a:solidFill>
                <a:latin typeface="Calibri Light" panose="020F0302020204030204"/>
                <a:hlinkClick r:id="rId4"/>
              </a:rPr>
              <a:t>HMSP SAM &amp; Compliance Playbook</a:t>
            </a:r>
            <a:r>
              <a:rPr lang="pl-PL" sz="1200" kern="0">
                <a:solidFill>
                  <a:prstClr val="black"/>
                </a:solidFill>
                <a:latin typeface="Calibri Light" panose="020F0302020204030204"/>
              </a:rPr>
              <a:t>; </a:t>
            </a:r>
            <a:r>
              <a:rPr lang="en-GB" sz="1200" kern="0">
                <a:solidFill>
                  <a:prstClr val="black"/>
                </a:solidFill>
                <a:latin typeface="Calibri Light" panose="020F0302020204030204"/>
                <a:hlinkClick r:id="rId5"/>
              </a:rPr>
              <a:t>To Customer &amp; To Partner SAM&amp;C Sales Decks</a:t>
            </a:r>
            <a:endParaRPr kumimoji="0" lang="pl-PL" sz="1200" b="0" i="0" u="none" strike="noStrike" kern="0" cap="none" spc="0" normalizeH="0" baseline="0" noProof="0">
              <a:ln>
                <a:noFill/>
              </a:ln>
              <a:solidFill>
                <a:prstClr val="black"/>
              </a:solidFill>
              <a:effectLst/>
              <a:uLnTx/>
              <a:uFillTx/>
              <a:latin typeface="Calibri" panose="020F0502020204030204"/>
              <a:ea typeface="+mn-ea"/>
              <a:cs typeface="+mn-cs"/>
            </a:endParaRPr>
          </a:p>
          <a:p>
            <a:pPr marR="0" lvl="0" algn="l" defTabSz="896214" rtl="0" eaLnBrk="1" fontAlgn="auto" latinLnBrk="0" hangingPunct="1">
              <a:lnSpc>
                <a:spcPct val="100000"/>
              </a:lnSpc>
              <a:spcBef>
                <a:spcPts val="0"/>
              </a:spcBef>
              <a:spcAft>
                <a:spcPts val="0"/>
              </a:spcAft>
              <a:buClrTx/>
              <a:buSzTx/>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Partner Solutions/Plays</a:t>
            </a:r>
            <a:r>
              <a:rPr lang="hu-HU" sz="1200" kern="0">
                <a:solidFill>
                  <a:prstClr val="black"/>
                </a:solidFill>
                <a:latin typeface="Calibri" panose="020F0502020204030204"/>
              </a:rPr>
              <a:t>:</a:t>
            </a:r>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endParaRPr>
          </a:p>
          <a:p>
            <a:pPr marL="285750" indent="-285750" defTabSz="896214">
              <a:buFont typeface="Arial" panose="020B0604020202020204" pitchFamily="34" charset="0"/>
              <a:buChar char="•"/>
              <a:defRPr/>
            </a:pPr>
            <a:r>
              <a:rPr lang="pl-PL" sz="1200" b="1" kern="0" err="1">
                <a:solidFill>
                  <a:prstClr val="black"/>
                </a:solidFill>
              </a:rPr>
              <a:t>Secure</a:t>
            </a:r>
            <a:r>
              <a:rPr lang="pl-PL" sz="1200" b="1" kern="0">
                <a:solidFill>
                  <a:prstClr val="black"/>
                </a:solidFill>
              </a:rPr>
              <a:t> Front </a:t>
            </a:r>
            <a:r>
              <a:rPr lang="pl-PL" sz="1200" b="1" kern="0" err="1">
                <a:solidFill>
                  <a:prstClr val="black"/>
                </a:solidFill>
              </a:rPr>
              <a:t>Door</a:t>
            </a:r>
            <a:r>
              <a:rPr lang="pl-PL" sz="1200" b="1" kern="0">
                <a:solidFill>
                  <a:prstClr val="black"/>
                </a:solidFill>
              </a:rPr>
              <a:t> </a:t>
            </a:r>
            <a:r>
              <a:rPr lang="pl-PL" sz="1200" kern="0">
                <a:solidFill>
                  <a:prstClr val="black"/>
                </a:solidFill>
              </a:rPr>
              <a:t>with Productivity: AAD P1 + Business Premium </a:t>
            </a:r>
          </a:p>
          <a:p>
            <a:pPr marL="285750" indent="-285750" defTabSz="896214">
              <a:buFont typeface="Arial" panose="020B0604020202020204" pitchFamily="34" charset="0"/>
              <a:buChar char="•"/>
              <a:defRPr/>
            </a:pPr>
            <a:r>
              <a:rPr lang="pl-PL" sz="1200" b="1" kern="0" err="1">
                <a:solidFill>
                  <a:prstClr val="black"/>
                </a:solidFill>
              </a:rPr>
              <a:t>Secure</a:t>
            </a:r>
            <a:r>
              <a:rPr lang="pl-PL" sz="1200" b="1" kern="0">
                <a:solidFill>
                  <a:prstClr val="black"/>
                </a:solidFill>
              </a:rPr>
              <a:t> Devices/ Content </a:t>
            </a:r>
            <a:r>
              <a:rPr lang="pl-PL" sz="1200" kern="0">
                <a:solidFill>
                  <a:prstClr val="black"/>
                </a:solidFill>
              </a:rPr>
              <a:t>+ Productivity: Business Premium + Intune / AIP </a:t>
            </a:r>
          </a:p>
          <a:p>
            <a:pPr marL="285750" indent="-285750" defTabSz="896214">
              <a:buFont typeface="Arial" panose="020B0604020202020204" pitchFamily="34" charset="0"/>
              <a:buChar char="•"/>
              <a:defRPr/>
            </a:pPr>
            <a:r>
              <a:rPr lang="pl-PL" sz="1200" b="1" kern="0">
                <a:solidFill>
                  <a:prstClr val="black"/>
                </a:solidFill>
              </a:rPr>
              <a:t>Security and Productivity as a Service</a:t>
            </a:r>
            <a:r>
              <a:rPr lang="pl-PL" sz="1200" kern="0">
                <a:solidFill>
                  <a:prstClr val="black"/>
                </a:solidFill>
              </a:rPr>
              <a:t>: </a:t>
            </a:r>
            <a:r>
              <a:rPr lang="pl-PL" sz="1200" kern="0" err="1">
                <a:solidFill>
                  <a:prstClr val="black"/>
                </a:solidFill>
              </a:rPr>
              <a:t>Secure</a:t>
            </a:r>
            <a:r>
              <a:rPr lang="pl-PL" sz="1200" kern="0">
                <a:solidFill>
                  <a:prstClr val="black"/>
                </a:solidFill>
              </a:rPr>
              <a:t> </a:t>
            </a:r>
            <a:r>
              <a:rPr lang="pl-PL" sz="1200" kern="0" err="1">
                <a:solidFill>
                  <a:prstClr val="black"/>
                </a:solidFill>
              </a:rPr>
              <a:t>Productive</a:t>
            </a:r>
            <a:r>
              <a:rPr lang="pl-PL" sz="1200" kern="0">
                <a:solidFill>
                  <a:prstClr val="black"/>
                </a:solidFill>
              </a:rPr>
              <a:t> Enterprise (SPE – E3)</a:t>
            </a:r>
          </a:p>
          <a:p>
            <a:pPr marL="285750" indent="-285750" defTabSz="896214">
              <a:buFont typeface="Arial" panose="020B0604020202020204" pitchFamily="34" charset="0"/>
              <a:buChar char="•"/>
              <a:defRPr/>
            </a:pPr>
            <a:r>
              <a:rPr lang="hu-HU" sz="1200" kern="0">
                <a:solidFill>
                  <a:prstClr val="black"/>
                </a:solidFill>
                <a:latin typeface="Calibri" panose="020F0502020204030204"/>
              </a:rPr>
              <a:t>Azure, O365, MDM/PCM (EMS, Intune), M365 and deep-dive tech readiness. </a:t>
            </a:r>
          </a:p>
          <a:p>
            <a:pPr marL="285750" indent="-285750" defTabSz="896214">
              <a:buFont typeface="Arial" panose="020B0604020202020204" pitchFamily="34" charset="0"/>
              <a:buChar char="•"/>
              <a:defRPr/>
            </a:pPr>
            <a:r>
              <a:rPr lang="hu-HU" sz="1200" kern="0">
                <a:solidFill>
                  <a:prstClr val="black"/>
                </a:solidFill>
                <a:latin typeface="Calibri" panose="020F0502020204030204"/>
              </a:rPr>
              <a:t>GTM strategies planning and </a:t>
            </a:r>
            <a:r>
              <a:rPr lang="hu-HU" sz="1200" u="sng" kern="0">
                <a:solidFill>
                  <a:prstClr val="black"/>
                </a:solidFill>
                <a:latin typeface="Calibri" panose="020F0502020204030204"/>
              </a:rPr>
              <a:t>execution</a:t>
            </a:r>
            <a:r>
              <a:rPr lang="hu-HU" sz="1200" kern="0">
                <a:solidFill>
                  <a:prstClr val="black"/>
                </a:solidFill>
                <a:latin typeface="Calibri" panose="020F0502020204030204"/>
              </a:rPr>
              <a:t> through collaboration with Security Specialists!</a:t>
            </a:r>
            <a:endParaRPr lang="en-US" sz="1200" u="sng" kern="0">
              <a:solidFill>
                <a:prstClr val="black"/>
              </a:solidFill>
              <a:latin typeface="Calibri" panose="020F0502020204030204"/>
            </a:endParaRPr>
          </a:p>
          <a:p>
            <a:pPr marR="0" lvl="0" algn="l" defTabSz="896214" rtl="0" eaLnBrk="1" fontAlgn="auto" latinLnBrk="0" hangingPunct="1">
              <a:lnSpc>
                <a:spcPct val="100000"/>
              </a:lnSpc>
              <a:spcBef>
                <a:spcPts val="0"/>
              </a:spcBef>
              <a:spcAft>
                <a:spcPts val="0"/>
              </a:spcAft>
              <a:buClrTx/>
              <a:buSzTx/>
              <a:tabLst/>
              <a:defRPr/>
            </a:pPr>
            <a:r>
              <a:rPr lang="en-US" sz="1200" kern="0">
                <a:solidFill>
                  <a:prstClr val="black"/>
                </a:solidFill>
                <a:latin typeface="Calibri" panose="020F0502020204030204"/>
              </a:rPr>
              <a:t>Partner Selection Criteria: </a:t>
            </a:r>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endParaRPr>
          </a:p>
          <a:p>
            <a:pPr marL="285750" indent="-285750" defTabSz="896214">
              <a:buFont typeface="Arial" panose="020B0604020202020204" pitchFamily="34" charset="0"/>
              <a:buChar char="•"/>
              <a:defRPr/>
            </a:pPr>
            <a:r>
              <a:rPr lang="hu-HU" sz="1200" kern="0">
                <a:solidFill>
                  <a:prstClr val="black"/>
                </a:solidFill>
              </a:rPr>
              <a:t>GDPR: Asset-heavy. Insourcing HSP’s and security-focused MSP’s</a:t>
            </a:r>
          </a:p>
          <a:p>
            <a:pPr marL="285750" indent="-285750" defTabSz="896214">
              <a:buFont typeface="Arial" panose="020B0604020202020204" pitchFamily="34" charset="0"/>
              <a:buChar char="•"/>
              <a:defRPr/>
            </a:pPr>
            <a:r>
              <a:rPr lang="hu-HU" sz="1200" kern="0" err="1">
                <a:solidFill>
                  <a:prstClr val="black"/>
                </a:solidFill>
              </a:rPr>
              <a:t>Security</a:t>
            </a:r>
            <a:r>
              <a:rPr lang="hu-HU" sz="1200" kern="0">
                <a:solidFill>
                  <a:prstClr val="black"/>
                </a:solidFill>
              </a:rPr>
              <a:t>: O365/RDS </a:t>
            </a:r>
            <a:r>
              <a:rPr lang="hu-HU" sz="1200" kern="0" err="1">
                <a:solidFill>
                  <a:prstClr val="black"/>
                </a:solidFill>
              </a:rPr>
              <a:t>heavy</a:t>
            </a:r>
            <a:r>
              <a:rPr lang="hu-HU" sz="1200" kern="0">
                <a:solidFill>
                  <a:prstClr val="black"/>
                </a:solidFill>
              </a:rPr>
              <a:t> </a:t>
            </a:r>
            <a:r>
              <a:rPr lang="hu-HU" sz="1200" kern="0" err="1">
                <a:solidFill>
                  <a:prstClr val="black"/>
                </a:solidFill>
              </a:rPr>
              <a:t>MSP’s</a:t>
            </a:r>
            <a:r>
              <a:rPr lang="hu-HU" sz="1200" kern="0">
                <a:solidFill>
                  <a:prstClr val="black"/>
                </a:solidFill>
              </a:rPr>
              <a:t>, market </a:t>
            </a:r>
            <a:r>
              <a:rPr lang="hu-HU" sz="1200" kern="0" err="1">
                <a:solidFill>
                  <a:prstClr val="black"/>
                </a:solidFill>
              </a:rPr>
              <a:t>makers</a:t>
            </a:r>
            <a:r>
              <a:rPr lang="hu-HU" sz="1200" kern="0">
                <a:solidFill>
                  <a:prstClr val="black"/>
                </a:solidFill>
              </a:rPr>
              <a:t> </a:t>
            </a:r>
            <a:endParaRPr lang="en-US" sz="1200" kern="0">
              <a:solidFill>
                <a:prstClr val="black"/>
              </a:solidFill>
            </a:endParaRPr>
          </a:p>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GB" sz="1371" b="1" i="0" u="none" strike="noStrike" kern="0" cap="none" spc="0" normalizeH="0" baseline="0" noProof="0">
              <a:ln>
                <a:noFill/>
              </a:ln>
              <a:solidFill>
                <a:prstClr val="black">
                  <a:lumMod val="75000"/>
                  <a:lumOff val="2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3149893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NAME" val="Rectangle"/>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Updated_KT_Template">
  <a:themeElements>
    <a:clrScheme name="WPC 2015_KT">
      <a:dk1>
        <a:srgbClr val="505050"/>
      </a:dk1>
      <a:lt1>
        <a:srgbClr val="FFFFFF"/>
      </a:lt1>
      <a:dk2>
        <a:srgbClr val="0078D7"/>
      </a:dk2>
      <a:lt2>
        <a:srgbClr val="F2F2F2"/>
      </a:lt2>
      <a:accent1>
        <a:srgbClr val="0078D7"/>
      </a:accent1>
      <a:accent2>
        <a:srgbClr val="002050"/>
      </a:accent2>
      <a:accent3>
        <a:srgbClr val="000000"/>
      </a:accent3>
      <a:accent4>
        <a:srgbClr val="643BCD"/>
      </a:accent4>
      <a:accent5>
        <a:srgbClr val="00BCF2"/>
      </a:accent5>
      <a:accent6>
        <a:srgbClr val="FFB900"/>
      </a:accent6>
      <a:hlink>
        <a:srgbClr val="0080D6"/>
      </a:hlink>
      <a:folHlink>
        <a:srgbClr val="0080D6"/>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noFill/>
        <a:ln w="3175">
          <a:solidFill>
            <a:srgbClr val="212121"/>
          </a:solidFill>
          <a:headEnd type="none" w="med" len="med"/>
          <a:tailEnd type="none" w="med" len="med"/>
        </a:ln>
        <a:effectLst/>
      </a:spPr>
      <a:bodyPr/>
      <a:lstStyle/>
      <a:style>
        <a:lnRef idx="1">
          <a:schemeClr val="accent2"/>
        </a:lnRef>
        <a:fillRef idx="3">
          <a:schemeClr val="accent2"/>
        </a:fillRef>
        <a:effectRef idx="2">
          <a:schemeClr val="accent2"/>
        </a:effectRef>
        <a:fontRef idx="minor">
          <a:schemeClr val="lt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GAS_Template_2015.potx" id="{77454F57-1A18-4866-B5DF-66C4B5493B42}" vid="{29B9C3B6-BA20-4CB7-A6DE-D099B2327F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8BF77B20EFDD40887A38980B0D6F1A" ma:contentTypeVersion="9" ma:contentTypeDescription="Create a new document." ma:contentTypeScope="" ma:versionID="0360c59f1d78aea4dc4c8d16317958c7">
  <xsd:schema xmlns:xsd="http://www.w3.org/2001/XMLSchema" xmlns:xs="http://www.w3.org/2001/XMLSchema" xmlns:p="http://schemas.microsoft.com/office/2006/metadata/properties" xmlns:ns1="http://schemas.microsoft.com/sharepoint/v3" xmlns:ns2="0213ae5c-5dcd-4256-8fe6-d8dc82264632" xmlns:ns3="8200755d-8ac9-49e5-a009-f07d7138fa30" targetNamespace="http://schemas.microsoft.com/office/2006/metadata/properties" ma:root="true" ma:fieldsID="d889522daffc75a06c6f1efae1984b3b" ns1:_="" ns2:_="" ns3:_="">
    <xsd:import namespace="http://schemas.microsoft.com/sharepoint/v3"/>
    <xsd:import namespace="0213ae5c-5dcd-4256-8fe6-d8dc82264632"/>
    <xsd:import namespace="8200755d-8ac9-49e5-a009-f07d7138fa3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1:_ip_UnifiedCompliancePolicyProperties" minOccurs="0"/>
                <xsd:element ref="ns1:_ip_UnifiedCompliancePolicyUIActio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13ae5c-5dcd-4256-8fe6-d8dc822646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00755d-8ac9-49e5-a009-f07d7138fa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16F3F-6BAC-4F50-A62D-6E5BE2E239FD}">
  <ds:schemaRefs>
    <ds:schemaRef ds:uri="http://purl.org/dc/dcmitype/"/>
    <ds:schemaRef ds:uri="http://schemas.microsoft.com/office/2006/metadata/properties"/>
    <ds:schemaRef ds:uri="http://schemas.openxmlformats.org/package/2006/metadata/core-properties"/>
    <ds:schemaRef ds:uri="http://purl.org/dc/terms/"/>
    <ds:schemaRef ds:uri="http://purl.org/dc/elements/1.1/"/>
    <ds:schemaRef ds:uri="http://schemas.microsoft.com/sharepoint/v3"/>
    <ds:schemaRef ds:uri="http://www.w3.org/XML/1998/namespace"/>
    <ds:schemaRef ds:uri="0213ae5c-5dcd-4256-8fe6-d8dc82264632"/>
    <ds:schemaRef ds:uri="http://schemas.microsoft.com/office/2006/documentManagement/types"/>
    <ds:schemaRef ds:uri="http://schemas.microsoft.com/office/infopath/2007/PartnerControls"/>
    <ds:schemaRef ds:uri="8200755d-8ac9-49e5-a009-f07d7138fa30"/>
  </ds:schemaRefs>
</ds:datastoreItem>
</file>

<file path=customXml/itemProps2.xml><?xml version="1.0" encoding="utf-8"?>
<ds:datastoreItem xmlns:ds="http://schemas.openxmlformats.org/officeDocument/2006/customXml" ds:itemID="{027BC8BA-6771-4D19-A2B2-6A895F75EF90}">
  <ds:schemaRefs>
    <ds:schemaRef ds:uri="http://schemas.microsoft.com/sharepoint/v3/contenttype/forms"/>
  </ds:schemaRefs>
</ds:datastoreItem>
</file>

<file path=customXml/itemProps3.xml><?xml version="1.0" encoding="utf-8"?>
<ds:datastoreItem xmlns:ds="http://schemas.openxmlformats.org/officeDocument/2006/customXml" ds:itemID="{3FC6EDB5-E604-44E7-8745-27783BF74D76}">
  <ds:schemaRefs>
    <ds:schemaRef ds:uri="0213ae5c-5dcd-4256-8fe6-d8dc82264632"/>
    <ds:schemaRef ds:uri="8200755d-8ac9-49e5-a009-f07d7138fa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7142</Words>
  <Application>Microsoft Office PowerPoint</Application>
  <PresentationFormat>Widescreen</PresentationFormat>
  <Paragraphs>768</Paragraphs>
  <Slides>12</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ＭＳ Ｐゴシック</vt:lpstr>
      <vt:lpstr>Arial</vt:lpstr>
      <vt:lpstr>Calibri</vt:lpstr>
      <vt:lpstr>Calibri Light</vt:lpstr>
      <vt:lpstr>Consolas</vt:lpstr>
      <vt:lpstr>Segoe UI</vt:lpstr>
      <vt:lpstr>Segoe UI Light</vt:lpstr>
      <vt:lpstr>Segoe UI Semibold</vt:lpstr>
      <vt:lpstr>Segoe UI Semilight</vt:lpstr>
      <vt:lpstr>Times New Roman</vt:lpstr>
      <vt:lpstr>Wingdings</vt:lpstr>
      <vt:lpstr>Updated_KT_Template</vt:lpstr>
      <vt:lpstr>Office Theme</vt:lpstr>
      <vt:lpstr>OCP Operating Model</vt:lpstr>
      <vt:lpstr> CEE MSP FY18  Area Plan </vt:lpstr>
      <vt:lpstr>PowerPoint Presentation</vt:lpstr>
      <vt:lpstr>  FY18 Transformation for Growth: MSP Strategic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CEE MSP FY18  Area Plan</dc:title>
  <dc:creator>Oleksandr Ushakov</dc:creator>
  <cp:lastModifiedBy>Oleksandr Ushakov</cp:lastModifiedBy>
  <cp:revision>3</cp:revision>
  <dcterms:modified xsi:type="dcterms:W3CDTF">2017-12-20T21:53:32Z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0x010100738BF77B20EFDD40887A38980B0D6F1A</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olushako@microsoft.com</vt:lpwstr>
  </property>
  <property fmtid="{D5CDD505-2E9C-101B-9397-08002B2CF9AE}" pid="6" name="MSIP_Label_f42aa342-8706-4288-bd11-ebb85995028c_SetDate">
    <vt:lpwstr>2017-12-20T21:46:55.7298702Z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